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39"/>
  </p:handoutMasterIdLst>
  <p:sldIdLst>
    <p:sldId id="283" r:id="rId2"/>
    <p:sldId id="285" r:id="rId3"/>
    <p:sldId id="284" r:id="rId4"/>
    <p:sldId id="263" r:id="rId5"/>
    <p:sldId id="289" r:id="rId6"/>
    <p:sldId id="287" r:id="rId7"/>
    <p:sldId id="299" r:id="rId8"/>
    <p:sldId id="288" r:id="rId9"/>
    <p:sldId id="292" r:id="rId10"/>
    <p:sldId id="295" r:id="rId11"/>
    <p:sldId id="296" r:id="rId12"/>
    <p:sldId id="297" r:id="rId13"/>
    <p:sldId id="300" r:id="rId14"/>
    <p:sldId id="301" r:id="rId15"/>
    <p:sldId id="302" r:id="rId16"/>
    <p:sldId id="303" r:id="rId17"/>
    <p:sldId id="286" r:id="rId18"/>
    <p:sldId id="293" r:id="rId19"/>
    <p:sldId id="294" r:id="rId20"/>
    <p:sldId id="304" r:id="rId21"/>
    <p:sldId id="298" r:id="rId22"/>
    <p:sldId id="306" r:id="rId23"/>
    <p:sldId id="266" r:id="rId24"/>
    <p:sldId id="305" r:id="rId25"/>
    <p:sldId id="307" r:id="rId26"/>
    <p:sldId id="308" r:id="rId27"/>
    <p:sldId id="315" r:id="rId28"/>
    <p:sldId id="317" r:id="rId29"/>
    <p:sldId id="309" r:id="rId30"/>
    <p:sldId id="310" r:id="rId31"/>
    <p:sldId id="312" r:id="rId32"/>
    <p:sldId id="311" r:id="rId33"/>
    <p:sldId id="318" r:id="rId34"/>
    <p:sldId id="261" r:id="rId35"/>
    <p:sldId id="271" r:id="rId36"/>
    <p:sldId id="314" r:id="rId37"/>
    <p:sldId id="269" r:id="rId3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4663"/>
    <a:srgbClr val="3B61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4AF925-7DAE-481D-ACAA-57BC9F825528}" v="4" dt="2024-01-17T11:47:15.6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100" d="100"/>
          <a:sy n="100" d="100"/>
        </p:scale>
        <p:origin x="936" y="270"/>
      </p:cViewPr>
      <p:guideLst/>
    </p:cSldViewPr>
  </p:slideViewPr>
  <p:notesTextViewPr>
    <p:cViewPr>
      <p:scale>
        <a:sx n="1" d="1"/>
        <a:sy n="1" d="1"/>
      </p:scale>
      <p:origin x="0" y="0"/>
    </p:cViewPr>
  </p:notesTextViewPr>
  <p:notesViewPr>
    <p:cSldViewPr snapToGrid="0">
      <p:cViewPr varScale="1">
        <p:scale>
          <a:sx n="89" d="100"/>
          <a:sy n="89" d="100"/>
        </p:scale>
        <p:origin x="3798"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47"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48" Type="http://schemas.openxmlformats.org/officeDocument/2006/relationships/customXml" Target="../customXml/item3.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Желдак Тимур Анатолійович" userId="1934531e-c94c-4d99-8719-05c713fe71b5" providerId="ADAL" clId="{0D4AF925-7DAE-481D-ACAA-57BC9F825528}"/>
    <pc:docChg chg="custSel addSld delSld modSld">
      <pc:chgData name="Желдак Тимур Анатолійович" userId="1934531e-c94c-4d99-8719-05c713fe71b5" providerId="ADAL" clId="{0D4AF925-7DAE-481D-ACAA-57BC9F825528}" dt="2024-01-17T11:47:21.813" v="84" actId="1076"/>
      <pc:docMkLst>
        <pc:docMk/>
      </pc:docMkLst>
      <pc:sldChg chg="modSp add mod setBg">
        <pc:chgData name="Желдак Тимур Анатолійович" userId="1934531e-c94c-4d99-8719-05c713fe71b5" providerId="ADAL" clId="{0D4AF925-7DAE-481D-ACAA-57BC9F825528}" dt="2024-01-16T23:34:29.049" v="7" actId="27636"/>
        <pc:sldMkLst>
          <pc:docMk/>
          <pc:sldMk cId="1296396049" sldId="261"/>
        </pc:sldMkLst>
        <pc:spChg chg="mod">
          <ac:chgData name="Желдак Тимур Анатолійович" userId="1934531e-c94c-4d99-8719-05c713fe71b5" providerId="ADAL" clId="{0D4AF925-7DAE-481D-ACAA-57BC9F825528}" dt="2024-01-16T23:34:29.049" v="7" actId="27636"/>
          <ac:spMkLst>
            <pc:docMk/>
            <pc:sldMk cId="1296396049" sldId="261"/>
            <ac:spMk id="7" creationId="{73B4843E-F1FB-5E07-D34C-5828AAEAE5DE}"/>
          </ac:spMkLst>
        </pc:spChg>
      </pc:sldChg>
      <pc:sldChg chg="delSp modSp add del mod setBg delDesignElem">
        <pc:chgData name="Желдак Тимур Анатолійович" userId="1934531e-c94c-4d99-8719-05c713fe71b5" providerId="ADAL" clId="{0D4AF925-7DAE-481D-ACAA-57BC9F825528}" dt="2024-01-16T23:36:00.765" v="24" actId="47"/>
        <pc:sldMkLst>
          <pc:docMk/>
          <pc:sldMk cId="2659650162" sldId="262"/>
        </pc:sldMkLst>
        <pc:spChg chg="mod">
          <ac:chgData name="Желдак Тимур Анатолійович" userId="1934531e-c94c-4d99-8719-05c713fe71b5" providerId="ADAL" clId="{0D4AF925-7DAE-481D-ACAA-57BC9F825528}" dt="2024-01-16T23:34:29.080" v="9" actId="27636"/>
          <ac:spMkLst>
            <pc:docMk/>
            <pc:sldMk cId="2659650162" sldId="262"/>
            <ac:spMk id="7" creationId="{73B4843E-F1FB-5E07-D34C-5828AAEAE5DE}"/>
          </ac:spMkLst>
        </pc:spChg>
        <pc:spChg chg="del">
          <ac:chgData name="Желдак Тимур Анатолійович" userId="1934531e-c94c-4d99-8719-05c713fe71b5" providerId="ADAL" clId="{0D4AF925-7DAE-481D-ACAA-57BC9F825528}" dt="2024-01-16T23:34:28.949" v="5"/>
          <ac:spMkLst>
            <pc:docMk/>
            <pc:sldMk cId="2659650162" sldId="262"/>
            <ac:spMk id="12" creationId="{907EF6B7-1338-4443-8C46-6A318D952DFD}"/>
          </ac:spMkLst>
        </pc:spChg>
        <pc:spChg chg="del">
          <ac:chgData name="Желдак Тимур Анатолійович" userId="1934531e-c94c-4d99-8719-05c713fe71b5" providerId="ADAL" clId="{0D4AF925-7DAE-481D-ACAA-57BC9F825528}" dt="2024-01-16T23:34:28.949" v="5"/>
          <ac:spMkLst>
            <pc:docMk/>
            <pc:sldMk cId="2659650162" sldId="262"/>
            <ac:spMk id="14" creationId="{DAAE4CDD-124C-4DCF-9584-B6033B545DD5}"/>
          </ac:spMkLst>
        </pc:spChg>
        <pc:spChg chg="del">
          <ac:chgData name="Желдак Тимур Анатолійович" userId="1934531e-c94c-4d99-8719-05c713fe71b5" providerId="ADAL" clId="{0D4AF925-7DAE-481D-ACAA-57BC9F825528}" dt="2024-01-16T23:34:28.949" v="5"/>
          <ac:spMkLst>
            <pc:docMk/>
            <pc:sldMk cId="2659650162" sldId="262"/>
            <ac:spMk id="16" creationId="{081E4A58-353D-44AE-B2FC-2A74E2E400F7}"/>
          </ac:spMkLst>
        </pc:spChg>
      </pc:sldChg>
      <pc:sldChg chg="addSp delSp modSp add mod setBg">
        <pc:chgData name="Желдак Тимур Анатолійович" userId="1934531e-c94c-4d99-8719-05c713fe71b5" providerId="ADAL" clId="{0D4AF925-7DAE-481D-ACAA-57BC9F825528}" dt="2024-01-16T23:35:39.436" v="21" actId="14100"/>
        <pc:sldMkLst>
          <pc:docMk/>
          <pc:sldMk cId="3659344013" sldId="271"/>
        </pc:sldMkLst>
        <pc:spChg chg="mod">
          <ac:chgData name="Желдак Тимур Анатолійович" userId="1934531e-c94c-4d99-8719-05c713fe71b5" providerId="ADAL" clId="{0D4AF925-7DAE-481D-ACAA-57BC9F825528}" dt="2024-01-16T23:35:21.495" v="14" actId="26606"/>
          <ac:spMkLst>
            <pc:docMk/>
            <pc:sldMk cId="3659344013" sldId="271"/>
            <ac:spMk id="2" creationId="{A7D4AD5E-ABCE-017C-F517-BCE7814C09DA}"/>
          </ac:spMkLst>
        </pc:spChg>
        <pc:spChg chg="mod ord">
          <ac:chgData name="Желдак Тимур Анатолійович" userId="1934531e-c94c-4d99-8719-05c713fe71b5" providerId="ADAL" clId="{0D4AF925-7DAE-481D-ACAA-57BC9F825528}" dt="2024-01-16T23:35:21.564" v="15" actId="27636"/>
          <ac:spMkLst>
            <pc:docMk/>
            <pc:sldMk cId="3659344013" sldId="271"/>
            <ac:spMk id="7" creationId="{73B4843E-F1FB-5E07-D34C-5828AAEAE5DE}"/>
          </ac:spMkLst>
        </pc:spChg>
        <pc:spChg chg="add">
          <ac:chgData name="Желдак Тимур Анатолійович" userId="1934531e-c94c-4d99-8719-05c713fe71b5" providerId="ADAL" clId="{0D4AF925-7DAE-481D-ACAA-57BC9F825528}" dt="2024-01-16T23:35:21.495" v="14" actId="26606"/>
          <ac:spMkLst>
            <pc:docMk/>
            <pc:sldMk cId="3659344013" sldId="271"/>
            <ac:spMk id="12" creationId="{7C98A213-5994-475E-B327-DC6EC27FBA8B}"/>
          </ac:spMkLst>
        </pc:spChg>
        <pc:spChg chg="add">
          <ac:chgData name="Желдак Тимур Анатолійович" userId="1934531e-c94c-4d99-8719-05c713fe71b5" providerId="ADAL" clId="{0D4AF925-7DAE-481D-ACAA-57BC9F825528}" dt="2024-01-16T23:35:21.495" v="14" actId="26606"/>
          <ac:spMkLst>
            <pc:docMk/>
            <pc:sldMk cId="3659344013" sldId="271"/>
            <ac:spMk id="14" creationId="{4B030A0D-0DAD-4A99-89BB-419527D6A64B}"/>
          </ac:spMkLst>
        </pc:spChg>
        <pc:picChg chg="add del mod">
          <ac:chgData name="Желдак Тимур Анатолійович" userId="1934531e-c94c-4d99-8719-05c713fe71b5" providerId="ADAL" clId="{0D4AF925-7DAE-481D-ACAA-57BC9F825528}" dt="2024-01-16T23:35:26.662" v="16" actId="478"/>
          <ac:picMkLst>
            <pc:docMk/>
            <pc:sldMk cId="3659344013" sldId="271"/>
            <ac:picMk id="3" creationId="{3BA2FAF8-15BA-A460-E1AF-9DA79EF5CF6D}"/>
          </ac:picMkLst>
        </pc:picChg>
        <pc:picChg chg="mod">
          <ac:chgData name="Желдак Тимур Анатолійович" userId="1934531e-c94c-4d99-8719-05c713fe71b5" providerId="ADAL" clId="{0D4AF925-7DAE-481D-ACAA-57BC9F825528}" dt="2024-01-16T23:35:33.613" v="19" actId="14100"/>
          <ac:picMkLst>
            <pc:docMk/>
            <pc:sldMk cId="3659344013" sldId="271"/>
            <ac:picMk id="5" creationId="{1C36D2D9-C060-6A12-2C7B-E34746B40AC2}"/>
          </ac:picMkLst>
        </pc:picChg>
        <pc:picChg chg="mod">
          <ac:chgData name="Желдак Тимур Анатолійович" userId="1934531e-c94c-4d99-8719-05c713fe71b5" providerId="ADAL" clId="{0D4AF925-7DAE-481D-ACAA-57BC9F825528}" dt="2024-01-16T23:35:39.436" v="21" actId="14100"/>
          <ac:picMkLst>
            <pc:docMk/>
            <pc:sldMk cId="3659344013" sldId="271"/>
            <ac:picMk id="6" creationId="{996C197D-57C2-A8B3-29B5-9FC0775C1DB9}"/>
          </ac:picMkLst>
        </pc:picChg>
      </pc:sldChg>
      <pc:sldChg chg="modSp add del mod setBg">
        <pc:chgData name="Желдак Тимур Анатолійович" userId="1934531e-c94c-4d99-8719-05c713fe71b5" providerId="ADAL" clId="{0D4AF925-7DAE-481D-ACAA-57BC9F825528}" dt="2024-01-16T23:34:47.042" v="10" actId="47"/>
        <pc:sldMkLst>
          <pc:docMk/>
          <pc:sldMk cId="2902263246" sldId="273"/>
        </pc:sldMkLst>
        <pc:spChg chg="mod">
          <ac:chgData name="Желдак Тимур Анатолійович" userId="1934531e-c94c-4d99-8719-05c713fe71b5" providerId="ADAL" clId="{0D4AF925-7DAE-481D-ACAA-57BC9F825528}" dt="2024-01-16T23:34:29.011" v="6" actId="27636"/>
          <ac:spMkLst>
            <pc:docMk/>
            <pc:sldMk cId="2902263246" sldId="273"/>
            <ac:spMk id="7" creationId="{73B4843E-F1FB-5E07-D34C-5828AAEAE5DE}"/>
          </ac:spMkLst>
        </pc:spChg>
      </pc:sldChg>
      <pc:sldChg chg="modSp mod">
        <pc:chgData name="Желдак Тимур Анатолійович" userId="1934531e-c94c-4d99-8719-05c713fe71b5" providerId="ADAL" clId="{0D4AF925-7DAE-481D-ACAA-57BC9F825528}" dt="2024-01-17T09:31:58.457" v="30" actId="1076"/>
        <pc:sldMkLst>
          <pc:docMk/>
          <pc:sldMk cId="729753303" sldId="303"/>
        </pc:sldMkLst>
        <pc:spChg chg="mod">
          <ac:chgData name="Желдак Тимур Анатолійович" userId="1934531e-c94c-4d99-8719-05c713fe71b5" providerId="ADAL" clId="{0D4AF925-7DAE-481D-ACAA-57BC9F825528}" dt="2024-01-17T09:31:58.457" v="30" actId="1076"/>
          <ac:spMkLst>
            <pc:docMk/>
            <pc:sldMk cId="729753303" sldId="303"/>
            <ac:spMk id="6" creationId="{3BBE0C0F-4323-4DD1-7DB6-5DDE5ED50874}"/>
          </ac:spMkLst>
        </pc:spChg>
        <pc:spChg chg="mod">
          <ac:chgData name="Желдак Тимур Анатолійович" userId="1934531e-c94c-4d99-8719-05c713fe71b5" providerId="ADAL" clId="{0D4AF925-7DAE-481D-ACAA-57BC9F825528}" dt="2024-01-17T09:31:54.976" v="29" actId="1076"/>
          <ac:spMkLst>
            <pc:docMk/>
            <pc:sldMk cId="729753303" sldId="303"/>
            <ac:spMk id="13" creationId="{B628AA18-7797-D643-97FB-676BFD055752}"/>
          </ac:spMkLst>
        </pc:spChg>
      </pc:sldChg>
      <pc:sldChg chg="del">
        <pc:chgData name="Желдак Тимур Анатолійович" userId="1934531e-c94c-4d99-8719-05c713fe71b5" providerId="ADAL" clId="{0D4AF925-7DAE-481D-ACAA-57BC9F825528}" dt="2024-01-16T23:33:47.177" v="3" actId="47"/>
        <pc:sldMkLst>
          <pc:docMk/>
          <pc:sldMk cId="3806225858" sldId="313"/>
        </pc:sldMkLst>
      </pc:sldChg>
      <pc:sldChg chg="modSp mod">
        <pc:chgData name="Желдак Тимур Анатолійович" userId="1934531e-c94c-4d99-8719-05c713fe71b5" providerId="ADAL" clId="{0D4AF925-7DAE-481D-ACAA-57BC9F825528}" dt="2024-01-16T23:35:57.976" v="23" actId="14100"/>
        <pc:sldMkLst>
          <pc:docMk/>
          <pc:sldMk cId="934851548" sldId="314"/>
        </pc:sldMkLst>
        <pc:spChg chg="mod">
          <ac:chgData name="Желдак Тимур Анатолійович" userId="1934531e-c94c-4d99-8719-05c713fe71b5" providerId="ADAL" clId="{0D4AF925-7DAE-481D-ACAA-57BC9F825528}" dt="2024-01-16T23:35:57.976" v="23" actId="14100"/>
          <ac:spMkLst>
            <pc:docMk/>
            <pc:sldMk cId="934851548" sldId="314"/>
            <ac:spMk id="3" creationId="{59CAF282-CD4C-6E0C-7005-6BF59B31EE7C}"/>
          </ac:spMkLst>
        </pc:spChg>
      </pc:sldChg>
      <pc:sldChg chg="addSp delSp modSp mod">
        <pc:chgData name="Желдак Тимур Анатолійович" userId="1934531e-c94c-4d99-8719-05c713fe71b5" providerId="ADAL" clId="{0D4AF925-7DAE-481D-ACAA-57BC9F825528}" dt="2024-01-17T11:46:12.197" v="79" actId="20577"/>
        <pc:sldMkLst>
          <pc:docMk/>
          <pc:sldMk cId="2635406634" sldId="315"/>
        </pc:sldMkLst>
        <pc:spChg chg="mod">
          <ac:chgData name="Желдак Тимур Анатолійович" userId="1934531e-c94c-4d99-8719-05c713fe71b5" providerId="ADAL" clId="{0D4AF925-7DAE-481D-ACAA-57BC9F825528}" dt="2024-01-17T11:46:12.197" v="79" actId="20577"/>
          <ac:spMkLst>
            <pc:docMk/>
            <pc:sldMk cId="2635406634" sldId="315"/>
            <ac:spMk id="11" creationId="{7871B885-D52E-C081-2139-8483F8EB9CEB}"/>
          </ac:spMkLst>
        </pc:spChg>
        <pc:picChg chg="add mod">
          <ac:chgData name="Желдак Тимур Анатолійович" userId="1934531e-c94c-4d99-8719-05c713fe71b5" providerId="ADAL" clId="{0D4AF925-7DAE-481D-ACAA-57BC9F825528}" dt="2024-01-17T11:45:07.702" v="34" actId="1076"/>
          <ac:picMkLst>
            <pc:docMk/>
            <pc:sldMk cId="2635406634" sldId="315"/>
            <ac:picMk id="3" creationId="{B421CF92-F95A-355F-FE53-181D8943689F}"/>
          </ac:picMkLst>
        </pc:picChg>
        <pc:picChg chg="del">
          <ac:chgData name="Желдак Тимур Анатолійович" userId="1934531e-c94c-4d99-8719-05c713fe71b5" providerId="ADAL" clId="{0D4AF925-7DAE-481D-ACAA-57BC9F825528}" dt="2024-01-17T11:44:44.856" v="31" actId="478"/>
          <ac:picMkLst>
            <pc:docMk/>
            <pc:sldMk cId="2635406634" sldId="315"/>
            <ac:picMk id="14" creationId="{59971D63-209D-0F17-E47D-B951A24A22C6}"/>
          </ac:picMkLst>
        </pc:picChg>
      </pc:sldChg>
      <pc:sldChg chg="del">
        <pc:chgData name="Желдак Тимур Анатолійович" userId="1934531e-c94c-4d99-8719-05c713fe71b5" providerId="ADAL" clId="{0D4AF925-7DAE-481D-ACAA-57BC9F825528}" dt="2024-01-17T11:46:58.656" v="80" actId="47"/>
        <pc:sldMkLst>
          <pc:docMk/>
          <pc:sldMk cId="2509016122" sldId="316"/>
        </pc:sldMkLst>
      </pc:sldChg>
      <pc:sldChg chg="addSp delSp modSp mod">
        <pc:chgData name="Желдак Тимур Анатолійович" userId="1934531e-c94c-4d99-8719-05c713fe71b5" providerId="ADAL" clId="{0D4AF925-7DAE-481D-ACAA-57BC9F825528}" dt="2024-01-17T11:47:21.813" v="84" actId="1076"/>
        <pc:sldMkLst>
          <pc:docMk/>
          <pc:sldMk cId="48467911" sldId="317"/>
        </pc:sldMkLst>
        <pc:picChg chg="add mod">
          <ac:chgData name="Желдак Тимур Анатолійович" userId="1934531e-c94c-4d99-8719-05c713fe71b5" providerId="ADAL" clId="{0D4AF925-7DAE-481D-ACAA-57BC9F825528}" dt="2024-01-17T11:47:21.813" v="84" actId="1076"/>
          <ac:picMkLst>
            <pc:docMk/>
            <pc:sldMk cId="48467911" sldId="317"/>
            <ac:picMk id="3" creationId="{AA2F122E-23AD-58B9-04A1-3C6843B45081}"/>
          </ac:picMkLst>
        </pc:picChg>
        <pc:picChg chg="del">
          <ac:chgData name="Желдак Тимур Анатолійович" userId="1934531e-c94c-4d99-8719-05c713fe71b5" providerId="ADAL" clId="{0D4AF925-7DAE-481D-ACAA-57BC9F825528}" dt="2024-01-17T11:47:03.100" v="81" actId="478"/>
          <ac:picMkLst>
            <pc:docMk/>
            <pc:sldMk cId="48467911" sldId="317"/>
            <ac:picMk id="14" creationId="{59971D63-209D-0F17-E47D-B951A24A22C6}"/>
          </ac:picMkLst>
        </pc:picChg>
      </pc:sldChg>
      <pc:sldChg chg="del">
        <pc:chgData name="Желдак Тимур Анатолійович" userId="1934531e-c94c-4d99-8719-05c713fe71b5" providerId="ADAL" clId="{0D4AF925-7DAE-481D-ACAA-57BC9F825528}" dt="2024-01-16T23:33:47.177" v="3" actId="47"/>
        <pc:sldMkLst>
          <pc:docMk/>
          <pc:sldMk cId="1642767498" sldId="319"/>
        </pc:sldMkLst>
      </pc:sldChg>
      <pc:sldChg chg="del">
        <pc:chgData name="Желдак Тимур Анатолійович" userId="1934531e-c94c-4d99-8719-05c713fe71b5" providerId="ADAL" clId="{0D4AF925-7DAE-481D-ACAA-57BC9F825528}" dt="2024-01-16T23:33:47.177" v="3" actId="47"/>
        <pc:sldMkLst>
          <pc:docMk/>
          <pc:sldMk cId="1938446699" sldId="320"/>
        </pc:sldMkLst>
      </pc:sldChg>
      <pc:sldChg chg="del">
        <pc:chgData name="Желдак Тимур Анатолійович" userId="1934531e-c94c-4d99-8719-05c713fe71b5" providerId="ADAL" clId="{0D4AF925-7DAE-481D-ACAA-57BC9F825528}" dt="2024-01-16T23:33:47.177" v="3" actId="47"/>
        <pc:sldMkLst>
          <pc:docMk/>
          <pc:sldMk cId="3860722460" sldId="321"/>
        </pc:sldMkLst>
      </pc:sldChg>
      <pc:sldChg chg="del">
        <pc:chgData name="Желдак Тимур Анатолійович" userId="1934531e-c94c-4d99-8719-05c713fe71b5" providerId="ADAL" clId="{0D4AF925-7DAE-481D-ACAA-57BC9F825528}" dt="2024-01-16T23:33:42.270" v="2" actId="47"/>
        <pc:sldMkLst>
          <pc:docMk/>
          <pc:sldMk cId="3672473923" sldId="322"/>
        </pc:sldMkLst>
      </pc:sldChg>
      <pc:sldChg chg="del">
        <pc:chgData name="Желдак Тимур Анатолійович" userId="1934531e-c94c-4d99-8719-05c713fe71b5" providerId="ADAL" clId="{0D4AF925-7DAE-481D-ACAA-57BC9F825528}" dt="2024-01-16T23:33:42.270" v="2" actId="47"/>
        <pc:sldMkLst>
          <pc:docMk/>
          <pc:sldMk cId="313246703" sldId="323"/>
        </pc:sldMkLst>
      </pc:sldChg>
      <pc:sldChg chg="del">
        <pc:chgData name="Желдак Тимур Анатолійович" userId="1934531e-c94c-4d99-8719-05c713fe71b5" providerId="ADAL" clId="{0D4AF925-7DAE-481D-ACAA-57BC9F825528}" dt="2024-01-16T23:33:42.270" v="2" actId="47"/>
        <pc:sldMkLst>
          <pc:docMk/>
          <pc:sldMk cId="3075095887" sldId="324"/>
        </pc:sldMkLst>
      </pc:sldChg>
      <pc:sldChg chg="del">
        <pc:chgData name="Желдак Тимур Анатолійович" userId="1934531e-c94c-4d99-8719-05c713fe71b5" providerId="ADAL" clId="{0D4AF925-7DAE-481D-ACAA-57BC9F825528}" dt="2024-01-16T23:33:42.270" v="2" actId="47"/>
        <pc:sldMkLst>
          <pc:docMk/>
          <pc:sldMk cId="3313702122" sldId="325"/>
        </pc:sldMkLst>
      </pc:sldChg>
      <pc:sldChg chg="del">
        <pc:chgData name="Желдак Тимур Анатолійович" userId="1934531e-c94c-4d99-8719-05c713fe71b5" providerId="ADAL" clId="{0D4AF925-7DAE-481D-ACAA-57BC9F825528}" dt="2024-01-16T23:33:42.270" v="2" actId="47"/>
        <pc:sldMkLst>
          <pc:docMk/>
          <pc:sldMk cId="1914704833" sldId="32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76B674C-47DE-4D69-824F-B768083A5652}" type="datetimeFigureOut">
              <a:rPr lang="ru-RU" smtClean="0"/>
              <a:t>17.01.2024</a:t>
            </a:fld>
            <a:endParaRPr lang="ru-RU"/>
          </a:p>
        </p:txBody>
      </p:sp>
      <p:sp>
        <p:nvSpPr>
          <p:cNvPr id="4" name="Нижний колонтитул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823DA66-C4C8-47FB-AD19-85F20319C66A}" type="slidenum">
              <a:rPr lang="ru-RU" smtClean="0"/>
              <a:t>‹№›</a:t>
            </a:fld>
            <a:endParaRPr lang="ru-RU"/>
          </a:p>
        </p:txBody>
      </p:sp>
    </p:spTree>
    <p:extLst>
      <p:ext uri="{BB962C8B-B14F-4D97-AF65-F5344CB8AC3E}">
        <p14:creationId xmlns:p14="http://schemas.microsoft.com/office/powerpoint/2010/main" val="175658267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
    <p:bg>
      <p:bgPr>
        <a:solidFill>
          <a:schemeClr val="bg1"/>
        </a:solidFill>
        <a:effectLst/>
      </p:bgPr>
    </p:bg>
    <p:spTree>
      <p:nvGrpSpPr>
        <p:cNvPr id="1" name=""/>
        <p:cNvGrpSpPr/>
        <p:nvPr/>
      </p:nvGrpSpPr>
      <p:grpSpPr>
        <a:xfrm>
          <a:off x="0" y="0"/>
          <a:ext cx="0" cy="0"/>
          <a:chOff x="0" y="0"/>
          <a:chExt cx="0" cy="0"/>
        </a:xfrm>
      </p:grpSpPr>
      <p:pic>
        <p:nvPicPr>
          <p:cNvPr id="5" name="Рисунок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Заголовок 1"/>
          <p:cNvSpPr>
            <a:spLocks noGrp="1"/>
          </p:cNvSpPr>
          <p:nvPr>
            <p:ph type="ctrTitle" hasCustomPrompt="1"/>
          </p:nvPr>
        </p:nvSpPr>
        <p:spPr>
          <a:xfrm>
            <a:off x="314326" y="2221138"/>
            <a:ext cx="7384596" cy="1833790"/>
          </a:xfrm>
          <a:prstGeom prst="rect">
            <a:avLst/>
          </a:prstGeom>
        </p:spPr>
        <p:txBody>
          <a:bodyPr anchor="b">
            <a:normAutofit/>
          </a:bodyPr>
          <a:lstStyle>
            <a:lvl1pPr algn="l">
              <a:defRPr sz="3200" b="1"/>
            </a:lvl1pPr>
          </a:lstStyle>
          <a:p>
            <a:r>
              <a:rPr lang="ru-RU" sz="3200" b="1" dirty="0"/>
              <a:t>НАЗВА ТЕМИ ВИСТУПУ</a:t>
            </a:r>
            <a:endParaRPr lang="ru-RU" dirty="0"/>
          </a:p>
        </p:txBody>
      </p:sp>
      <p:cxnSp>
        <p:nvCxnSpPr>
          <p:cNvPr id="12" name="Прямая соединительная линия 11"/>
          <p:cNvCxnSpPr/>
          <p:nvPr userDrawn="1"/>
        </p:nvCxnSpPr>
        <p:spPr>
          <a:xfrm>
            <a:off x="401411" y="4060814"/>
            <a:ext cx="7790160" cy="0"/>
          </a:xfrm>
          <a:prstGeom prst="line">
            <a:avLst/>
          </a:prstGeom>
          <a:ln w="12700">
            <a:solidFill>
              <a:srgbClr val="314663"/>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179615" y="6371896"/>
            <a:ext cx="1388090" cy="338554"/>
          </a:xfrm>
          <a:prstGeom prst="rect">
            <a:avLst/>
          </a:prstGeom>
          <a:noFill/>
        </p:spPr>
        <p:txBody>
          <a:bodyPr wrap="square" rtlCol="0">
            <a:spAutoFit/>
          </a:bodyPr>
          <a:lstStyle/>
          <a:p>
            <a:pPr algn="r"/>
            <a:r>
              <a:rPr lang="uk-UA" sz="1600" dirty="0"/>
              <a:t>Співавтори:</a:t>
            </a:r>
          </a:p>
        </p:txBody>
      </p:sp>
      <p:sp>
        <p:nvSpPr>
          <p:cNvPr id="27" name="Объект 26"/>
          <p:cNvSpPr>
            <a:spLocks noGrp="1"/>
          </p:cNvSpPr>
          <p:nvPr>
            <p:ph sz="quarter" idx="11" hasCustomPrompt="1"/>
          </p:nvPr>
        </p:nvSpPr>
        <p:spPr>
          <a:xfrm>
            <a:off x="314325" y="285186"/>
            <a:ext cx="4151540" cy="1061921"/>
          </a:xfrm>
          <a:prstGeom prst="rect">
            <a:avLst/>
          </a:prstGeom>
        </p:spPr>
        <p:txBody>
          <a:bodyPr>
            <a:noAutofit/>
          </a:bodyPr>
          <a:lstStyle>
            <a:lvl1pPr marL="0" indent="0">
              <a:lnSpc>
                <a:spcPct val="100000"/>
              </a:lnSpc>
              <a:spcBef>
                <a:spcPts val="0"/>
              </a:spcBef>
              <a:buNone/>
              <a:defRPr sz="1600" baseline="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uk-UA" noProof="0" dirty="0"/>
              <a:t>Назва</a:t>
            </a:r>
            <a:r>
              <a:rPr lang="ru-RU" dirty="0"/>
              <a:t> факультету та </a:t>
            </a:r>
            <a:r>
              <a:rPr lang="uk-UA" dirty="0"/>
              <a:t>кафедри (не обов’язково при виступі в інших закладах та містах)</a:t>
            </a:r>
            <a:endParaRPr lang="ru-RU" dirty="0"/>
          </a:p>
        </p:txBody>
      </p:sp>
      <p:sp>
        <p:nvSpPr>
          <p:cNvPr id="29" name="Объект 28"/>
          <p:cNvSpPr>
            <a:spLocks noGrp="1"/>
          </p:cNvSpPr>
          <p:nvPr>
            <p:ph sz="quarter" idx="12" hasCustomPrompt="1"/>
          </p:nvPr>
        </p:nvSpPr>
        <p:spPr>
          <a:xfrm>
            <a:off x="314325" y="4091089"/>
            <a:ext cx="7527471" cy="938111"/>
          </a:xfrm>
          <a:prstGeom prst="rect">
            <a:avLst/>
          </a:prstGeom>
        </p:spPr>
        <p:txBody>
          <a:bodyPr>
            <a:noAutofit/>
          </a:bodyPr>
          <a:lstStyle>
            <a:lvl1pPr marL="0" indent="0">
              <a:buNone/>
              <a:defRPr sz="2000" b="0" baseline="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ru-RU" dirty="0" err="1"/>
              <a:t>Науковий</a:t>
            </a:r>
            <a:r>
              <a:rPr lang="ru-RU" dirty="0"/>
              <a:t> </a:t>
            </a:r>
            <a:r>
              <a:rPr lang="ru-RU" dirty="0" err="1"/>
              <a:t>ступінь</a:t>
            </a:r>
            <a:r>
              <a:rPr lang="ru-RU" dirty="0"/>
              <a:t>, </a:t>
            </a:r>
            <a:r>
              <a:rPr lang="ru-RU" dirty="0" err="1"/>
              <a:t>звання</a:t>
            </a:r>
            <a:r>
              <a:rPr lang="ru-RU" dirty="0"/>
              <a:t> та </a:t>
            </a:r>
            <a:r>
              <a:rPr lang="ru-RU" dirty="0" err="1"/>
              <a:t>повне</a:t>
            </a:r>
            <a:r>
              <a:rPr lang="ru-RU" dirty="0"/>
              <a:t> П.І.Б. особи, </a:t>
            </a:r>
            <a:r>
              <a:rPr lang="ru-RU" dirty="0" err="1"/>
              <a:t>що</a:t>
            </a:r>
            <a:r>
              <a:rPr lang="ru-RU" dirty="0"/>
              <a:t> </a:t>
            </a:r>
            <a:r>
              <a:rPr lang="ru-RU" dirty="0" err="1"/>
              <a:t>виступає</a:t>
            </a:r>
            <a:endParaRPr lang="ru-RU" dirty="0"/>
          </a:p>
        </p:txBody>
      </p:sp>
      <p:sp>
        <p:nvSpPr>
          <p:cNvPr id="30" name="Объект 28"/>
          <p:cNvSpPr>
            <a:spLocks noGrp="1"/>
          </p:cNvSpPr>
          <p:nvPr>
            <p:ph sz="quarter" idx="13" hasCustomPrompt="1"/>
          </p:nvPr>
        </p:nvSpPr>
        <p:spPr>
          <a:xfrm>
            <a:off x="1445077" y="6399710"/>
            <a:ext cx="7266216" cy="285199"/>
          </a:xfrm>
          <a:prstGeom prst="rect">
            <a:avLst/>
          </a:prstGeom>
        </p:spPr>
        <p:txBody>
          <a:bodyPr>
            <a:noAutofit/>
          </a:bodyPr>
          <a:lstStyle>
            <a:lvl1pPr marL="0" indent="0">
              <a:buNone/>
              <a:defRPr sz="1600" baseline="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uk-UA" noProof="0" dirty="0"/>
              <a:t>перелік авторів</a:t>
            </a:r>
          </a:p>
        </p:txBody>
      </p:sp>
      <p:sp>
        <p:nvSpPr>
          <p:cNvPr id="4" name="Текст 3"/>
          <p:cNvSpPr>
            <a:spLocks noGrp="1"/>
          </p:cNvSpPr>
          <p:nvPr>
            <p:ph type="body" sz="quarter" idx="16" hasCustomPrompt="1"/>
          </p:nvPr>
        </p:nvSpPr>
        <p:spPr>
          <a:xfrm>
            <a:off x="4629150" y="283247"/>
            <a:ext cx="2718140" cy="1063860"/>
          </a:xfrm>
          <a:prstGeom prst="rect">
            <a:avLst/>
          </a:prstGeom>
        </p:spPr>
        <p:txBody>
          <a:bodyPr/>
          <a:lstStyle>
            <a:lvl1pPr marL="0" indent="0" algn="r">
              <a:lnSpc>
                <a:spcPct val="100000"/>
              </a:lnSpc>
              <a:spcBef>
                <a:spcPts val="0"/>
              </a:spcBef>
              <a:buNone/>
              <a:defRPr sz="1100" baseline="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uk-UA" noProof="0" dirty="0"/>
              <a:t>Назва конференції або заходу</a:t>
            </a:r>
            <a:br>
              <a:rPr lang="uk-UA" noProof="0" dirty="0"/>
            </a:br>
            <a:r>
              <a:rPr lang="uk-UA" noProof="0" dirty="0"/>
              <a:t>Заклад, де відбудеться виступ</a:t>
            </a:r>
            <a:br>
              <a:rPr lang="uk-UA" noProof="0" dirty="0"/>
            </a:br>
            <a:r>
              <a:rPr lang="uk-UA" noProof="0" dirty="0"/>
              <a:t>Місто</a:t>
            </a:r>
            <a:br>
              <a:rPr lang="uk-UA" noProof="0" dirty="0"/>
            </a:br>
            <a:r>
              <a:rPr lang="uk-UA" noProof="0" dirty="0"/>
              <a:t>Дата виступу </a:t>
            </a:r>
          </a:p>
        </p:txBody>
      </p:sp>
    </p:spTree>
    <p:extLst>
      <p:ext uri="{BB962C8B-B14F-4D97-AF65-F5344CB8AC3E}">
        <p14:creationId xmlns:p14="http://schemas.microsoft.com/office/powerpoint/2010/main" val="172263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Останній слайд">
    <p:bg>
      <p:bgPr>
        <a:solidFill>
          <a:schemeClr val="bg1"/>
        </a:solidFill>
        <a:effectLst/>
      </p:bgPr>
    </p:bg>
    <p:spTree>
      <p:nvGrpSpPr>
        <p:cNvPr id="1" name=""/>
        <p:cNvGrpSpPr/>
        <p:nvPr/>
      </p:nvGrpSpPr>
      <p:grpSpPr>
        <a:xfrm>
          <a:off x="0" y="0"/>
          <a:ext cx="0" cy="0"/>
          <a:chOff x="0" y="0"/>
          <a:chExt cx="0" cy="0"/>
        </a:xfrm>
      </p:grpSpPr>
      <p:pic>
        <p:nvPicPr>
          <p:cNvPr id="5" name="Рисунок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Заголовок 1"/>
          <p:cNvSpPr>
            <a:spLocks noGrp="1"/>
          </p:cNvSpPr>
          <p:nvPr>
            <p:ph type="ctrTitle" hasCustomPrompt="1"/>
          </p:nvPr>
        </p:nvSpPr>
        <p:spPr>
          <a:xfrm>
            <a:off x="314326" y="2221138"/>
            <a:ext cx="7384596" cy="1833790"/>
          </a:xfrm>
          <a:prstGeom prst="rect">
            <a:avLst/>
          </a:prstGeom>
        </p:spPr>
        <p:txBody>
          <a:bodyPr anchor="b">
            <a:normAutofit/>
          </a:bodyPr>
          <a:lstStyle>
            <a:lvl1pPr algn="l">
              <a:defRPr sz="3200" b="1"/>
            </a:lvl1pPr>
          </a:lstStyle>
          <a:p>
            <a:r>
              <a:rPr lang="ru-RU" sz="3200" b="1" dirty="0"/>
              <a:t>НАЗВА ТЕМИ ВИСТУПУ</a:t>
            </a:r>
            <a:endParaRPr lang="ru-RU" dirty="0"/>
          </a:p>
        </p:txBody>
      </p:sp>
      <p:cxnSp>
        <p:nvCxnSpPr>
          <p:cNvPr id="12" name="Прямая соединительная линия 11"/>
          <p:cNvCxnSpPr/>
          <p:nvPr userDrawn="1"/>
        </p:nvCxnSpPr>
        <p:spPr>
          <a:xfrm>
            <a:off x="401411" y="4060814"/>
            <a:ext cx="7790160" cy="0"/>
          </a:xfrm>
          <a:prstGeom prst="line">
            <a:avLst/>
          </a:prstGeom>
          <a:ln w="12700">
            <a:solidFill>
              <a:srgbClr val="314663"/>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179615" y="6371896"/>
            <a:ext cx="1388090" cy="338554"/>
          </a:xfrm>
          <a:prstGeom prst="rect">
            <a:avLst/>
          </a:prstGeom>
          <a:noFill/>
        </p:spPr>
        <p:txBody>
          <a:bodyPr wrap="square" rtlCol="0">
            <a:spAutoFit/>
          </a:bodyPr>
          <a:lstStyle/>
          <a:p>
            <a:pPr algn="r"/>
            <a:r>
              <a:rPr lang="uk-UA" sz="1600" dirty="0"/>
              <a:t>Співавтори:</a:t>
            </a:r>
          </a:p>
        </p:txBody>
      </p:sp>
      <p:sp>
        <p:nvSpPr>
          <p:cNvPr id="14" name="TextBox 13"/>
          <p:cNvSpPr txBox="1"/>
          <p:nvPr userDrawn="1"/>
        </p:nvSpPr>
        <p:spPr>
          <a:xfrm>
            <a:off x="314325" y="4924928"/>
            <a:ext cx="1571625" cy="338554"/>
          </a:xfrm>
          <a:prstGeom prst="rect">
            <a:avLst/>
          </a:prstGeom>
          <a:noFill/>
        </p:spPr>
        <p:txBody>
          <a:bodyPr wrap="square" rtlCol="0">
            <a:spAutoFit/>
          </a:bodyPr>
          <a:lstStyle/>
          <a:p>
            <a:pPr algn="l"/>
            <a:r>
              <a:rPr lang="uk-UA" sz="1600" b="1" dirty="0"/>
              <a:t>Контакти:</a:t>
            </a:r>
          </a:p>
        </p:txBody>
      </p:sp>
      <p:sp>
        <p:nvSpPr>
          <p:cNvPr id="27" name="Объект 26"/>
          <p:cNvSpPr>
            <a:spLocks noGrp="1"/>
          </p:cNvSpPr>
          <p:nvPr>
            <p:ph sz="quarter" idx="11" hasCustomPrompt="1"/>
          </p:nvPr>
        </p:nvSpPr>
        <p:spPr>
          <a:xfrm>
            <a:off x="314325" y="285186"/>
            <a:ext cx="4151540" cy="1061921"/>
          </a:xfrm>
          <a:prstGeom prst="rect">
            <a:avLst/>
          </a:prstGeom>
        </p:spPr>
        <p:txBody>
          <a:bodyPr>
            <a:noAutofit/>
          </a:bodyPr>
          <a:lstStyle>
            <a:lvl1pPr marL="0" indent="0">
              <a:lnSpc>
                <a:spcPct val="100000"/>
              </a:lnSpc>
              <a:spcBef>
                <a:spcPts val="0"/>
              </a:spcBef>
              <a:buNone/>
              <a:defRPr sz="1600" baseline="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uk-UA" noProof="0" dirty="0"/>
              <a:t>Назва</a:t>
            </a:r>
            <a:r>
              <a:rPr lang="ru-RU" dirty="0"/>
              <a:t> факультету та </a:t>
            </a:r>
            <a:r>
              <a:rPr lang="uk-UA" dirty="0"/>
              <a:t>кафедри (не обов’язково при виступі в інших закладах та містах)</a:t>
            </a:r>
            <a:endParaRPr lang="ru-RU" dirty="0"/>
          </a:p>
        </p:txBody>
      </p:sp>
      <p:sp>
        <p:nvSpPr>
          <p:cNvPr id="29" name="Объект 28"/>
          <p:cNvSpPr>
            <a:spLocks noGrp="1"/>
          </p:cNvSpPr>
          <p:nvPr>
            <p:ph sz="quarter" idx="12" hasCustomPrompt="1"/>
          </p:nvPr>
        </p:nvSpPr>
        <p:spPr>
          <a:xfrm>
            <a:off x="314325" y="4091089"/>
            <a:ext cx="7527471" cy="762199"/>
          </a:xfrm>
          <a:prstGeom prst="rect">
            <a:avLst/>
          </a:prstGeom>
        </p:spPr>
        <p:txBody>
          <a:bodyPr>
            <a:noAutofit/>
          </a:bodyPr>
          <a:lstStyle>
            <a:lvl1pPr marL="0" indent="0">
              <a:buNone/>
              <a:defRPr sz="2000" b="0" baseline="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ru-RU" dirty="0" err="1"/>
              <a:t>Науковий</a:t>
            </a:r>
            <a:r>
              <a:rPr lang="ru-RU" dirty="0"/>
              <a:t> </a:t>
            </a:r>
            <a:r>
              <a:rPr lang="ru-RU" dirty="0" err="1"/>
              <a:t>ступінь</a:t>
            </a:r>
            <a:r>
              <a:rPr lang="ru-RU" dirty="0"/>
              <a:t>, </a:t>
            </a:r>
            <a:r>
              <a:rPr lang="ru-RU" dirty="0" err="1"/>
              <a:t>звання</a:t>
            </a:r>
            <a:r>
              <a:rPr lang="ru-RU" dirty="0"/>
              <a:t> та </a:t>
            </a:r>
            <a:r>
              <a:rPr lang="ru-RU" dirty="0" err="1"/>
              <a:t>повне</a:t>
            </a:r>
            <a:r>
              <a:rPr lang="ru-RU" dirty="0"/>
              <a:t> П.І.Б. особи, </a:t>
            </a:r>
            <a:r>
              <a:rPr lang="ru-RU" dirty="0" err="1"/>
              <a:t>що</a:t>
            </a:r>
            <a:r>
              <a:rPr lang="ru-RU" dirty="0"/>
              <a:t> </a:t>
            </a:r>
            <a:r>
              <a:rPr lang="ru-RU" dirty="0" err="1"/>
              <a:t>виступає</a:t>
            </a:r>
            <a:endParaRPr lang="ru-RU" dirty="0"/>
          </a:p>
        </p:txBody>
      </p:sp>
      <p:sp>
        <p:nvSpPr>
          <p:cNvPr id="30" name="Объект 28"/>
          <p:cNvSpPr>
            <a:spLocks noGrp="1"/>
          </p:cNvSpPr>
          <p:nvPr>
            <p:ph sz="quarter" idx="13" hasCustomPrompt="1"/>
          </p:nvPr>
        </p:nvSpPr>
        <p:spPr>
          <a:xfrm>
            <a:off x="1445077" y="6399710"/>
            <a:ext cx="7266216" cy="285199"/>
          </a:xfrm>
          <a:prstGeom prst="rect">
            <a:avLst/>
          </a:prstGeom>
        </p:spPr>
        <p:txBody>
          <a:bodyPr>
            <a:noAutofit/>
          </a:bodyPr>
          <a:lstStyle>
            <a:lvl1pPr marL="0" indent="0">
              <a:buNone/>
              <a:defRPr sz="1600" baseline="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uk-UA" noProof="0" dirty="0"/>
              <a:t>перелік авторів</a:t>
            </a:r>
          </a:p>
        </p:txBody>
      </p:sp>
      <p:sp>
        <p:nvSpPr>
          <p:cNvPr id="31" name="Объект 28"/>
          <p:cNvSpPr>
            <a:spLocks noGrp="1"/>
          </p:cNvSpPr>
          <p:nvPr>
            <p:ph sz="quarter" idx="14" hasCustomPrompt="1"/>
          </p:nvPr>
        </p:nvSpPr>
        <p:spPr>
          <a:xfrm>
            <a:off x="1356630" y="4953391"/>
            <a:ext cx="5968094" cy="267470"/>
          </a:xfrm>
          <a:prstGeom prst="rect">
            <a:avLst/>
          </a:prstGeom>
        </p:spPr>
        <p:txBody>
          <a:bodyPr>
            <a:noAutofit/>
          </a:bodyPr>
          <a:lstStyle>
            <a:lvl1pPr marL="0" indent="0">
              <a:buNone/>
              <a:defRPr sz="1600" baseline="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uk-UA" noProof="0" dirty="0"/>
              <a:t>контактний </a:t>
            </a:r>
            <a:r>
              <a:rPr lang="en-US" noProof="0" dirty="0"/>
              <a:t>e-mail</a:t>
            </a:r>
            <a:r>
              <a:rPr lang="uk-UA" noProof="0" dirty="0"/>
              <a:t> або номер телефону для </a:t>
            </a:r>
            <a:r>
              <a:rPr lang="uk-UA" noProof="0" dirty="0" err="1"/>
              <a:t>месенджера</a:t>
            </a:r>
            <a:endParaRPr lang="uk-UA" noProof="0" dirty="0"/>
          </a:p>
        </p:txBody>
      </p:sp>
      <p:sp>
        <p:nvSpPr>
          <p:cNvPr id="4" name="Текст 3"/>
          <p:cNvSpPr>
            <a:spLocks noGrp="1"/>
          </p:cNvSpPr>
          <p:nvPr>
            <p:ph type="body" sz="quarter" idx="16" hasCustomPrompt="1"/>
          </p:nvPr>
        </p:nvSpPr>
        <p:spPr>
          <a:xfrm>
            <a:off x="4629150" y="283247"/>
            <a:ext cx="2718140" cy="1063860"/>
          </a:xfrm>
          <a:prstGeom prst="rect">
            <a:avLst/>
          </a:prstGeom>
        </p:spPr>
        <p:txBody>
          <a:bodyPr/>
          <a:lstStyle>
            <a:lvl1pPr marL="0" indent="0" algn="r">
              <a:spcBef>
                <a:spcPts val="0"/>
              </a:spcBef>
              <a:buNone/>
              <a:defRPr sz="1100" baseline="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uk-UA" noProof="0" dirty="0"/>
              <a:t>Назва конференції або заходу</a:t>
            </a:r>
            <a:br>
              <a:rPr lang="uk-UA" noProof="0" dirty="0"/>
            </a:br>
            <a:r>
              <a:rPr lang="uk-UA" noProof="0" dirty="0"/>
              <a:t>Заклад, де відбудеться виступ</a:t>
            </a:r>
            <a:br>
              <a:rPr lang="uk-UA" noProof="0" dirty="0"/>
            </a:br>
            <a:r>
              <a:rPr lang="uk-UA" noProof="0" dirty="0"/>
              <a:t>Місто</a:t>
            </a:r>
            <a:br>
              <a:rPr lang="uk-UA" noProof="0" dirty="0"/>
            </a:br>
            <a:r>
              <a:rPr lang="uk-UA" noProof="0" dirty="0"/>
              <a:t>Дата виступу </a:t>
            </a:r>
          </a:p>
        </p:txBody>
      </p:sp>
    </p:spTree>
    <p:extLst>
      <p:ext uri="{BB962C8B-B14F-4D97-AF65-F5344CB8AC3E}">
        <p14:creationId xmlns:p14="http://schemas.microsoft.com/office/powerpoint/2010/main" val="767334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Слайд із назвою">
    <p:spTree>
      <p:nvGrpSpPr>
        <p:cNvPr id="1" name=""/>
        <p:cNvGrpSpPr/>
        <p:nvPr/>
      </p:nvGrpSpPr>
      <p:grpSpPr>
        <a:xfrm>
          <a:off x="0" y="0"/>
          <a:ext cx="0" cy="0"/>
          <a:chOff x="0" y="0"/>
          <a:chExt cx="0" cy="0"/>
        </a:xfrm>
      </p:grpSpPr>
      <p:pic>
        <p:nvPicPr>
          <p:cNvPr id="7" name="Рисунок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6009" y="6073030"/>
            <a:ext cx="11268479" cy="606553"/>
          </a:xfrm>
          <a:prstGeom prst="rect">
            <a:avLst/>
          </a:prstGeom>
        </p:spPr>
      </p:pic>
      <p:sp>
        <p:nvSpPr>
          <p:cNvPr id="10" name="TextBox 9"/>
          <p:cNvSpPr txBox="1"/>
          <p:nvPr userDrawn="1"/>
        </p:nvSpPr>
        <p:spPr>
          <a:xfrm>
            <a:off x="11470820" y="6392634"/>
            <a:ext cx="587829" cy="338554"/>
          </a:xfrm>
          <a:prstGeom prst="rect">
            <a:avLst/>
          </a:prstGeom>
          <a:noFill/>
        </p:spPr>
        <p:txBody>
          <a:bodyPr wrap="square" rtlCol="0">
            <a:spAutoFit/>
          </a:bodyPr>
          <a:lstStyle/>
          <a:p>
            <a:pPr algn="ctr"/>
            <a:fld id="{8DC56AA3-0D82-44D9-83B2-C252F27638A7}" type="slidenum">
              <a:rPr lang="ru-RU" sz="1600" smtClean="0"/>
              <a:pPr algn="ctr"/>
              <a:t>‹№›</a:t>
            </a:fld>
            <a:endParaRPr lang="ru-RU" sz="1600" dirty="0"/>
          </a:p>
        </p:txBody>
      </p:sp>
      <p:sp>
        <p:nvSpPr>
          <p:cNvPr id="12" name="Текст 11"/>
          <p:cNvSpPr>
            <a:spLocks noGrp="1"/>
          </p:cNvSpPr>
          <p:nvPr>
            <p:ph type="body" sz="quarter" idx="10" hasCustomPrompt="1"/>
          </p:nvPr>
        </p:nvSpPr>
        <p:spPr>
          <a:xfrm>
            <a:off x="176009" y="220889"/>
            <a:ext cx="11817327" cy="963613"/>
          </a:xfrm>
          <a:prstGeom prst="rect">
            <a:avLst/>
          </a:prstGeom>
        </p:spPr>
        <p:txBody>
          <a:bodyPr>
            <a:noAutofit/>
          </a:bodyPr>
          <a:lstStyle>
            <a:lvl1pPr marL="0" indent="0">
              <a:buNone/>
              <a:defRPr sz="2800" b="1" baseline="0"/>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uk-UA" dirty="0"/>
              <a:t>НАЗВА СЛАЙДУ</a:t>
            </a:r>
            <a:endParaRPr lang="ru-RU" dirty="0"/>
          </a:p>
        </p:txBody>
      </p:sp>
      <p:sp>
        <p:nvSpPr>
          <p:cNvPr id="14" name="Текст 13"/>
          <p:cNvSpPr>
            <a:spLocks noGrp="1"/>
          </p:cNvSpPr>
          <p:nvPr>
            <p:ph type="body" sz="quarter" idx="11" hasCustomPrompt="1"/>
          </p:nvPr>
        </p:nvSpPr>
        <p:spPr>
          <a:xfrm>
            <a:off x="652916" y="6325828"/>
            <a:ext cx="9960655" cy="236083"/>
          </a:xfrm>
          <a:prstGeom prst="rect">
            <a:avLst/>
          </a:prstGeom>
        </p:spPr>
        <p:txBody>
          <a:bodyPr>
            <a:noAutofit/>
          </a:bodyPr>
          <a:lstStyle>
            <a:lvl1pPr marL="0" indent="0">
              <a:buNone/>
              <a:defRPr sz="1100" baseline="0"/>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uk-UA" noProof="0" dirty="0"/>
              <a:t>П.І.Б. особи, що виступає. Назва університету. Не обов’язкове</a:t>
            </a:r>
          </a:p>
        </p:txBody>
      </p:sp>
    </p:spTree>
    <p:extLst>
      <p:ext uri="{BB962C8B-B14F-4D97-AF65-F5344CB8AC3E}">
        <p14:creationId xmlns:p14="http://schemas.microsoft.com/office/powerpoint/2010/main" val="1680843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Слайд без назви">
    <p:spTree>
      <p:nvGrpSpPr>
        <p:cNvPr id="1" name=""/>
        <p:cNvGrpSpPr/>
        <p:nvPr/>
      </p:nvGrpSpPr>
      <p:grpSpPr>
        <a:xfrm>
          <a:off x="0" y="0"/>
          <a:ext cx="0" cy="0"/>
          <a:chOff x="0" y="0"/>
          <a:chExt cx="0" cy="0"/>
        </a:xfrm>
      </p:grpSpPr>
      <p:pic>
        <p:nvPicPr>
          <p:cNvPr id="7" name="Рисунок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6009" y="6073030"/>
            <a:ext cx="11268479" cy="606553"/>
          </a:xfrm>
          <a:prstGeom prst="rect">
            <a:avLst/>
          </a:prstGeom>
        </p:spPr>
      </p:pic>
      <p:sp>
        <p:nvSpPr>
          <p:cNvPr id="8" name="TextBox 7"/>
          <p:cNvSpPr txBox="1"/>
          <p:nvPr userDrawn="1"/>
        </p:nvSpPr>
        <p:spPr>
          <a:xfrm>
            <a:off x="11470820" y="6392634"/>
            <a:ext cx="587829" cy="338554"/>
          </a:xfrm>
          <a:prstGeom prst="rect">
            <a:avLst/>
          </a:prstGeom>
          <a:noFill/>
        </p:spPr>
        <p:txBody>
          <a:bodyPr wrap="square" rtlCol="0">
            <a:spAutoFit/>
          </a:bodyPr>
          <a:lstStyle/>
          <a:p>
            <a:pPr algn="ctr"/>
            <a:fld id="{8DC56AA3-0D82-44D9-83B2-C252F27638A7}" type="slidenum">
              <a:rPr lang="ru-RU" sz="1600" smtClean="0"/>
              <a:pPr algn="ctr"/>
              <a:t>‹№›</a:t>
            </a:fld>
            <a:endParaRPr lang="ru-RU" sz="1600" dirty="0"/>
          </a:p>
        </p:txBody>
      </p:sp>
      <p:sp>
        <p:nvSpPr>
          <p:cNvPr id="9" name="Текст 13"/>
          <p:cNvSpPr>
            <a:spLocks noGrp="1"/>
          </p:cNvSpPr>
          <p:nvPr>
            <p:ph type="body" sz="quarter" idx="11" hasCustomPrompt="1"/>
          </p:nvPr>
        </p:nvSpPr>
        <p:spPr>
          <a:xfrm>
            <a:off x="652916" y="6325828"/>
            <a:ext cx="9960655" cy="236083"/>
          </a:xfrm>
          <a:prstGeom prst="rect">
            <a:avLst/>
          </a:prstGeom>
        </p:spPr>
        <p:txBody>
          <a:bodyPr>
            <a:noAutofit/>
          </a:bodyPr>
          <a:lstStyle>
            <a:lvl1pPr marL="0" indent="0">
              <a:buNone/>
              <a:defRPr sz="1100" baseline="0"/>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uk-UA" noProof="0" dirty="0"/>
              <a:t>П.І.Б. особи, що виступає. Назва університету. Не обов’язкове</a:t>
            </a:r>
          </a:p>
        </p:txBody>
      </p:sp>
    </p:spTree>
    <p:extLst>
      <p:ext uri="{BB962C8B-B14F-4D97-AF65-F5344CB8AC3E}">
        <p14:creationId xmlns:p14="http://schemas.microsoft.com/office/powerpoint/2010/main" val="1761681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Розділ">
    <p:spTree>
      <p:nvGrpSpPr>
        <p:cNvPr id="1" name=""/>
        <p:cNvGrpSpPr/>
        <p:nvPr/>
      </p:nvGrpSpPr>
      <p:grpSpPr>
        <a:xfrm>
          <a:off x="0" y="0"/>
          <a:ext cx="0" cy="0"/>
          <a:chOff x="0" y="0"/>
          <a:chExt cx="0" cy="0"/>
        </a:xfrm>
      </p:grpSpPr>
      <p:pic>
        <p:nvPicPr>
          <p:cNvPr id="4" name="Рисунок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Заголовок 1"/>
          <p:cNvSpPr>
            <a:spLocks noGrp="1"/>
          </p:cNvSpPr>
          <p:nvPr>
            <p:ph type="title" hasCustomPrompt="1"/>
          </p:nvPr>
        </p:nvSpPr>
        <p:spPr>
          <a:xfrm>
            <a:off x="332015" y="2346098"/>
            <a:ext cx="6174921" cy="2165803"/>
          </a:xfrm>
          <a:prstGeom prst="rect">
            <a:avLst/>
          </a:prstGeom>
        </p:spPr>
        <p:txBody>
          <a:bodyPr anchor="ctr"/>
          <a:lstStyle>
            <a:lvl1pPr>
              <a:defRPr sz="3200" b="1"/>
            </a:lvl1pPr>
          </a:lstStyle>
          <a:p>
            <a:r>
              <a:rPr lang="uk-UA" noProof="0" dirty="0"/>
              <a:t>Назва розділу</a:t>
            </a:r>
          </a:p>
        </p:txBody>
      </p:sp>
    </p:spTree>
    <p:extLst>
      <p:ext uri="{BB962C8B-B14F-4D97-AF65-F5344CB8AC3E}">
        <p14:creationId xmlns:p14="http://schemas.microsoft.com/office/powerpoint/2010/main" val="3139923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Розділ зі змістом">
    <p:spTree>
      <p:nvGrpSpPr>
        <p:cNvPr id="1" name=""/>
        <p:cNvGrpSpPr/>
        <p:nvPr/>
      </p:nvGrpSpPr>
      <p:grpSpPr>
        <a:xfrm>
          <a:off x="0" y="0"/>
          <a:ext cx="0" cy="0"/>
          <a:chOff x="0" y="0"/>
          <a:chExt cx="0" cy="0"/>
        </a:xfrm>
      </p:grpSpPr>
      <p:pic>
        <p:nvPicPr>
          <p:cNvPr id="4" name="Рисунок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Заголовок 1"/>
          <p:cNvSpPr>
            <a:spLocks noGrp="1"/>
          </p:cNvSpPr>
          <p:nvPr>
            <p:ph type="title" hasCustomPrompt="1"/>
          </p:nvPr>
        </p:nvSpPr>
        <p:spPr>
          <a:xfrm>
            <a:off x="332015" y="434171"/>
            <a:ext cx="5977345" cy="571669"/>
          </a:xfrm>
          <a:prstGeom prst="rect">
            <a:avLst/>
          </a:prstGeom>
        </p:spPr>
        <p:txBody>
          <a:bodyPr anchor="b"/>
          <a:lstStyle>
            <a:lvl1pPr>
              <a:defRPr sz="3200" b="1"/>
            </a:lvl1pPr>
          </a:lstStyle>
          <a:p>
            <a:r>
              <a:rPr lang="uk-UA" noProof="0" dirty="0"/>
              <a:t>Назва розділу</a:t>
            </a:r>
          </a:p>
        </p:txBody>
      </p:sp>
      <p:sp>
        <p:nvSpPr>
          <p:cNvPr id="6" name="Текст 5"/>
          <p:cNvSpPr>
            <a:spLocks noGrp="1"/>
          </p:cNvSpPr>
          <p:nvPr>
            <p:ph type="body" sz="quarter" idx="10" hasCustomPrompt="1"/>
          </p:nvPr>
        </p:nvSpPr>
        <p:spPr>
          <a:xfrm>
            <a:off x="332014" y="1172037"/>
            <a:ext cx="5977345" cy="5424706"/>
          </a:xfrm>
          <a:prstGeom prst="rect">
            <a:avLst/>
          </a:prstGeom>
        </p:spPr>
        <p:txBody>
          <a:bodyPr/>
          <a:lstStyle>
            <a:lvl1pPr marL="514350" indent="-514350">
              <a:buFont typeface="+mj-lt"/>
              <a:buAutoNum type="arabicPeriod"/>
              <a:defRPr baseline="0"/>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uk-UA" dirty="0"/>
              <a:t>Назва пункту</a:t>
            </a:r>
          </a:p>
          <a:p>
            <a:pPr lvl="0"/>
            <a:r>
              <a:rPr lang="uk-UA" dirty="0"/>
              <a:t>Назва пункту</a:t>
            </a:r>
          </a:p>
          <a:p>
            <a:pPr lvl="0"/>
            <a:r>
              <a:rPr lang="uk-UA" dirty="0"/>
              <a:t>Назва пункту</a:t>
            </a:r>
          </a:p>
          <a:p>
            <a:pPr lvl="0"/>
            <a:r>
              <a:rPr lang="uk-UA" dirty="0"/>
              <a:t>Назва пункту</a:t>
            </a:r>
            <a:endParaRPr lang="ru-RU" dirty="0"/>
          </a:p>
          <a:p>
            <a:pPr lvl="0"/>
            <a:endParaRPr lang="ru-RU" dirty="0"/>
          </a:p>
        </p:txBody>
      </p:sp>
      <p:cxnSp>
        <p:nvCxnSpPr>
          <p:cNvPr id="7" name="Прямая соединительная линия 6"/>
          <p:cNvCxnSpPr/>
          <p:nvPr userDrawn="1"/>
        </p:nvCxnSpPr>
        <p:spPr>
          <a:xfrm flipV="1">
            <a:off x="418035" y="1005840"/>
            <a:ext cx="6024327" cy="15776"/>
          </a:xfrm>
          <a:prstGeom prst="line">
            <a:avLst/>
          </a:prstGeom>
          <a:ln w="12700">
            <a:solidFill>
              <a:srgbClr val="31466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0880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Назва та вмі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0CEF68C-EE9F-11D6-C23C-97481C661EC4}"/>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вмісту 2">
            <a:extLst>
              <a:ext uri="{FF2B5EF4-FFF2-40B4-BE49-F238E27FC236}">
                <a16:creationId xmlns:a16="http://schemas.microsoft.com/office/drawing/2014/main" id="{B9AED314-ACDD-02FC-E34F-321705C02EB0}"/>
              </a:ext>
            </a:extLst>
          </p:cNvPr>
          <p:cNvSpPr>
            <a:spLocks noGrp="1"/>
          </p:cNvSpPr>
          <p:nvPr>
            <p:ph idx="1"/>
          </p:nvPr>
        </p:nvSpPr>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0E78E409-B452-53AD-0D96-B9F5AAE1844C}"/>
              </a:ext>
            </a:extLst>
          </p:cNvPr>
          <p:cNvSpPr>
            <a:spLocks noGrp="1"/>
          </p:cNvSpPr>
          <p:nvPr>
            <p:ph type="dt" sz="half" idx="10"/>
          </p:nvPr>
        </p:nvSpPr>
        <p:spPr/>
        <p:txBody>
          <a:bodyPr/>
          <a:lstStyle/>
          <a:p>
            <a:fld id="{B973DC31-EA29-4961-A8A6-911EEF17C92E}" type="datetime1">
              <a:rPr lang="uk-UA" smtClean="0"/>
              <a:t>17.01.2024</a:t>
            </a:fld>
            <a:endParaRPr lang="uk-UA"/>
          </a:p>
        </p:txBody>
      </p:sp>
      <p:sp>
        <p:nvSpPr>
          <p:cNvPr id="5" name="Місце для нижнього колонтитула 4">
            <a:extLst>
              <a:ext uri="{FF2B5EF4-FFF2-40B4-BE49-F238E27FC236}">
                <a16:creationId xmlns:a16="http://schemas.microsoft.com/office/drawing/2014/main" id="{3CE7B282-88AB-632F-E45C-5520C8A4DD61}"/>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C38E5816-8279-6C23-779B-2CCA97CAAFC3}"/>
              </a:ext>
            </a:extLst>
          </p:cNvPr>
          <p:cNvSpPr>
            <a:spLocks noGrp="1"/>
          </p:cNvSpPr>
          <p:nvPr>
            <p:ph type="sldNum" sz="quarter" idx="12"/>
          </p:nvPr>
        </p:nvSpPr>
        <p:spPr/>
        <p:txBody>
          <a:bodyPr/>
          <a:lstStyle/>
          <a:p>
            <a:fld id="{61F1B184-EB14-4CF7-B233-E9D2F912549F}" type="slidenum">
              <a:rPr lang="uk-UA" smtClean="0"/>
              <a:t>‹№›</a:t>
            </a:fld>
            <a:endParaRPr lang="uk-UA"/>
          </a:p>
        </p:txBody>
      </p:sp>
    </p:spTree>
    <p:extLst>
      <p:ext uri="{BB962C8B-B14F-4D97-AF65-F5344CB8AC3E}">
        <p14:creationId xmlns:p14="http://schemas.microsoft.com/office/powerpoint/2010/main" val="3042703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52294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0" r:id="rId3"/>
    <p:sldLayoutId id="2147483651" r:id="rId4"/>
    <p:sldLayoutId id="2147483652" r:id="rId5"/>
    <p:sldLayoutId id="2147483653" r:id="rId6"/>
    <p:sldLayoutId id="214748365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12.wmf"/><Relationship Id="rId7" Type="http://schemas.openxmlformats.org/officeDocument/2006/relationships/image" Target="../media/image14.wmf"/><Relationship Id="rId12" Type="http://schemas.openxmlformats.org/officeDocument/2006/relationships/image" Target="../media/image18.png"/><Relationship Id="rId2" Type="http://schemas.openxmlformats.org/officeDocument/2006/relationships/oleObject" Target="../embeddings/oleObject1.bin"/><Relationship Id="rId1" Type="http://schemas.openxmlformats.org/officeDocument/2006/relationships/slideLayout" Target="../slideLayouts/slideLayout3.xml"/><Relationship Id="rId6" Type="http://schemas.openxmlformats.org/officeDocument/2006/relationships/oleObject" Target="../embeddings/oleObject3.bin"/><Relationship Id="rId11" Type="http://schemas.openxmlformats.org/officeDocument/2006/relationships/image" Target="../media/image16.wmf"/><Relationship Id="rId5" Type="http://schemas.openxmlformats.org/officeDocument/2006/relationships/image" Target="../media/image13.w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15.wmf"/></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gif"/><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s://en.wikipedia.org/wiki/2-opt" TargetMode="External"/><Relationship Id="rId2" Type="http://schemas.openxmlformats.org/officeDocument/2006/relationships/image" Target="../media/image46.png"/><Relationship Id="rId1" Type="http://schemas.openxmlformats.org/officeDocument/2006/relationships/slideLayout" Target="../slideLayouts/slideLayout3.xml"/><Relationship Id="rId4" Type="http://schemas.openxmlformats.org/officeDocument/2006/relationships/hyperlink" Target="https://en.wikipedia.org/wiki/3-opt"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dou.ua/forums/topic/39699/"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stemlounge.com/animated-algorithms-for-the-traveling-salesman-problem/" TargetMode="External"/><Relationship Id="rId2" Type="http://schemas.openxmlformats.org/officeDocument/2006/relationships/hyperlink" Target="https://uk.wikipedia.org/wiki/%D0%97%D0%B0%D0%B4%D0%B0%D1%87%D0%B0_%D0%BA%D0%BE%D0%BC%D1%96%D0%B2%D0%BE%D1%8F%D0%B6%D0%B5%D1%80%D0%B0" TargetMode="External"/><Relationship Id="rId1" Type="http://schemas.openxmlformats.org/officeDocument/2006/relationships/slideLayout" Target="../slideLayouts/slideLayout3.xml"/><Relationship Id="rId6" Type="http://schemas.openxmlformats.org/officeDocument/2006/relationships/hyperlink" Target="https://en.wikipedia.org/wiki/3-opt" TargetMode="External"/><Relationship Id="rId5" Type="http://schemas.openxmlformats.org/officeDocument/2006/relationships/hyperlink" Target="https://en.wikipedia.org/wiki/2-opt" TargetMode="External"/><Relationship Id="rId4" Type="http://schemas.openxmlformats.org/officeDocument/2006/relationships/hyperlink" Target="https://dou.ua/forums/topic/39699/"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mailto:Zheldak.t.a@nmu.one"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Заголовок 13"/>
          <p:cNvSpPr>
            <a:spLocks noGrp="1"/>
          </p:cNvSpPr>
          <p:nvPr>
            <p:ph type="ctrTitle"/>
          </p:nvPr>
        </p:nvSpPr>
        <p:spPr>
          <a:xfrm>
            <a:off x="314325" y="2221138"/>
            <a:ext cx="7462513" cy="1833790"/>
          </a:xfrm>
        </p:spPr>
        <p:txBody>
          <a:bodyPr>
            <a:normAutofit/>
          </a:bodyPr>
          <a:lstStyle/>
          <a:p>
            <a:r>
              <a:rPr lang="uk-UA" sz="3600" b="0" dirty="0"/>
              <a:t>Моделювання та оптимізація виконання скінченних послідовностей замовлень</a:t>
            </a:r>
            <a:endParaRPr lang="uk-UA" sz="3600" dirty="0"/>
          </a:p>
        </p:txBody>
      </p:sp>
      <p:sp>
        <p:nvSpPr>
          <p:cNvPr id="15" name="Объект 14"/>
          <p:cNvSpPr>
            <a:spLocks noGrp="1"/>
          </p:cNvSpPr>
          <p:nvPr>
            <p:ph sz="quarter" idx="11"/>
          </p:nvPr>
        </p:nvSpPr>
        <p:spPr>
          <a:xfrm>
            <a:off x="314324" y="285186"/>
            <a:ext cx="7178429" cy="1061921"/>
          </a:xfrm>
        </p:spPr>
        <p:txBody>
          <a:bodyPr/>
          <a:lstStyle/>
          <a:p>
            <a:pPr algn="ctr"/>
            <a:r>
              <a:rPr lang="uk-UA" sz="2800" b="1" dirty="0">
                <a:ln w="22225">
                  <a:solidFill>
                    <a:schemeClr val="accent2"/>
                  </a:solidFill>
                  <a:prstDash val="solid"/>
                </a:ln>
                <a:solidFill>
                  <a:schemeClr val="accent2">
                    <a:lumMod val="40000"/>
                    <a:lumOff val="60000"/>
                  </a:schemeClr>
                </a:solidFill>
              </a:rPr>
              <a:t>Зимова школа із системного аналізу та штучного інтелекту</a:t>
            </a:r>
          </a:p>
        </p:txBody>
      </p:sp>
      <p:sp>
        <p:nvSpPr>
          <p:cNvPr id="16" name="Объект 15"/>
          <p:cNvSpPr>
            <a:spLocks noGrp="1"/>
          </p:cNvSpPr>
          <p:nvPr>
            <p:ph sz="quarter" idx="12"/>
          </p:nvPr>
        </p:nvSpPr>
        <p:spPr>
          <a:xfrm>
            <a:off x="314324" y="4054928"/>
            <a:ext cx="8030685" cy="2141035"/>
          </a:xfrm>
        </p:spPr>
        <p:txBody>
          <a:bodyPr/>
          <a:lstStyle/>
          <a:p>
            <a:r>
              <a:rPr lang="uk-UA" dirty="0" err="1"/>
              <a:t>К.т.н</a:t>
            </a:r>
            <a:r>
              <a:rPr lang="uk-UA" dirty="0"/>
              <a:t>., доц. Желдак Тімур Анатолійович,</a:t>
            </a:r>
          </a:p>
          <a:p>
            <a:r>
              <a:rPr lang="uk-UA" dirty="0"/>
              <a:t>Завідувач кафедри системного аналізу та управління</a:t>
            </a:r>
          </a:p>
          <a:p>
            <a:endParaRPr lang="uk-UA" dirty="0"/>
          </a:p>
          <a:p>
            <a:r>
              <a:rPr lang="uk-UA" dirty="0"/>
              <a:t>Гаранжа Дмитро Миколайович,</a:t>
            </a:r>
          </a:p>
          <a:p>
            <a:r>
              <a:rPr lang="uk-UA" dirty="0"/>
              <a:t>Старший викладач кафедри системного аналізу та управління</a:t>
            </a:r>
          </a:p>
        </p:txBody>
      </p:sp>
    </p:spTree>
    <p:extLst>
      <p:ext uri="{BB962C8B-B14F-4D97-AF65-F5344CB8AC3E}">
        <p14:creationId xmlns:p14="http://schemas.microsoft.com/office/powerpoint/2010/main" val="2928263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Текст 3">
            <a:extLst>
              <a:ext uri="{FF2B5EF4-FFF2-40B4-BE49-F238E27FC236}">
                <a16:creationId xmlns:a16="http://schemas.microsoft.com/office/drawing/2014/main" id="{2107FB16-AA44-230F-0A14-14F918F9329B}"/>
              </a:ext>
            </a:extLst>
          </p:cNvPr>
          <p:cNvSpPr>
            <a:spLocks noGrp="1"/>
          </p:cNvSpPr>
          <p:nvPr>
            <p:ph type="body" sz="quarter" idx="11"/>
          </p:nvPr>
        </p:nvSpPr>
        <p:spPr>
          <a:xfrm>
            <a:off x="652463" y="6326188"/>
            <a:ext cx="9961562" cy="234950"/>
          </a:xfrm>
        </p:spPr>
        <p:txBody>
          <a:bodyPr/>
          <a:lstStyle/>
          <a:p>
            <a:r>
              <a:rPr lang="uk-UA"/>
              <a:t>Зимова школа із системного аналізу та штучного інтелекту</a:t>
            </a:r>
          </a:p>
        </p:txBody>
      </p:sp>
      <p:sp>
        <p:nvSpPr>
          <p:cNvPr id="6" name="Місце для тексту 5">
            <a:extLst>
              <a:ext uri="{FF2B5EF4-FFF2-40B4-BE49-F238E27FC236}">
                <a16:creationId xmlns:a16="http://schemas.microsoft.com/office/drawing/2014/main" id="{80D502F9-B4D2-632E-28A5-B072CC94AC36}"/>
              </a:ext>
            </a:extLst>
          </p:cNvPr>
          <p:cNvSpPr>
            <a:spLocks noGrp="1"/>
          </p:cNvSpPr>
          <p:nvPr>
            <p:ph type="body" sz="quarter" idx="10"/>
          </p:nvPr>
        </p:nvSpPr>
        <p:spPr/>
        <p:txBody>
          <a:bodyPr/>
          <a:lstStyle/>
          <a:p>
            <a:r>
              <a:rPr lang="uk-UA" dirty="0"/>
              <a:t>Математична модель з 1 депо і 1 циклом</a:t>
            </a:r>
          </a:p>
          <a:p>
            <a:r>
              <a:rPr lang="uk-UA" dirty="0"/>
              <a:t>(класичний замкнений </a:t>
            </a:r>
            <a:r>
              <a:rPr lang="en-US" dirty="0"/>
              <a:t>TSP</a:t>
            </a:r>
            <a:r>
              <a:rPr lang="uk-UA" dirty="0"/>
              <a:t>, або </a:t>
            </a:r>
            <a:r>
              <a:rPr lang="en-US" dirty="0"/>
              <a:t>VRP</a:t>
            </a:r>
            <a:r>
              <a:rPr lang="uk-UA" dirty="0"/>
              <a:t> при </a:t>
            </a:r>
            <a:r>
              <a:rPr lang="en-US" dirty="0"/>
              <a:t>N=1)</a:t>
            </a:r>
            <a:endParaRPr lang="uk-UA" dirty="0"/>
          </a:p>
        </p:txBody>
      </p:sp>
      <p:graphicFrame>
        <p:nvGraphicFramePr>
          <p:cNvPr id="9" name="Об'єкт 8">
            <a:extLst>
              <a:ext uri="{FF2B5EF4-FFF2-40B4-BE49-F238E27FC236}">
                <a16:creationId xmlns:a16="http://schemas.microsoft.com/office/drawing/2014/main" id="{2746695C-FB6A-603A-BA91-32CFDF3EF656}"/>
              </a:ext>
            </a:extLst>
          </p:cNvPr>
          <p:cNvGraphicFramePr>
            <a:graphicFrameLocks noChangeAspect="1"/>
          </p:cNvGraphicFramePr>
          <p:nvPr>
            <p:extLst>
              <p:ext uri="{D42A27DB-BD31-4B8C-83A1-F6EECF244321}">
                <p14:modId xmlns:p14="http://schemas.microsoft.com/office/powerpoint/2010/main" val="1065117826"/>
              </p:ext>
            </p:extLst>
          </p:nvPr>
        </p:nvGraphicFramePr>
        <p:xfrm>
          <a:off x="1592182" y="1251751"/>
          <a:ext cx="2719870" cy="1110151"/>
        </p:xfrm>
        <a:graphic>
          <a:graphicData uri="http://schemas.openxmlformats.org/presentationml/2006/ole">
            <mc:AlternateContent xmlns:mc="http://schemas.openxmlformats.org/markup-compatibility/2006">
              <mc:Choice xmlns:v="urn:schemas-microsoft-com:vml" Requires="v">
                <p:oleObj r:id="rId2" imgW="1409088" imgH="571252" progId="Equation.3">
                  <p:embed/>
                </p:oleObj>
              </mc:Choice>
              <mc:Fallback>
                <p:oleObj r:id="rId2" imgW="1409088" imgH="571252" progId="Equation.3">
                  <p:embed/>
                  <p:pic>
                    <p:nvPicPr>
                      <p:cNvPr id="9" name="Об'єкт 8">
                        <a:extLst>
                          <a:ext uri="{FF2B5EF4-FFF2-40B4-BE49-F238E27FC236}">
                            <a16:creationId xmlns:a16="http://schemas.microsoft.com/office/drawing/2014/main" id="{2746695C-FB6A-603A-BA91-32CFDF3EF6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2182" y="1251751"/>
                        <a:ext cx="2719870" cy="1110151"/>
                      </a:xfrm>
                      <a:prstGeom prst="rect">
                        <a:avLst/>
                      </a:prstGeom>
                      <a:noFill/>
                    </p:spPr>
                  </p:pic>
                </p:oleObj>
              </mc:Fallback>
            </mc:AlternateContent>
          </a:graphicData>
        </a:graphic>
      </p:graphicFrame>
      <p:graphicFrame>
        <p:nvGraphicFramePr>
          <p:cNvPr id="10" name="Об'єкт 9">
            <a:extLst>
              <a:ext uri="{FF2B5EF4-FFF2-40B4-BE49-F238E27FC236}">
                <a16:creationId xmlns:a16="http://schemas.microsoft.com/office/drawing/2014/main" id="{0DE77204-DC73-7016-1E55-96B52C7A19DA}"/>
              </a:ext>
            </a:extLst>
          </p:cNvPr>
          <p:cNvGraphicFramePr>
            <a:graphicFrameLocks noChangeAspect="1"/>
          </p:cNvGraphicFramePr>
          <p:nvPr>
            <p:extLst>
              <p:ext uri="{D42A27DB-BD31-4B8C-83A1-F6EECF244321}">
                <p14:modId xmlns:p14="http://schemas.microsoft.com/office/powerpoint/2010/main" val="2512555197"/>
              </p:ext>
            </p:extLst>
          </p:nvPr>
        </p:nvGraphicFramePr>
        <p:xfrm>
          <a:off x="1581150" y="3357563"/>
          <a:ext cx="2341563" cy="996950"/>
        </p:xfrm>
        <a:graphic>
          <a:graphicData uri="http://schemas.openxmlformats.org/presentationml/2006/ole">
            <mc:AlternateContent xmlns:mc="http://schemas.openxmlformats.org/markup-compatibility/2006">
              <mc:Choice xmlns:v="urn:schemas-microsoft-com:vml" Requires="v">
                <p:oleObj r:id="rId4" imgW="1333500" imgH="571500" progId="Equation.3">
                  <p:embed/>
                </p:oleObj>
              </mc:Choice>
              <mc:Fallback>
                <p:oleObj r:id="rId4" imgW="1333500" imgH="571500" progId="Equation.3">
                  <p:embed/>
                  <p:pic>
                    <p:nvPicPr>
                      <p:cNvPr id="10" name="Об'єкт 9">
                        <a:extLst>
                          <a:ext uri="{FF2B5EF4-FFF2-40B4-BE49-F238E27FC236}">
                            <a16:creationId xmlns:a16="http://schemas.microsoft.com/office/drawing/2014/main" id="{0DE77204-DC73-7016-1E55-96B52C7A19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1150" y="3357563"/>
                        <a:ext cx="2341563" cy="996950"/>
                      </a:xfrm>
                      <a:prstGeom prst="rect">
                        <a:avLst/>
                      </a:prstGeom>
                      <a:noFill/>
                    </p:spPr>
                  </p:pic>
                </p:oleObj>
              </mc:Fallback>
            </mc:AlternateContent>
          </a:graphicData>
        </a:graphic>
      </p:graphicFrame>
      <p:graphicFrame>
        <p:nvGraphicFramePr>
          <p:cNvPr id="11" name="Об'єкт 10">
            <a:extLst>
              <a:ext uri="{FF2B5EF4-FFF2-40B4-BE49-F238E27FC236}">
                <a16:creationId xmlns:a16="http://schemas.microsoft.com/office/drawing/2014/main" id="{B47A23E2-3BE4-0279-9D5A-9978A140D298}"/>
              </a:ext>
            </a:extLst>
          </p:cNvPr>
          <p:cNvGraphicFramePr>
            <a:graphicFrameLocks noChangeAspect="1"/>
          </p:cNvGraphicFramePr>
          <p:nvPr>
            <p:extLst>
              <p:ext uri="{D42A27DB-BD31-4B8C-83A1-F6EECF244321}">
                <p14:modId xmlns:p14="http://schemas.microsoft.com/office/powerpoint/2010/main" val="2157093647"/>
              </p:ext>
            </p:extLst>
          </p:nvPr>
        </p:nvGraphicFramePr>
        <p:xfrm>
          <a:off x="1580516" y="2394084"/>
          <a:ext cx="2434391" cy="963613"/>
        </p:xfrm>
        <a:graphic>
          <a:graphicData uri="http://schemas.openxmlformats.org/presentationml/2006/ole">
            <mc:AlternateContent xmlns:mc="http://schemas.openxmlformats.org/markup-compatibility/2006">
              <mc:Choice xmlns:v="urn:schemas-microsoft-com:vml" Requires="v">
                <p:oleObj r:id="rId6" imgW="1371600" imgH="546100" progId="Equation.3">
                  <p:embed/>
                </p:oleObj>
              </mc:Choice>
              <mc:Fallback>
                <p:oleObj r:id="rId6" imgW="1371600" imgH="546100" progId="Equation.3">
                  <p:embed/>
                  <p:pic>
                    <p:nvPicPr>
                      <p:cNvPr id="11" name="Об'єкт 10">
                        <a:extLst>
                          <a:ext uri="{FF2B5EF4-FFF2-40B4-BE49-F238E27FC236}">
                            <a16:creationId xmlns:a16="http://schemas.microsoft.com/office/drawing/2014/main" id="{B47A23E2-3BE4-0279-9D5A-9978A140D2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0516" y="2394084"/>
                        <a:ext cx="2434391" cy="963613"/>
                      </a:xfrm>
                      <a:prstGeom prst="rect">
                        <a:avLst/>
                      </a:prstGeom>
                      <a:noFill/>
                    </p:spPr>
                  </p:pic>
                </p:oleObj>
              </mc:Fallback>
            </mc:AlternateContent>
          </a:graphicData>
        </a:graphic>
      </p:graphicFrame>
      <p:graphicFrame>
        <p:nvGraphicFramePr>
          <p:cNvPr id="12" name="Об'єкт 11">
            <a:extLst>
              <a:ext uri="{FF2B5EF4-FFF2-40B4-BE49-F238E27FC236}">
                <a16:creationId xmlns:a16="http://schemas.microsoft.com/office/drawing/2014/main" id="{5DF5C8B3-9258-A9EB-B319-3F378EFC126B}"/>
              </a:ext>
            </a:extLst>
          </p:cNvPr>
          <p:cNvGraphicFramePr>
            <a:graphicFrameLocks noChangeAspect="1"/>
          </p:cNvGraphicFramePr>
          <p:nvPr>
            <p:extLst>
              <p:ext uri="{D42A27DB-BD31-4B8C-83A1-F6EECF244321}">
                <p14:modId xmlns:p14="http://schemas.microsoft.com/office/powerpoint/2010/main" val="2499779481"/>
              </p:ext>
            </p:extLst>
          </p:nvPr>
        </p:nvGraphicFramePr>
        <p:xfrm>
          <a:off x="4014907" y="5234900"/>
          <a:ext cx="1393392" cy="582313"/>
        </p:xfrm>
        <a:graphic>
          <a:graphicData uri="http://schemas.openxmlformats.org/presentationml/2006/ole">
            <mc:AlternateContent xmlns:mc="http://schemas.openxmlformats.org/markup-compatibility/2006">
              <mc:Choice xmlns:v="urn:schemas-microsoft-com:vml" Requires="v">
                <p:oleObj r:id="rId8" imgW="634449" imgH="266469" progId="Equation.3">
                  <p:embed/>
                </p:oleObj>
              </mc:Choice>
              <mc:Fallback>
                <p:oleObj r:id="rId8" imgW="634449" imgH="266469" progId="Equation.3">
                  <p:embed/>
                  <p:pic>
                    <p:nvPicPr>
                      <p:cNvPr id="12" name="Об'єкт 11">
                        <a:extLst>
                          <a:ext uri="{FF2B5EF4-FFF2-40B4-BE49-F238E27FC236}">
                            <a16:creationId xmlns:a16="http://schemas.microsoft.com/office/drawing/2014/main" id="{5DF5C8B3-9258-A9EB-B319-3F378EFC126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14907" y="5234900"/>
                        <a:ext cx="1393392" cy="582313"/>
                      </a:xfrm>
                      <a:prstGeom prst="rect">
                        <a:avLst/>
                      </a:prstGeom>
                      <a:noFill/>
                    </p:spPr>
                  </p:pic>
                </p:oleObj>
              </mc:Fallback>
            </mc:AlternateContent>
          </a:graphicData>
        </a:graphic>
      </p:graphicFrame>
      <p:graphicFrame>
        <p:nvGraphicFramePr>
          <p:cNvPr id="13" name="Об'єкт 12">
            <a:extLst>
              <a:ext uri="{FF2B5EF4-FFF2-40B4-BE49-F238E27FC236}">
                <a16:creationId xmlns:a16="http://schemas.microsoft.com/office/drawing/2014/main" id="{C7DEB26F-0462-639F-53A3-5AE2783B0D97}"/>
              </a:ext>
            </a:extLst>
          </p:cNvPr>
          <p:cNvGraphicFramePr>
            <a:graphicFrameLocks noChangeAspect="1"/>
          </p:cNvGraphicFramePr>
          <p:nvPr>
            <p:extLst>
              <p:ext uri="{D42A27DB-BD31-4B8C-83A1-F6EECF244321}">
                <p14:modId xmlns:p14="http://schemas.microsoft.com/office/powerpoint/2010/main" val="2512223672"/>
              </p:ext>
            </p:extLst>
          </p:nvPr>
        </p:nvGraphicFramePr>
        <p:xfrm>
          <a:off x="1556704" y="4492046"/>
          <a:ext cx="5584996" cy="590904"/>
        </p:xfrm>
        <a:graphic>
          <a:graphicData uri="http://schemas.openxmlformats.org/presentationml/2006/ole">
            <mc:AlternateContent xmlns:mc="http://schemas.openxmlformats.org/markup-compatibility/2006">
              <mc:Choice xmlns:v="urn:schemas-microsoft-com:vml" Requires="v">
                <p:oleObj r:id="rId10" imgW="2794000" imgH="292100" progId="Equation.3">
                  <p:embed/>
                </p:oleObj>
              </mc:Choice>
              <mc:Fallback>
                <p:oleObj r:id="rId10" imgW="2794000" imgH="292100" progId="Equation.3">
                  <p:embed/>
                  <p:pic>
                    <p:nvPicPr>
                      <p:cNvPr id="13" name="Об'єкт 12">
                        <a:extLst>
                          <a:ext uri="{FF2B5EF4-FFF2-40B4-BE49-F238E27FC236}">
                            <a16:creationId xmlns:a16="http://schemas.microsoft.com/office/drawing/2014/main" id="{C7DEB26F-0462-639F-53A3-5AE2783B0D9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56704" y="4492046"/>
                        <a:ext cx="5584996" cy="590904"/>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ED3B4F7D-A69D-C069-78D1-DFD70C32C99C}"/>
                  </a:ext>
                </a:extLst>
              </p:cNvPr>
              <p:cNvSpPr txBox="1"/>
              <p:nvPr/>
            </p:nvSpPr>
            <p:spPr>
              <a:xfrm>
                <a:off x="1387136" y="5203125"/>
                <a:ext cx="2758736" cy="61856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uk-UA" sz="2800" smtClean="0">
                          <a:latin typeface="Cambria Math" panose="02040503050406030204" pitchFamily="18" charset="0"/>
                        </a:rPr>
                        <m:t>∀</m:t>
                      </m:r>
                      <m:sSub>
                        <m:sSubPr>
                          <m:ctrlPr>
                            <a:rPr lang="uk-UA" sz="2800" i="1">
                              <a:solidFill>
                                <a:srgbClr val="836967"/>
                              </a:solidFill>
                              <a:latin typeface="Cambria Math" panose="02040503050406030204" pitchFamily="18" charset="0"/>
                            </a:rPr>
                          </m:ctrlPr>
                        </m:sSubPr>
                        <m:e>
                          <m:r>
                            <a:rPr lang="uk-UA" sz="2800" i="1">
                              <a:latin typeface="Cambria Math" panose="02040503050406030204" pitchFamily="18" charset="0"/>
                            </a:rPr>
                            <m:t>𝑥</m:t>
                          </m:r>
                        </m:e>
                        <m:sub>
                          <m:r>
                            <a:rPr lang="uk-UA" sz="2800" i="1">
                              <a:latin typeface="Cambria Math" panose="02040503050406030204" pitchFamily="18" charset="0"/>
                            </a:rPr>
                            <m:t>𝑖</m:t>
                          </m:r>
                          <m:r>
                            <a:rPr lang="en-US" sz="2800" b="0" i="1" smtClean="0">
                              <a:latin typeface="Cambria Math" panose="02040503050406030204" pitchFamily="18" charset="0"/>
                            </a:rPr>
                            <m:t>𝑗</m:t>
                          </m:r>
                        </m:sub>
                      </m:sSub>
                      <m:r>
                        <a:rPr lang="uk-UA" sz="2800" i="0">
                          <a:latin typeface="Cambria Math" panose="02040503050406030204" pitchFamily="18" charset="0"/>
                        </a:rPr>
                        <m:t>=</m:t>
                      </m:r>
                      <m:d>
                        <m:dPr>
                          <m:begChr m:val="{"/>
                          <m:endChr m:val="}"/>
                          <m:ctrlPr>
                            <a:rPr lang="uk-UA" sz="2800" i="1">
                              <a:solidFill>
                                <a:srgbClr val="836967"/>
                              </a:solidFill>
                              <a:latin typeface="Cambria Math" panose="02040503050406030204" pitchFamily="18" charset="0"/>
                            </a:rPr>
                          </m:ctrlPr>
                        </m:dPr>
                        <m:e>
                          <m:r>
                            <a:rPr lang="uk-UA" sz="2800" i="0">
                              <a:latin typeface="Cambria Math" panose="02040503050406030204" pitchFamily="18" charset="0"/>
                            </a:rPr>
                            <m:t>0;1</m:t>
                          </m:r>
                        </m:e>
                      </m:d>
                      <m:r>
                        <a:rPr lang="uk-UA" sz="2800" i="0">
                          <a:latin typeface="Cambria Math" panose="02040503050406030204" pitchFamily="18" charset="0"/>
                        </a:rPr>
                        <m:t>, </m:t>
                      </m:r>
                    </m:oMath>
                  </m:oMathPara>
                </a14:m>
                <a:endParaRPr lang="uk-UA" sz="2800" dirty="0"/>
              </a:p>
            </p:txBody>
          </p:sp>
        </mc:Choice>
        <mc:Fallback xmlns="">
          <p:sp>
            <p:nvSpPr>
              <p:cNvPr id="21" name="TextBox 20">
                <a:extLst>
                  <a:ext uri="{FF2B5EF4-FFF2-40B4-BE49-F238E27FC236}">
                    <a16:creationId xmlns:a16="http://schemas.microsoft.com/office/drawing/2014/main" id="{ED3B4F7D-A69D-C069-78D1-DFD70C32C99C}"/>
                  </a:ext>
                </a:extLst>
              </p:cNvPr>
              <p:cNvSpPr txBox="1">
                <a:spLocks noRot="1" noChangeAspect="1" noMove="1" noResize="1" noEditPoints="1" noAdjustHandles="1" noChangeArrowheads="1" noChangeShapeType="1" noTextEdit="1"/>
              </p:cNvSpPr>
              <p:nvPr/>
            </p:nvSpPr>
            <p:spPr>
              <a:xfrm>
                <a:off x="1387136" y="5203125"/>
                <a:ext cx="2758736" cy="618567"/>
              </a:xfrm>
              <a:prstGeom prst="rect">
                <a:avLst/>
              </a:prstGeom>
              <a:blipFill>
                <a:blip r:embed="rId12"/>
                <a:stretch>
                  <a:fillRect/>
                </a:stretch>
              </a:blipFill>
            </p:spPr>
            <p:txBody>
              <a:bodyPr/>
              <a:lstStyle/>
              <a:p>
                <a:r>
                  <a:rPr lang="uk-UA">
                    <a:noFill/>
                  </a:rPr>
                  <a:t> </a:t>
                </a:r>
              </a:p>
            </p:txBody>
          </p:sp>
        </mc:Fallback>
      </mc:AlternateContent>
      <p:sp>
        <p:nvSpPr>
          <p:cNvPr id="22" name="TextBox 21">
            <a:extLst>
              <a:ext uri="{FF2B5EF4-FFF2-40B4-BE49-F238E27FC236}">
                <a16:creationId xmlns:a16="http://schemas.microsoft.com/office/drawing/2014/main" id="{BBE8CA85-AB37-F713-BDD4-EBFED4E55EB7}"/>
              </a:ext>
            </a:extLst>
          </p:cNvPr>
          <p:cNvSpPr txBox="1"/>
          <p:nvPr/>
        </p:nvSpPr>
        <p:spPr>
          <a:xfrm>
            <a:off x="7141700" y="1348966"/>
            <a:ext cx="4935624" cy="4708981"/>
          </a:xfrm>
          <a:prstGeom prst="rect">
            <a:avLst/>
          </a:prstGeom>
          <a:noFill/>
        </p:spPr>
        <p:txBody>
          <a:bodyPr wrap="square" rtlCol="0">
            <a:spAutoFit/>
          </a:bodyPr>
          <a:lstStyle/>
          <a:p>
            <a:r>
              <a:rPr lang="uk-UA" sz="2000" dirty="0"/>
              <a:t>Мінімізуємо витрату на обходження циклу (реалізацію перестановки) при обмеженнях:</a:t>
            </a:r>
          </a:p>
          <a:p>
            <a:endParaRPr lang="uk-UA" sz="2000" dirty="0"/>
          </a:p>
          <a:p>
            <a:pPr marL="457200" indent="-457200">
              <a:buAutoNum type="arabicParenR"/>
            </a:pPr>
            <a:r>
              <a:rPr lang="uk-UA" sz="2000" dirty="0"/>
              <a:t>З кожного пункту виїздимо лише 1 раз</a:t>
            </a:r>
          </a:p>
          <a:p>
            <a:pPr marL="457200" indent="-457200">
              <a:buAutoNum type="arabicParenR"/>
            </a:pPr>
            <a:endParaRPr lang="uk-UA" sz="2000" dirty="0"/>
          </a:p>
          <a:p>
            <a:pPr marL="457200" indent="-457200">
              <a:buAutoNum type="arabicParenR"/>
            </a:pPr>
            <a:r>
              <a:rPr lang="uk-UA" sz="2000" dirty="0"/>
              <a:t>В кожен пункт приїздимо лише 1 раз</a:t>
            </a:r>
          </a:p>
          <a:p>
            <a:pPr marL="457200" indent="-457200">
              <a:buAutoNum type="arabicParenR"/>
            </a:pPr>
            <a:endParaRPr lang="uk-UA" sz="2000" dirty="0"/>
          </a:p>
          <a:p>
            <a:pPr marL="457200" indent="-457200">
              <a:buAutoNum type="arabicParenR"/>
            </a:pPr>
            <a:r>
              <a:rPr lang="uk-UA" sz="2000" dirty="0"/>
              <a:t>Всі пункти об’єднуються в один цикл</a:t>
            </a:r>
          </a:p>
          <a:p>
            <a:pPr marL="457200" indent="-457200">
              <a:buAutoNum type="arabicParenR"/>
            </a:pPr>
            <a:endParaRPr lang="uk-UA" sz="2000" dirty="0"/>
          </a:p>
          <a:p>
            <a:pPr marL="457200" indent="-457200">
              <a:buAutoNum type="arabicParenR"/>
            </a:pPr>
            <a:r>
              <a:rPr lang="uk-UA" sz="2000" dirty="0"/>
              <a:t>Між пунктами 1 – їдемо або 0 – не їдемо</a:t>
            </a:r>
          </a:p>
        </p:txBody>
      </p:sp>
    </p:spTree>
    <p:extLst>
      <p:ext uri="{BB962C8B-B14F-4D97-AF65-F5344CB8AC3E}">
        <p14:creationId xmlns:p14="http://schemas.microsoft.com/office/powerpoint/2010/main" val="22307349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Текст 3">
            <a:extLst>
              <a:ext uri="{FF2B5EF4-FFF2-40B4-BE49-F238E27FC236}">
                <a16:creationId xmlns:a16="http://schemas.microsoft.com/office/drawing/2014/main" id="{2107FB16-AA44-230F-0A14-14F918F9329B}"/>
              </a:ext>
            </a:extLst>
          </p:cNvPr>
          <p:cNvSpPr>
            <a:spLocks noGrp="1"/>
          </p:cNvSpPr>
          <p:nvPr>
            <p:ph type="body" sz="quarter" idx="11"/>
          </p:nvPr>
        </p:nvSpPr>
        <p:spPr>
          <a:xfrm>
            <a:off x="652463" y="6326188"/>
            <a:ext cx="9961562" cy="234950"/>
          </a:xfrm>
        </p:spPr>
        <p:txBody>
          <a:bodyPr/>
          <a:lstStyle/>
          <a:p>
            <a:r>
              <a:rPr lang="uk-UA"/>
              <a:t>Зимова школа із системного аналізу та штучного інтелекту</a:t>
            </a:r>
          </a:p>
        </p:txBody>
      </p:sp>
      <p:sp>
        <p:nvSpPr>
          <p:cNvPr id="6" name="Місце для тексту 5">
            <a:extLst>
              <a:ext uri="{FF2B5EF4-FFF2-40B4-BE49-F238E27FC236}">
                <a16:creationId xmlns:a16="http://schemas.microsoft.com/office/drawing/2014/main" id="{4F110E71-84D5-87EC-50A6-2DA095B93D0F}"/>
              </a:ext>
            </a:extLst>
          </p:cNvPr>
          <p:cNvSpPr>
            <a:spLocks noGrp="1"/>
          </p:cNvSpPr>
          <p:nvPr>
            <p:ph type="body" sz="quarter" idx="10"/>
          </p:nvPr>
        </p:nvSpPr>
        <p:spPr/>
        <p:txBody>
          <a:bodyPr/>
          <a:lstStyle/>
          <a:p>
            <a:r>
              <a:rPr lang="uk-UA" dirty="0"/>
              <a:t>На графі може бути все погано (неефективні рішення)</a:t>
            </a:r>
          </a:p>
        </p:txBody>
      </p:sp>
      <p:pic>
        <p:nvPicPr>
          <p:cNvPr id="7" name="Рисунок 6">
            <a:extLst>
              <a:ext uri="{FF2B5EF4-FFF2-40B4-BE49-F238E27FC236}">
                <a16:creationId xmlns:a16="http://schemas.microsoft.com/office/drawing/2014/main" id="{E0A6BB14-D5BE-6469-23BD-510CF7E31D54}"/>
              </a:ext>
            </a:extLst>
          </p:cNvPr>
          <p:cNvPicPr>
            <a:picLocks noChangeAspect="1"/>
          </p:cNvPicPr>
          <p:nvPr/>
        </p:nvPicPr>
        <p:blipFill>
          <a:blip r:embed="rId2"/>
          <a:stretch>
            <a:fillRect/>
          </a:stretch>
        </p:blipFill>
        <p:spPr>
          <a:xfrm>
            <a:off x="6161750" y="1532784"/>
            <a:ext cx="6030250" cy="3519951"/>
          </a:xfrm>
          <a:prstGeom prst="rect">
            <a:avLst/>
          </a:prstGeom>
        </p:spPr>
      </p:pic>
      <p:pic>
        <p:nvPicPr>
          <p:cNvPr id="8" name="Рисунок 7">
            <a:extLst>
              <a:ext uri="{FF2B5EF4-FFF2-40B4-BE49-F238E27FC236}">
                <a16:creationId xmlns:a16="http://schemas.microsoft.com/office/drawing/2014/main" id="{E116537F-AA0C-EA42-08DE-FC7F06126E68}"/>
              </a:ext>
            </a:extLst>
          </p:cNvPr>
          <p:cNvPicPr>
            <a:picLocks noChangeAspect="1"/>
          </p:cNvPicPr>
          <p:nvPr/>
        </p:nvPicPr>
        <p:blipFill>
          <a:blip r:embed="rId3"/>
          <a:stretch>
            <a:fillRect/>
          </a:stretch>
        </p:blipFill>
        <p:spPr>
          <a:xfrm>
            <a:off x="373785" y="620162"/>
            <a:ext cx="5722215" cy="4766650"/>
          </a:xfrm>
          <a:prstGeom prst="rect">
            <a:avLst/>
          </a:prstGeom>
        </p:spPr>
      </p:pic>
      <p:sp>
        <p:nvSpPr>
          <p:cNvPr id="10" name="AutoShape 2" descr="{\displaystyle c_{ij}\leqslant c_{ik}+c_{kj}}">
            <a:extLst>
              <a:ext uri="{FF2B5EF4-FFF2-40B4-BE49-F238E27FC236}">
                <a16:creationId xmlns:a16="http://schemas.microsoft.com/office/drawing/2014/main" id="{EF28E3AC-5D9B-A73E-1FB9-7844F892B6F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11" name="Рисунок 10">
            <a:extLst>
              <a:ext uri="{FF2B5EF4-FFF2-40B4-BE49-F238E27FC236}">
                <a16:creationId xmlns:a16="http://schemas.microsoft.com/office/drawing/2014/main" id="{E7FC5714-0309-DA9E-D521-E6FB639A9129}"/>
              </a:ext>
            </a:extLst>
          </p:cNvPr>
          <p:cNvPicPr>
            <a:picLocks noChangeAspect="1"/>
          </p:cNvPicPr>
          <p:nvPr/>
        </p:nvPicPr>
        <p:blipFill>
          <a:blip r:embed="rId4"/>
          <a:stretch>
            <a:fillRect/>
          </a:stretch>
        </p:blipFill>
        <p:spPr>
          <a:xfrm>
            <a:off x="2283784" y="5475830"/>
            <a:ext cx="1656270" cy="317870"/>
          </a:xfrm>
          <a:prstGeom prst="rect">
            <a:avLst/>
          </a:prstGeom>
        </p:spPr>
      </p:pic>
    </p:spTree>
    <p:extLst>
      <p:ext uri="{BB962C8B-B14F-4D97-AF65-F5344CB8AC3E}">
        <p14:creationId xmlns:p14="http://schemas.microsoft.com/office/powerpoint/2010/main" val="1806209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Текст 3">
            <a:extLst>
              <a:ext uri="{FF2B5EF4-FFF2-40B4-BE49-F238E27FC236}">
                <a16:creationId xmlns:a16="http://schemas.microsoft.com/office/drawing/2014/main" id="{2107FB16-AA44-230F-0A14-14F918F9329B}"/>
              </a:ext>
            </a:extLst>
          </p:cNvPr>
          <p:cNvSpPr>
            <a:spLocks noGrp="1"/>
          </p:cNvSpPr>
          <p:nvPr>
            <p:ph type="body" sz="quarter" idx="11"/>
          </p:nvPr>
        </p:nvSpPr>
        <p:spPr>
          <a:xfrm>
            <a:off x="652463" y="6326188"/>
            <a:ext cx="9961562" cy="234950"/>
          </a:xfrm>
        </p:spPr>
        <p:txBody>
          <a:bodyPr/>
          <a:lstStyle/>
          <a:p>
            <a:r>
              <a:rPr lang="uk-UA"/>
              <a:t>Зимова школа із системного аналізу та штучного інтелекту</a:t>
            </a:r>
          </a:p>
        </p:txBody>
      </p:sp>
      <p:sp>
        <p:nvSpPr>
          <p:cNvPr id="6" name="Місце для тексту 5">
            <a:extLst>
              <a:ext uri="{FF2B5EF4-FFF2-40B4-BE49-F238E27FC236}">
                <a16:creationId xmlns:a16="http://schemas.microsoft.com/office/drawing/2014/main" id="{3BBE0C0F-4323-4DD1-7DB6-5DDE5ED50874}"/>
              </a:ext>
            </a:extLst>
          </p:cNvPr>
          <p:cNvSpPr>
            <a:spLocks noGrp="1"/>
          </p:cNvSpPr>
          <p:nvPr>
            <p:ph type="body" sz="quarter" idx="10"/>
          </p:nvPr>
        </p:nvSpPr>
        <p:spPr/>
        <p:txBody>
          <a:bodyPr/>
          <a:lstStyle/>
          <a:p>
            <a:r>
              <a:rPr lang="uk-UA" dirty="0"/>
              <a:t>Завдання для груп №1 (20 хвилин, хто готовий, розпочинає)</a:t>
            </a:r>
          </a:p>
        </p:txBody>
      </p:sp>
      <p:sp>
        <p:nvSpPr>
          <p:cNvPr id="7" name="TextBox 6">
            <a:extLst>
              <a:ext uri="{FF2B5EF4-FFF2-40B4-BE49-F238E27FC236}">
                <a16:creationId xmlns:a16="http://schemas.microsoft.com/office/drawing/2014/main" id="{65C6CBF1-4946-5DF7-1801-DAC4FCFB57F9}"/>
              </a:ext>
            </a:extLst>
          </p:cNvPr>
          <p:cNvSpPr txBox="1"/>
          <p:nvPr/>
        </p:nvSpPr>
        <p:spPr>
          <a:xfrm>
            <a:off x="566506" y="1184502"/>
            <a:ext cx="11036331" cy="3693319"/>
          </a:xfrm>
          <a:prstGeom prst="rect">
            <a:avLst/>
          </a:prstGeom>
          <a:noFill/>
        </p:spPr>
        <p:txBody>
          <a:bodyPr wrap="square" rtlCol="0">
            <a:spAutoFit/>
          </a:bodyPr>
          <a:lstStyle/>
          <a:p>
            <a:r>
              <a:rPr lang="uk-UA" dirty="0"/>
              <a:t>Група 1 – математична постановка </a:t>
            </a:r>
            <a:r>
              <a:rPr lang="en-US" dirty="0"/>
              <a:t>VRP-TW – </a:t>
            </a:r>
            <a:r>
              <a:rPr lang="uk-UA" dirty="0"/>
              <a:t>доставка кур’єром з часовими вікнами в кожному пункті</a:t>
            </a:r>
          </a:p>
          <a:p>
            <a:endParaRPr lang="uk-UA" dirty="0"/>
          </a:p>
          <a:p>
            <a:r>
              <a:rPr lang="uk-UA" dirty="0"/>
              <a:t>Група 2 – математична  постановка </a:t>
            </a:r>
            <a:r>
              <a:rPr lang="en-US" dirty="0"/>
              <a:t>VRP-PD </a:t>
            </a:r>
            <a:r>
              <a:rPr lang="uk-UA" dirty="0"/>
              <a:t>– задача поштаря (</a:t>
            </a:r>
            <a:r>
              <a:rPr lang="en-US" dirty="0"/>
              <a:t>pickup &amp; delivery) – </a:t>
            </a:r>
            <a:r>
              <a:rPr lang="uk-UA" dirty="0"/>
              <a:t>в кожному пункті </a:t>
            </a:r>
          </a:p>
          <a:p>
            <a:r>
              <a:rPr lang="uk-UA" dirty="0"/>
              <a:t>можливе як вивантаження, так і завантаження</a:t>
            </a:r>
          </a:p>
          <a:p>
            <a:endParaRPr lang="uk-UA" dirty="0"/>
          </a:p>
          <a:p>
            <a:r>
              <a:rPr lang="uk-UA" dirty="0"/>
              <a:t>Група 3 - математична  постановка </a:t>
            </a:r>
            <a:r>
              <a:rPr lang="en-US" dirty="0"/>
              <a:t>CVRP – </a:t>
            </a:r>
            <a:r>
              <a:rPr lang="uk-UA" dirty="0"/>
              <a:t>задачі розвезення великої кількості товарів транспортом обмеженої ємності </a:t>
            </a:r>
          </a:p>
          <a:p>
            <a:endParaRPr lang="uk-UA" dirty="0"/>
          </a:p>
          <a:p>
            <a:r>
              <a:rPr lang="uk-UA" dirty="0"/>
              <a:t>Група 4 – математична постановка </a:t>
            </a:r>
            <a:r>
              <a:rPr lang="en-US" dirty="0"/>
              <a:t>MDVRP – </a:t>
            </a:r>
            <a:r>
              <a:rPr lang="uk-UA" dirty="0"/>
              <a:t>задача доставки товарів на велику кількість адрес від найближчого складу (депо), яких більше 1.</a:t>
            </a:r>
          </a:p>
          <a:p>
            <a:endParaRPr lang="uk-UA" dirty="0"/>
          </a:p>
          <a:p>
            <a:endParaRPr lang="uk-UA" dirty="0"/>
          </a:p>
          <a:p>
            <a:r>
              <a:rPr lang="uk-UA" dirty="0"/>
              <a:t>Коректний запис - +10 очок на команду.</a:t>
            </a:r>
            <a:endParaRPr lang="en-US" dirty="0"/>
          </a:p>
        </p:txBody>
      </p:sp>
    </p:spTree>
    <p:extLst>
      <p:ext uri="{BB962C8B-B14F-4D97-AF65-F5344CB8AC3E}">
        <p14:creationId xmlns:p14="http://schemas.microsoft.com/office/powerpoint/2010/main" val="6634317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Текст 3">
            <a:extLst>
              <a:ext uri="{FF2B5EF4-FFF2-40B4-BE49-F238E27FC236}">
                <a16:creationId xmlns:a16="http://schemas.microsoft.com/office/drawing/2014/main" id="{2107FB16-AA44-230F-0A14-14F918F9329B}"/>
              </a:ext>
            </a:extLst>
          </p:cNvPr>
          <p:cNvSpPr>
            <a:spLocks noGrp="1"/>
          </p:cNvSpPr>
          <p:nvPr>
            <p:ph type="body" sz="quarter" idx="11"/>
          </p:nvPr>
        </p:nvSpPr>
        <p:spPr>
          <a:xfrm>
            <a:off x="652463" y="6326188"/>
            <a:ext cx="9961562" cy="234950"/>
          </a:xfrm>
        </p:spPr>
        <p:txBody>
          <a:bodyPr/>
          <a:lstStyle/>
          <a:p>
            <a:r>
              <a:rPr lang="uk-UA"/>
              <a:t>Зимова школа із системного аналізу та штучного інтелекту</a:t>
            </a:r>
          </a:p>
        </p:txBody>
      </p:sp>
      <p:sp>
        <p:nvSpPr>
          <p:cNvPr id="6" name="Місце для тексту 5">
            <a:extLst>
              <a:ext uri="{FF2B5EF4-FFF2-40B4-BE49-F238E27FC236}">
                <a16:creationId xmlns:a16="http://schemas.microsoft.com/office/drawing/2014/main" id="{3BBE0C0F-4323-4DD1-7DB6-5DDE5ED50874}"/>
              </a:ext>
            </a:extLst>
          </p:cNvPr>
          <p:cNvSpPr>
            <a:spLocks noGrp="1"/>
          </p:cNvSpPr>
          <p:nvPr>
            <p:ph type="body" sz="quarter" idx="10"/>
          </p:nvPr>
        </p:nvSpPr>
        <p:spPr/>
        <p:txBody>
          <a:bodyPr/>
          <a:lstStyle/>
          <a:p>
            <a:r>
              <a:rPr lang="en-US" dirty="0"/>
              <a:t>CVRP – </a:t>
            </a:r>
            <a:r>
              <a:rPr lang="uk-UA" dirty="0"/>
              <a:t>задачі розвезення великої кількості товарів транспортом обмеженої ємності</a:t>
            </a:r>
          </a:p>
        </p:txBody>
      </p:sp>
      <p:pic>
        <p:nvPicPr>
          <p:cNvPr id="3" name="Рисунок 2">
            <a:extLst>
              <a:ext uri="{FF2B5EF4-FFF2-40B4-BE49-F238E27FC236}">
                <a16:creationId xmlns:a16="http://schemas.microsoft.com/office/drawing/2014/main" id="{C87BF168-54F2-99AF-70A0-7AC77CA59B3E}"/>
              </a:ext>
            </a:extLst>
          </p:cNvPr>
          <p:cNvPicPr>
            <a:picLocks noChangeAspect="1"/>
          </p:cNvPicPr>
          <p:nvPr/>
        </p:nvPicPr>
        <p:blipFill>
          <a:blip r:embed="rId2"/>
          <a:stretch>
            <a:fillRect/>
          </a:stretch>
        </p:blipFill>
        <p:spPr>
          <a:xfrm>
            <a:off x="1034017" y="1043564"/>
            <a:ext cx="3138488" cy="1695676"/>
          </a:xfrm>
          <a:prstGeom prst="rect">
            <a:avLst/>
          </a:prstGeom>
        </p:spPr>
      </p:pic>
      <p:pic>
        <p:nvPicPr>
          <p:cNvPr id="8" name="Рисунок 7">
            <a:extLst>
              <a:ext uri="{FF2B5EF4-FFF2-40B4-BE49-F238E27FC236}">
                <a16:creationId xmlns:a16="http://schemas.microsoft.com/office/drawing/2014/main" id="{966573F8-9C32-23F7-7738-3AD0531D7D95}"/>
              </a:ext>
            </a:extLst>
          </p:cNvPr>
          <p:cNvPicPr>
            <a:picLocks noChangeAspect="1"/>
          </p:cNvPicPr>
          <p:nvPr/>
        </p:nvPicPr>
        <p:blipFill>
          <a:blip r:embed="rId3"/>
          <a:stretch>
            <a:fillRect/>
          </a:stretch>
        </p:blipFill>
        <p:spPr>
          <a:xfrm>
            <a:off x="652462" y="2680316"/>
            <a:ext cx="4118263" cy="3400888"/>
          </a:xfrm>
          <a:prstGeom prst="rect">
            <a:avLst/>
          </a:prstGeom>
        </p:spPr>
      </p:pic>
      <p:sp>
        <p:nvSpPr>
          <p:cNvPr id="10" name="TextBox 9">
            <a:extLst>
              <a:ext uri="{FF2B5EF4-FFF2-40B4-BE49-F238E27FC236}">
                <a16:creationId xmlns:a16="http://schemas.microsoft.com/office/drawing/2014/main" id="{171F9CAB-7F09-D2B6-954C-57FE9B5F862A}"/>
              </a:ext>
            </a:extLst>
          </p:cNvPr>
          <p:cNvSpPr txBox="1"/>
          <p:nvPr/>
        </p:nvSpPr>
        <p:spPr>
          <a:xfrm>
            <a:off x="3047260" y="3246553"/>
            <a:ext cx="6094520" cy="369332"/>
          </a:xfrm>
          <a:prstGeom prst="rect">
            <a:avLst/>
          </a:prstGeom>
          <a:noFill/>
        </p:spPr>
        <p:txBody>
          <a:bodyPr wrap="square">
            <a:spAutoFit/>
          </a:bodyPr>
          <a:lstStyle/>
          <a:p>
            <a:endParaRPr lang="uk-UA" dirty="0"/>
          </a:p>
        </p:txBody>
      </p:sp>
      <p:sp>
        <p:nvSpPr>
          <p:cNvPr id="12" name="TextBox 11">
            <a:extLst>
              <a:ext uri="{FF2B5EF4-FFF2-40B4-BE49-F238E27FC236}">
                <a16:creationId xmlns:a16="http://schemas.microsoft.com/office/drawing/2014/main" id="{343AFF21-AB48-9851-8EA8-CDD9B790B233}"/>
              </a:ext>
            </a:extLst>
          </p:cNvPr>
          <p:cNvSpPr txBox="1"/>
          <p:nvPr/>
        </p:nvSpPr>
        <p:spPr>
          <a:xfrm>
            <a:off x="3047260" y="3246553"/>
            <a:ext cx="6094520" cy="369332"/>
          </a:xfrm>
          <a:prstGeom prst="rect">
            <a:avLst/>
          </a:prstGeom>
          <a:noFill/>
        </p:spPr>
        <p:txBody>
          <a:bodyPr wrap="square">
            <a:spAutoFit/>
          </a:bodyPr>
          <a:lstStyle/>
          <a:p>
            <a:endParaRPr lang="uk-UA" dirty="0"/>
          </a:p>
        </p:txBody>
      </p:sp>
      <p:pic>
        <p:nvPicPr>
          <p:cNvPr id="14" name="Рисунок 13">
            <a:extLst>
              <a:ext uri="{FF2B5EF4-FFF2-40B4-BE49-F238E27FC236}">
                <a16:creationId xmlns:a16="http://schemas.microsoft.com/office/drawing/2014/main" id="{A313A3B4-20F6-93C2-3CD6-526F58D83C53}"/>
              </a:ext>
            </a:extLst>
          </p:cNvPr>
          <p:cNvPicPr>
            <a:picLocks noChangeAspect="1"/>
          </p:cNvPicPr>
          <p:nvPr/>
        </p:nvPicPr>
        <p:blipFill>
          <a:blip r:embed="rId4"/>
          <a:stretch>
            <a:fillRect/>
          </a:stretch>
        </p:blipFill>
        <p:spPr>
          <a:xfrm>
            <a:off x="5304916" y="1095236"/>
            <a:ext cx="6615674" cy="2917471"/>
          </a:xfrm>
          <a:prstGeom prst="rect">
            <a:avLst/>
          </a:prstGeom>
        </p:spPr>
      </p:pic>
    </p:spTree>
    <p:extLst>
      <p:ext uri="{BB962C8B-B14F-4D97-AF65-F5344CB8AC3E}">
        <p14:creationId xmlns:p14="http://schemas.microsoft.com/office/powerpoint/2010/main" val="22746523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Текст 3">
            <a:extLst>
              <a:ext uri="{FF2B5EF4-FFF2-40B4-BE49-F238E27FC236}">
                <a16:creationId xmlns:a16="http://schemas.microsoft.com/office/drawing/2014/main" id="{2107FB16-AA44-230F-0A14-14F918F9329B}"/>
              </a:ext>
            </a:extLst>
          </p:cNvPr>
          <p:cNvSpPr>
            <a:spLocks noGrp="1"/>
          </p:cNvSpPr>
          <p:nvPr>
            <p:ph type="body" sz="quarter" idx="11"/>
          </p:nvPr>
        </p:nvSpPr>
        <p:spPr>
          <a:xfrm>
            <a:off x="652463" y="6326188"/>
            <a:ext cx="9961562" cy="234950"/>
          </a:xfrm>
        </p:spPr>
        <p:txBody>
          <a:bodyPr/>
          <a:lstStyle/>
          <a:p>
            <a:r>
              <a:rPr lang="uk-UA"/>
              <a:t>Зимова школа із системного аналізу та штучного інтелекту</a:t>
            </a:r>
          </a:p>
        </p:txBody>
      </p:sp>
      <p:sp>
        <p:nvSpPr>
          <p:cNvPr id="6" name="Місце для тексту 5">
            <a:extLst>
              <a:ext uri="{FF2B5EF4-FFF2-40B4-BE49-F238E27FC236}">
                <a16:creationId xmlns:a16="http://schemas.microsoft.com/office/drawing/2014/main" id="{3BBE0C0F-4323-4DD1-7DB6-5DDE5ED50874}"/>
              </a:ext>
            </a:extLst>
          </p:cNvPr>
          <p:cNvSpPr>
            <a:spLocks noGrp="1"/>
          </p:cNvSpPr>
          <p:nvPr>
            <p:ph type="body" sz="quarter" idx="10"/>
          </p:nvPr>
        </p:nvSpPr>
        <p:spPr>
          <a:xfrm>
            <a:off x="176010" y="220889"/>
            <a:ext cx="3996848" cy="2655476"/>
          </a:xfrm>
        </p:spPr>
        <p:txBody>
          <a:bodyPr/>
          <a:lstStyle/>
          <a:p>
            <a:r>
              <a:rPr lang="en-US" dirty="0"/>
              <a:t>VRP-TW – </a:t>
            </a:r>
            <a:r>
              <a:rPr lang="uk-UA" dirty="0"/>
              <a:t>доставка кур’єром з часовими вікнами в кожному пункті</a:t>
            </a:r>
          </a:p>
        </p:txBody>
      </p:sp>
      <p:sp>
        <p:nvSpPr>
          <p:cNvPr id="10" name="TextBox 9">
            <a:extLst>
              <a:ext uri="{FF2B5EF4-FFF2-40B4-BE49-F238E27FC236}">
                <a16:creationId xmlns:a16="http://schemas.microsoft.com/office/drawing/2014/main" id="{171F9CAB-7F09-D2B6-954C-57FE9B5F862A}"/>
              </a:ext>
            </a:extLst>
          </p:cNvPr>
          <p:cNvSpPr txBox="1"/>
          <p:nvPr/>
        </p:nvSpPr>
        <p:spPr>
          <a:xfrm>
            <a:off x="3047260" y="3246553"/>
            <a:ext cx="6094520" cy="369332"/>
          </a:xfrm>
          <a:prstGeom prst="rect">
            <a:avLst/>
          </a:prstGeom>
          <a:noFill/>
        </p:spPr>
        <p:txBody>
          <a:bodyPr wrap="square">
            <a:spAutoFit/>
          </a:bodyPr>
          <a:lstStyle/>
          <a:p>
            <a:endParaRPr lang="uk-UA" dirty="0"/>
          </a:p>
        </p:txBody>
      </p:sp>
      <p:pic>
        <p:nvPicPr>
          <p:cNvPr id="9" name="Рисунок 8">
            <a:extLst>
              <a:ext uri="{FF2B5EF4-FFF2-40B4-BE49-F238E27FC236}">
                <a16:creationId xmlns:a16="http://schemas.microsoft.com/office/drawing/2014/main" id="{9B657788-0BAB-E32A-72E8-795C8328DC2C}"/>
              </a:ext>
            </a:extLst>
          </p:cNvPr>
          <p:cNvPicPr>
            <a:picLocks noChangeAspect="1"/>
          </p:cNvPicPr>
          <p:nvPr/>
        </p:nvPicPr>
        <p:blipFill>
          <a:blip r:embed="rId2"/>
          <a:stretch>
            <a:fillRect/>
          </a:stretch>
        </p:blipFill>
        <p:spPr>
          <a:xfrm>
            <a:off x="5453599" y="52579"/>
            <a:ext cx="5794410" cy="6387948"/>
          </a:xfrm>
          <a:prstGeom prst="rect">
            <a:avLst/>
          </a:prstGeom>
        </p:spPr>
      </p:pic>
      <p:sp>
        <p:nvSpPr>
          <p:cNvPr id="13" name="TextBox 12">
            <a:extLst>
              <a:ext uri="{FF2B5EF4-FFF2-40B4-BE49-F238E27FC236}">
                <a16:creationId xmlns:a16="http://schemas.microsoft.com/office/drawing/2014/main" id="{5EA7ED45-803D-E106-26AB-762ABD22F6F4}"/>
              </a:ext>
            </a:extLst>
          </p:cNvPr>
          <p:cNvSpPr txBox="1"/>
          <p:nvPr/>
        </p:nvSpPr>
        <p:spPr>
          <a:xfrm>
            <a:off x="99873" y="2051488"/>
            <a:ext cx="4862744" cy="3970318"/>
          </a:xfrm>
          <a:prstGeom prst="rect">
            <a:avLst/>
          </a:prstGeom>
          <a:noFill/>
        </p:spPr>
        <p:txBody>
          <a:bodyPr wrap="square">
            <a:spAutoFit/>
          </a:bodyPr>
          <a:lstStyle/>
          <a:p>
            <a:r>
              <a:rPr lang="en-US" sz="1400" dirty="0"/>
              <a:t>The linear objective function (9.1) minimizes the total travel cost. Constraints (9.2)</a:t>
            </a:r>
            <a:r>
              <a:rPr lang="uk-UA" sz="1400" dirty="0"/>
              <a:t> </a:t>
            </a:r>
            <a:r>
              <a:rPr lang="en-US" sz="1400" dirty="0"/>
              <a:t>and (9.3) impose that each request (i.e., the pickup and delivery nodes) is served exactly</a:t>
            </a:r>
            <a:r>
              <a:rPr lang="uk-UA" sz="1400" dirty="0"/>
              <a:t> </a:t>
            </a:r>
            <a:r>
              <a:rPr lang="en-US" sz="1400" dirty="0"/>
              <a:t>once and by the same vehicle. Constraints (9.4)-(9.6) characterize a multicommodity flow</a:t>
            </a:r>
          </a:p>
          <a:p>
            <a:r>
              <a:rPr lang="en-US" sz="1400" dirty="0"/>
              <a:t>structure and ensure that each vehicle k starts from its origin depot  o(k) and terminates</a:t>
            </a:r>
            <a:r>
              <a:rPr lang="uk-UA" sz="1400" dirty="0"/>
              <a:t> </a:t>
            </a:r>
            <a:r>
              <a:rPr lang="en-US" sz="1400" dirty="0"/>
              <a:t>its route at its destination depot d(k}. Compatibility requirements between routes and</a:t>
            </a:r>
            <a:r>
              <a:rPr lang="uk-UA" sz="1400" dirty="0"/>
              <a:t> </a:t>
            </a:r>
            <a:r>
              <a:rPr lang="en-US" sz="1400" dirty="0"/>
              <a:t>schedules are handled by constraints (9.7), and (9.8) are the time window constraints. For</a:t>
            </a:r>
            <a:r>
              <a:rPr lang="uk-UA" sz="1400" dirty="0"/>
              <a:t> </a:t>
            </a:r>
            <a:r>
              <a:rPr lang="en-US" sz="1400" dirty="0"/>
              <a:t>each request, constraints (9.9) force the vehicle to visit the pickup node before the delivery</a:t>
            </a:r>
            <a:r>
              <a:rPr lang="uk-UA" sz="1400" dirty="0"/>
              <a:t> </a:t>
            </a:r>
            <a:r>
              <a:rPr lang="en-US" sz="1400" dirty="0"/>
              <a:t>node. Next, constraints (9.10) express the compatibility requirements between routes and</a:t>
            </a:r>
            <a:r>
              <a:rPr lang="uk-UA" sz="1400" dirty="0"/>
              <a:t> </a:t>
            </a:r>
            <a:r>
              <a:rPr lang="en-US" sz="1400" dirty="0"/>
              <a:t>vehicle loads, while (9.1 1)-(9.12) form the vehicle dependent capacity intervals at pickup</a:t>
            </a:r>
          </a:p>
          <a:p>
            <a:r>
              <a:rPr lang="en-US" sz="1400" dirty="0"/>
              <a:t>and delivery nodes. Finally, the initial vehicle load is imposed by (9.13), and n o n </a:t>
            </a:r>
            <a:r>
              <a:rPr lang="en-US" sz="1400" dirty="0" err="1"/>
              <a:t>n</a:t>
            </a:r>
            <a:r>
              <a:rPr lang="en-US" sz="1400" dirty="0"/>
              <a:t> e g a t </a:t>
            </a:r>
            <a:r>
              <a:rPr lang="en-US" sz="1400" dirty="0" err="1"/>
              <a:t>i</a:t>
            </a:r>
            <a:r>
              <a:rPr lang="en-US" sz="1400" dirty="0"/>
              <a:t> v </a:t>
            </a:r>
            <a:r>
              <a:rPr lang="en-US" sz="1400" dirty="0" err="1"/>
              <a:t>i</a:t>
            </a:r>
            <a:r>
              <a:rPr lang="en-US" sz="1400" dirty="0"/>
              <a:t> t y</a:t>
            </a:r>
            <a:r>
              <a:rPr lang="uk-UA" sz="1400" dirty="0"/>
              <a:t> </a:t>
            </a:r>
            <a:r>
              <a:rPr lang="en-US" sz="1400" dirty="0"/>
              <a:t>and binary requirements are given by (9.14) and (9.15), respectively.</a:t>
            </a:r>
            <a:endParaRPr lang="uk-UA" sz="1400" dirty="0"/>
          </a:p>
        </p:txBody>
      </p:sp>
    </p:spTree>
    <p:extLst>
      <p:ext uri="{BB962C8B-B14F-4D97-AF65-F5344CB8AC3E}">
        <p14:creationId xmlns:p14="http://schemas.microsoft.com/office/powerpoint/2010/main" val="3587419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Текст 3">
            <a:extLst>
              <a:ext uri="{FF2B5EF4-FFF2-40B4-BE49-F238E27FC236}">
                <a16:creationId xmlns:a16="http://schemas.microsoft.com/office/drawing/2014/main" id="{2107FB16-AA44-230F-0A14-14F918F9329B}"/>
              </a:ext>
            </a:extLst>
          </p:cNvPr>
          <p:cNvSpPr>
            <a:spLocks noGrp="1"/>
          </p:cNvSpPr>
          <p:nvPr>
            <p:ph type="body" sz="quarter" idx="11"/>
          </p:nvPr>
        </p:nvSpPr>
        <p:spPr>
          <a:xfrm>
            <a:off x="652463" y="6326188"/>
            <a:ext cx="9961562" cy="234950"/>
          </a:xfrm>
        </p:spPr>
        <p:txBody>
          <a:bodyPr/>
          <a:lstStyle/>
          <a:p>
            <a:r>
              <a:rPr lang="uk-UA"/>
              <a:t>Зимова школа із системного аналізу та штучного інтелекту</a:t>
            </a:r>
          </a:p>
        </p:txBody>
      </p:sp>
      <p:sp>
        <p:nvSpPr>
          <p:cNvPr id="6" name="Місце для тексту 5">
            <a:extLst>
              <a:ext uri="{FF2B5EF4-FFF2-40B4-BE49-F238E27FC236}">
                <a16:creationId xmlns:a16="http://schemas.microsoft.com/office/drawing/2014/main" id="{3BBE0C0F-4323-4DD1-7DB6-5DDE5ED50874}"/>
              </a:ext>
            </a:extLst>
          </p:cNvPr>
          <p:cNvSpPr>
            <a:spLocks noGrp="1"/>
          </p:cNvSpPr>
          <p:nvPr>
            <p:ph type="body" sz="quarter" idx="10"/>
          </p:nvPr>
        </p:nvSpPr>
        <p:spPr>
          <a:xfrm>
            <a:off x="176010" y="220889"/>
            <a:ext cx="3721287" cy="2655476"/>
          </a:xfrm>
        </p:spPr>
        <p:txBody>
          <a:bodyPr/>
          <a:lstStyle/>
          <a:p>
            <a:r>
              <a:rPr lang="en-US" dirty="0"/>
              <a:t>VRP-PD </a:t>
            </a:r>
            <a:r>
              <a:rPr lang="uk-UA" dirty="0"/>
              <a:t>– задача поштаря (</a:t>
            </a:r>
            <a:r>
              <a:rPr lang="en-US" dirty="0"/>
              <a:t>pickup &amp; delivery) – </a:t>
            </a:r>
            <a:r>
              <a:rPr lang="uk-UA" dirty="0"/>
              <a:t>в кожному пункті можливе як вивантаження, так і завантаження</a:t>
            </a:r>
          </a:p>
        </p:txBody>
      </p:sp>
      <p:sp>
        <p:nvSpPr>
          <p:cNvPr id="10" name="TextBox 9">
            <a:extLst>
              <a:ext uri="{FF2B5EF4-FFF2-40B4-BE49-F238E27FC236}">
                <a16:creationId xmlns:a16="http://schemas.microsoft.com/office/drawing/2014/main" id="{171F9CAB-7F09-D2B6-954C-57FE9B5F862A}"/>
              </a:ext>
            </a:extLst>
          </p:cNvPr>
          <p:cNvSpPr txBox="1"/>
          <p:nvPr/>
        </p:nvSpPr>
        <p:spPr>
          <a:xfrm>
            <a:off x="3047260" y="3246553"/>
            <a:ext cx="6094520" cy="369332"/>
          </a:xfrm>
          <a:prstGeom prst="rect">
            <a:avLst/>
          </a:prstGeom>
          <a:noFill/>
        </p:spPr>
        <p:txBody>
          <a:bodyPr wrap="square">
            <a:spAutoFit/>
          </a:bodyPr>
          <a:lstStyle/>
          <a:p>
            <a:endParaRPr lang="uk-UA" dirty="0"/>
          </a:p>
        </p:txBody>
      </p:sp>
      <p:pic>
        <p:nvPicPr>
          <p:cNvPr id="15" name="Рисунок 14">
            <a:extLst>
              <a:ext uri="{FF2B5EF4-FFF2-40B4-BE49-F238E27FC236}">
                <a16:creationId xmlns:a16="http://schemas.microsoft.com/office/drawing/2014/main" id="{C17E3117-C987-A566-DB99-64AFBE297182}"/>
              </a:ext>
            </a:extLst>
          </p:cNvPr>
          <p:cNvPicPr>
            <a:picLocks noChangeAspect="1"/>
          </p:cNvPicPr>
          <p:nvPr/>
        </p:nvPicPr>
        <p:blipFill>
          <a:blip r:embed="rId2"/>
          <a:stretch>
            <a:fillRect/>
          </a:stretch>
        </p:blipFill>
        <p:spPr>
          <a:xfrm>
            <a:off x="210729" y="3087662"/>
            <a:ext cx="5495822" cy="3337063"/>
          </a:xfrm>
          <a:prstGeom prst="rect">
            <a:avLst/>
          </a:prstGeom>
        </p:spPr>
      </p:pic>
      <p:pic>
        <p:nvPicPr>
          <p:cNvPr id="17" name="Рисунок 16">
            <a:extLst>
              <a:ext uri="{FF2B5EF4-FFF2-40B4-BE49-F238E27FC236}">
                <a16:creationId xmlns:a16="http://schemas.microsoft.com/office/drawing/2014/main" id="{CEB3ADF8-9450-6A10-7893-C721010205B0}"/>
              </a:ext>
            </a:extLst>
          </p:cNvPr>
          <p:cNvPicPr>
            <a:picLocks noChangeAspect="1"/>
          </p:cNvPicPr>
          <p:nvPr/>
        </p:nvPicPr>
        <p:blipFill>
          <a:blip r:embed="rId3"/>
          <a:stretch>
            <a:fillRect/>
          </a:stretch>
        </p:blipFill>
        <p:spPr>
          <a:xfrm>
            <a:off x="3396624" y="1303399"/>
            <a:ext cx="3767599" cy="668350"/>
          </a:xfrm>
          <a:prstGeom prst="rect">
            <a:avLst/>
          </a:prstGeom>
        </p:spPr>
      </p:pic>
      <p:pic>
        <p:nvPicPr>
          <p:cNvPr id="19" name="Рисунок 18">
            <a:extLst>
              <a:ext uri="{FF2B5EF4-FFF2-40B4-BE49-F238E27FC236}">
                <a16:creationId xmlns:a16="http://schemas.microsoft.com/office/drawing/2014/main" id="{2AD20FB4-3B3A-B519-9138-302AFC5F3162}"/>
              </a:ext>
            </a:extLst>
          </p:cNvPr>
          <p:cNvPicPr>
            <a:picLocks noChangeAspect="1"/>
          </p:cNvPicPr>
          <p:nvPr/>
        </p:nvPicPr>
        <p:blipFill>
          <a:blip r:embed="rId4"/>
          <a:stretch>
            <a:fillRect/>
          </a:stretch>
        </p:blipFill>
        <p:spPr>
          <a:xfrm>
            <a:off x="7524160" y="171378"/>
            <a:ext cx="4160660" cy="4560420"/>
          </a:xfrm>
          <a:prstGeom prst="rect">
            <a:avLst/>
          </a:prstGeom>
        </p:spPr>
      </p:pic>
      <p:pic>
        <p:nvPicPr>
          <p:cNvPr id="21" name="Рисунок 20">
            <a:extLst>
              <a:ext uri="{FF2B5EF4-FFF2-40B4-BE49-F238E27FC236}">
                <a16:creationId xmlns:a16="http://schemas.microsoft.com/office/drawing/2014/main" id="{9024FE83-A456-EED0-3EC9-5A23F449F6D6}"/>
              </a:ext>
            </a:extLst>
          </p:cNvPr>
          <p:cNvPicPr>
            <a:picLocks noChangeAspect="1"/>
          </p:cNvPicPr>
          <p:nvPr/>
        </p:nvPicPr>
        <p:blipFill>
          <a:blip r:embed="rId5"/>
          <a:stretch>
            <a:fillRect/>
          </a:stretch>
        </p:blipFill>
        <p:spPr>
          <a:xfrm>
            <a:off x="7590351" y="4705432"/>
            <a:ext cx="4100992" cy="1946673"/>
          </a:xfrm>
          <a:prstGeom prst="rect">
            <a:avLst/>
          </a:prstGeom>
        </p:spPr>
      </p:pic>
    </p:spTree>
    <p:extLst>
      <p:ext uri="{BB962C8B-B14F-4D97-AF65-F5344CB8AC3E}">
        <p14:creationId xmlns:p14="http://schemas.microsoft.com/office/powerpoint/2010/main" val="19567811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Текст 3">
            <a:extLst>
              <a:ext uri="{FF2B5EF4-FFF2-40B4-BE49-F238E27FC236}">
                <a16:creationId xmlns:a16="http://schemas.microsoft.com/office/drawing/2014/main" id="{2107FB16-AA44-230F-0A14-14F918F9329B}"/>
              </a:ext>
            </a:extLst>
          </p:cNvPr>
          <p:cNvSpPr>
            <a:spLocks noGrp="1"/>
          </p:cNvSpPr>
          <p:nvPr>
            <p:ph type="body" sz="quarter" idx="11"/>
          </p:nvPr>
        </p:nvSpPr>
        <p:spPr>
          <a:xfrm>
            <a:off x="652463" y="6326188"/>
            <a:ext cx="9961562" cy="234950"/>
          </a:xfrm>
        </p:spPr>
        <p:txBody>
          <a:bodyPr/>
          <a:lstStyle/>
          <a:p>
            <a:r>
              <a:rPr lang="uk-UA"/>
              <a:t>Зимова школа із системного аналізу та штучного інтелекту</a:t>
            </a:r>
          </a:p>
        </p:txBody>
      </p:sp>
      <p:sp>
        <p:nvSpPr>
          <p:cNvPr id="6" name="Місце для тексту 5">
            <a:extLst>
              <a:ext uri="{FF2B5EF4-FFF2-40B4-BE49-F238E27FC236}">
                <a16:creationId xmlns:a16="http://schemas.microsoft.com/office/drawing/2014/main" id="{3BBE0C0F-4323-4DD1-7DB6-5DDE5ED50874}"/>
              </a:ext>
            </a:extLst>
          </p:cNvPr>
          <p:cNvSpPr>
            <a:spLocks noGrp="1"/>
          </p:cNvSpPr>
          <p:nvPr>
            <p:ph type="body" sz="quarter" idx="10"/>
          </p:nvPr>
        </p:nvSpPr>
        <p:spPr>
          <a:xfrm>
            <a:off x="1223146" y="227001"/>
            <a:ext cx="3996848" cy="2655476"/>
          </a:xfrm>
        </p:spPr>
        <p:txBody>
          <a:bodyPr/>
          <a:lstStyle/>
          <a:p>
            <a:r>
              <a:rPr lang="en-US" dirty="0"/>
              <a:t>MDVRP – </a:t>
            </a:r>
            <a:r>
              <a:rPr lang="uk-UA" dirty="0"/>
              <a:t>задача доставки товарів на велику кількість адрес від</a:t>
            </a:r>
            <a:r>
              <a:rPr lang="en-US" dirty="0"/>
              <a:t> </a:t>
            </a:r>
            <a:r>
              <a:rPr lang="uk-UA" dirty="0"/>
              <a:t>найближчого</a:t>
            </a:r>
            <a:r>
              <a:rPr lang="en-US" dirty="0"/>
              <a:t> </a:t>
            </a:r>
            <a:r>
              <a:rPr lang="uk-UA" dirty="0"/>
              <a:t>депо, яких більше 1.</a:t>
            </a:r>
          </a:p>
        </p:txBody>
      </p:sp>
      <p:sp>
        <p:nvSpPr>
          <p:cNvPr id="10" name="TextBox 9">
            <a:extLst>
              <a:ext uri="{FF2B5EF4-FFF2-40B4-BE49-F238E27FC236}">
                <a16:creationId xmlns:a16="http://schemas.microsoft.com/office/drawing/2014/main" id="{171F9CAB-7F09-D2B6-954C-57FE9B5F862A}"/>
              </a:ext>
            </a:extLst>
          </p:cNvPr>
          <p:cNvSpPr txBox="1"/>
          <p:nvPr/>
        </p:nvSpPr>
        <p:spPr>
          <a:xfrm>
            <a:off x="3047260" y="3246553"/>
            <a:ext cx="6094520" cy="369332"/>
          </a:xfrm>
          <a:prstGeom prst="rect">
            <a:avLst/>
          </a:prstGeom>
          <a:noFill/>
        </p:spPr>
        <p:txBody>
          <a:bodyPr wrap="square">
            <a:spAutoFit/>
          </a:bodyPr>
          <a:lstStyle/>
          <a:p>
            <a:endParaRPr lang="uk-UA" dirty="0"/>
          </a:p>
        </p:txBody>
      </p:sp>
      <p:pic>
        <p:nvPicPr>
          <p:cNvPr id="8" name="Рисунок 7">
            <a:extLst>
              <a:ext uri="{FF2B5EF4-FFF2-40B4-BE49-F238E27FC236}">
                <a16:creationId xmlns:a16="http://schemas.microsoft.com/office/drawing/2014/main" id="{D7A43A4C-DB36-DA3C-F201-5D9209237F08}"/>
              </a:ext>
            </a:extLst>
          </p:cNvPr>
          <p:cNvPicPr>
            <a:picLocks noChangeAspect="1"/>
          </p:cNvPicPr>
          <p:nvPr/>
        </p:nvPicPr>
        <p:blipFill>
          <a:blip r:embed="rId2"/>
          <a:stretch>
            <a:fillRect/>
          </a:stretch>
        </p:blipFill>
        <p:spPr>
          <a:xfrm>
            <a:off x="5598958" y="146305"/>
            <a:ext cx="6293453" cy="2730060"/>
          </a:xfrm>
          <a:prstGeom prst="rect">
            <a:avLst/>
          </a:prstGeom>
        </p:spPr>
      </p:pic>
      <p:pic>
        <p:nvPicPr>
          <p:cNvPr id="11" name="Рисунок 10">
            <a:extLst>
              <a:ext uri="{FF2B5EF4-FFF2-40B4-BE49-F238E27FC236}">
                <a16:creationId xmlns:a16="http://schemas.microsoft.com/office/drawing/2014/main" id="{39F364B5-137D-936C-4197-D05E1B76C0E7}"/>
              </a:ext>
            </a:extLst>
          </p:cNvPr>
          <p:cNvPicPr>
            <a:picLocks noChangeAspect="1"/>
          </p:cNvPicPr>
          <p:nvPr/>
        </p:nvPicPr>
        <p:blipFill>
          <a:blip r:embed="rId3"/>
          <a:stretch>
            <a:fillRect/>
          </a:stretch>
        </p:blipFill>
        <p:spPr>
          <a:xfrm>
            <a:off x="6217679" y="2942560"/>
            <a:ext cx="5648102" cy="3501103"/>
          </a:xfrm>
          <a:prstGeom prst="rect">
            <a:avLst/>
          </a:prstGeom>
        </p:spPr>
      </p:pic>
      <p:sp>
        <p:nvSpPr>
          <p:cNvPr id="13" name="TextBox 12">
            <a:extLst>
              <a:ext uri="{FF2B5EF4-FFF2-40B4-BE49-F238E27FC236}">
                <a16:creationId xmlns:a16="http://schemas.microsoft.com/office/drawing/2014/main" id="{B628AA18-7797-D643-97FB-676BFD055752}"/>
              </a:ext>
            </a:extLst>
          </p:cNvPr>
          <p:cNvSpPr txBox="1"/>
          <p:nvPr/>
        </p:nvSpPr>
        <p:spPr>
          <a:xfrm>
            <a:off x="509490" y="2825085"/>
            <a:ext cx="5708189" cy="3323987"/>
          </a:xfrm>
          <a:prstGeom prst="rect">
            <a:avLst/>
          </a:prstGeom>
          <a:noFill/>
        </p:spPr>
        <p:txBody>
          <a:bodyPr wrap="square">
            <a:spAutoFit/>
          </a:bodyPr>
          <a:lstStyle/>
          <a:p>
            <a:r>
              <a:rPr lang="en-US" sz="1400" dirty="0"/>
              <a:t>The objective function (1) minimizes the total cost composed of ﬁxed vehicle costs</a:t>
            </a:r>
          </a:p>
          <a:p>
            <a:r>
              <a:rPr lang="en-US" sz="1400" dirty="0"/>
              <a:t>and variable routing costs. Constraints (2) impose that all customers must be visited</a:t>
            </a:r>
          </a:p>
          <a:p>
            <a:r>
              <a:rPr lang="en-US" sz="1400" dirty="0"/>
              <a:t>exactly once. Constraints (3) are degree constraints and constraints (4) impose that if a</a:t>
            </a:r>
          </a:p>
          <a:p>
            <a:r>
              <a:rPr lang="en-US" sz="1400" dirty="0"/>
              <a:t>customer is served by vehicle t housed at depot d, then vehicle t must leave the depot.</a:t>
            </a:r>
          </a:p>
          <a:p>
            <a:r>
              <a:rPr lang="en-US" sz="1400" dirty="0"/>
              <a:t>Constraints (5) and (6) link the two types of variables of the problem. They ensure that</a:t>
            </a:r>
          </a:p>
          <a:p>
            <a:r>
              <a:rPr lang="en-US" sz="1400" dirty="0"/>
              <a:t>if a vehicle t of depot d is used, then at least one customer </a:t>
            </a:r>
            <a:r>
              <a:rPr lang="en-US" sz="1400" dirty="0" err="1"/>
              <a:t>i</a:t>
            </a:r>
            <a:r>
              <a:rPr lang="en-US" sz="1400" dirty="0"/>
              <a:t> must be visited by this</a:t>
            </a:r>
          </a:p>
          <a:p>
            <a:r>
              <a:rPr lang="en-US" sz="1400" dirty="0"/>
              <a:t>vehicle. Constraints (7) forbid subtours. Constraints (8) impose vehicle capacities.</a:t>
            </a:r>
          </a:p>
          <a:p>
            <a:r>
              <a:rPr lang="en-US" sz="1400" dirty="0"/>
              <a:t>The domain of the variables is enforced by constraints (9)–(11).</a:t>
            </a:r>
            <a:endParaRPr lang="uk-UA" sz="1400" dirty="0"/>
          </a:p>
        </p:txBody>
      </p:sp>
    </p:spTree>
    <p:extLst>
      <p:ext uri="{BB962C8B-B14F-4D97-AF65-F5344CB8AC3E}">
        <p14:creationId xmlns:p14="http://schemas.microsoft.com/office/powerpoint/2010/main" val="7297533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0" t="-6000" r="-50000" b="-6000"/>
          </a:stretch>
        </a:blip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uk-UA" dirty="0"/>
              <a:t>Розділ 2.</a:t>
            </a:r>
            <a:br>
              <a:rPr lang="uk-UA" dirty="0"/>
            </a:br>
            <a:r>
              <a:rPr lang="uk-UA" dirty="0"/>
              <a:t>Методи розв’язання</a:t>
            </a:r>
            <a:endParaRPr lang="ru-RU" dirty="0"/>
          </a:p>
        </p:txBody>
      </p:sp>
    </p:spTree>
    <p:extLst>
      <p:ext uri="{BB962C8B-B14F-4D97-AF65-F5344CB8AC3E}">
        <p14:creationId xmlns:p14="http://schemas.microsoft.com/office/powerpoint/2010/main" val="2759039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тексту 1">
            <a:extLst>
              <a:ext uri="{FF2B5EF4-FFF2-40B4-BE49-F238E27FC236}">
                <a16:creationId xmlns:a16="http://schemas.microsoft.com/office/drawing/2014/main" id="{055256D5-C246-7A10-E5E7-8345BD0B5817}"/>
              </a:ext>
            </a:extLst>
          </p:cNvPr>
          <p:cNvSpPr>
            <a:spLocks noGrp="1"/>
          </p:cNvSpPr>
          <p:nvPr>
            <p:ph type="body" sz="quarter" idx="10"/>
          </p:nvPr>
        </p:nvSpPr>
        <p:spPr>
          <a:xfrm>
            <a:off x="176009" y="220889"/>
            <a:ext cx="11489249" cy="963613"/>
          </a:xfrm>
        </p:spPr>
        <p:txBody>
          <a:bodyPr/>
          <a:lstStyle/>
          <a:p>
            <a:r>
              <a:rPr lang="uk-UA" sz="3600" b="1" dirty="0">
                <a:latin typeface="Times New Roman" panose="02020603050405020304" pitchFamily="18" charset="0"/>
                <a:cs typeface="Times New Roman" panose="02020603050405020304" pitchFamily="18" charset="0"/>
              </a:rPr>
              <a:t>Як такі задачі вирішувати?</a:t>
            </a:r>
            <a:endParaRPr lang="uk-UA" sz="3600" dirty="0"/>
          </a:p>
        </p:txBody>
      </p:sp>
      <p:sp>
        <p:nvSpPr>
          <p:cNvPr id="5" name="Текст 3">
            <a:extLst>
              <a:ext uri="{FF2B5EF4-FFF2-40B4-BE49-F238E27FC236}">
                <a16:creationId xmlns:a16="http://schemas.microsoft.com/office/drawing/2014/main" id="{2107FB16-AA44-230F-0A14-14F918F9329B}"/>
              </a:ext>
            </a:extLst>
          </p:cNvPr>
          <p:cNvSpPr>
            <a:spLocks noGrp="1"/>
          </p:cNvSpPr>
          <p:nvPr>
            <p:ph type="body" sz="quarter" idx="11"/>
          </p:nvPr>
        </p:nvSpPr>
        <p:spPr>
          <a:xfrm>
            <a:off x="652463" y="6326188"/>
            <a:ext cx="9961562" cy="234950"/>
          </a:xfrm>
        </p:spPr>
        <p:txBody>
          <a:bodyPr/>
          <a:lstStyle/>
          <a:p>
            <a:r>
              <a:rPr lang="uk-UA"/>
              <a:t>Зимова школа із системного аналізу та штучного інтелекту</a:t>
            </a:r>
          </a:p>
        </p:txBody>
      </p:sp>
      <mc:AlternateContent xmlns:mc="http://schemas.openxmlformats.org/markup-compatibility/2006" xmlns:a14="http://schemas.microsoft.com/office/drawing/2010/main">
        <mc:Choice Requires="a14">
          <p:sp>
            <p:nvSpPr>
              <p:cNvPr id="3" name="Місце для вмісту 2">
                <a:extLst>
                  <a:ext uri="{FF2B5EF4-FFF2-40B4-BE49-F238E27FC236}">
                    <a16:creationId xmlns:a16="http://schemas.microsoft.com/office/drawing/2014/main" id="{BB070808-5A48-CAD9-0F8A-7F158724846B}"/>
                  </a:ext>
                </a:extLst>
              </p:cNvPr>
              <p:cNvSpPr txBox="1">
                <a:spLocks/>
              </p:cNvSpPr>
              <p:nvPr/>
            </p:nvSpPr>
            <p:spPr>
              <a:xfrm>
                <a:off x="692458" y="1109709"/>
                <a:ext cx="10661342" cy="5067254"/>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uk-UA" sz="2000" dirty="0">
                    <a:latin typeface="Franklin Gothic Book" panose="020B0503020102020204" pitchFamily="34" charset="0"/>
                  </a:rPr>
                  <a:t>ТОЧНО: </a:t>
                </a:r>
              </a:p>
              <a:p>
                <a:r>
                  <a:rPr lang="uk-UA" sz="2000" b="1" dirty="0">
                    <a:latin typeface="Franklin Gothic Book" panose="020B0503020102020204" pitchFamily="34" charset="0"/>
                  </a:rPr>
                  <a:t>повний перебір </a:t>
                </a:r>
                <a:r>
                  <a:rPr lang="uk-UA" sz="2000" dirty="0">
                    <a:latin typeface="Franklin Gothic Book" panose="020B0503020102020204" pitchFamily="34" charset="0"/>
                  </a:rPr>
                  <a:t>варіантів – потребує </a:t>
                </a:r>
                <a:r>
                  <a:rPr lang="uk-UA" sz="2000" dirty="0" err="1">
                    <a:latin typeface="Franklin Gothic Book" panose="020B0503020102020204" pitchFamily="34" charset="0"/>
                  </a:rPr>
                  <a:t>експоненційної</a:t>
                </a:r>
                <a:r>
                  <a:rPr lang="uk-UA" sz="2000" dirty="0">
                    <a:latin typeface="Franklin Gothic Book" panose="020B0503020102020204" pitchFamily="34" charset="0"/>
                  </a:rPr>
                  <a:t> кількості часу: для </a:t>
                </a:r>
                <a14:m>
                  <m:oMath xmlns:m="http://schemas.openxmlformats.org/officeDocument/2006/math">
                    <m:r>
                      <a:rPr lang="en-US" sz="2000" i="1" dirty="0" smtClean="0">
                        <a:latin typeface="Cambria Math" panose="02040503050406030204" pitchFamily="18" charset="0"/>
                      </a:rPr>
                      <m:t>𝑛</m:t>
                    </m:r>
                  </m:oMath>
                </a14:m>
                <a:r>
                  <a:rPr lang="en-US" sz="2000" dirty="0">
                    <a:latin typeface="Franklin Gothic Book" panose="020B0503020102020204" pitchFamily="34" charset="0"/>
                  </a:rPr>
                  <a:t> </a:t>
                </a:r>
                <a:r>
                  <a:rPr lang="uk-UA" sz="2000" dirty="0">
                    <a:latin typeface="Franklin Gothic Book" panose="020B0503020102020204" pitchFamily="34" charset="0"/>
                  </a:rPr>
                  <a:t>пунктів можливі маршрути </a:t>
                </a:r>
                <a14:m>
                  <m:oMath xmlns:m="http://schemas.openxmlformats.org/officeDocument/2006/math">
                    <m:r>
                      <a:rPr lang="en-US" sz="2000" i="1" dirty="0" smtClean="0">
                        <a:latin typeface="Cambria Math" panose="02040503050406030204" pitchFamily="18" charset="0"/>
                      </a:rPr>
                      <m:t>𝑁</m:t>
                    </m:r>
                    <m:r>
                      <a:rPr lang="en-US" sz="2000" i="1" dirty="0">
                        <a:latin typeface="Cambria Math" panose="02040503050406030204" pitchFamily="18" charset="0"/>
                      </a:rPr>
                      <m:t> </m:t>
                    </m:r>
                    <m:r>
                      <a:rPr lang="en-US" sz="2000" i="1" dirty="0" smtClean="0">
                        <a:latin typeface="Cambria Math" panose="02040503050406030204" pitchFamily="18" charset="0"/>
                      </a:rPr>
                      <m:t>=</m:t>
                    </m:r>
                    <m:r>
                      <a:rPr lang="en-US" sz="2000" i="1" dirty="0">
                        <a:latin typeface="Cambria Math" panose="02040503050406030204" pitchFamily="18" charset="0"/>
                      </a:rPr>
                      <m:t> </m:t>
                    </m:r>
                    <m:r>
                      <a:rPr lang="en-US" sz="2000" i="1" dirty="0" smtClean="0">
                        <a:latin typeface="Cambria Math" panose="02040503050406030204" pitchFamily="18" charset="0"/>
                      </a:rPr>
                      <m:t>(</m:t>
                    </m:r>
                    <m:r>
                      <a:rPr lang="en-US" sz="2000" i="1" dirty="0" smtClean="0">
                        <a:latin typeface="Cambria Math" panose="02040503050406030204" pitchFamily="18" charset="0"/>
                      </a:rPr>
                      <m:t>𝑛</m:t>
                    </m:r>
                    <m:r>
                      <a:rPr lang="en-US" sz="2000" i="1" dirty="0" smtClean="0">
                        <a:latin typeface="Cambria Math" panose="02040503050406030204" pitchFamily="18" charset="0"/>
                      </a:rPr>
                      <m:t>−1)!/2 </m:t>
                    </m:r>
                  </m:oMath>
                </a14:m>
                <a:r>
                  <a:rPr lang="uk-UA" sz="2000" dirty="0">
                    <a:latin typeface="Franklin Gothic Book" panose="020B0503020102020204" pitchFamily="34" charset="0"/>
                  </a:rPr>
                  <a:t>якщо переходи симетричні і </a:t>
                </a:r>
                <a14:m>
                  <m:oMath xmlns:m="http://schemas.openxmlformats.org/officeDocument/2006/math">
                    <m:r>
                      <a:rPr lang="en-US" sz="2000" i="1" dirty="0" smtClean="0">
                        <a:latin typeface="Cambria Math" panose="02040503050406030204" pitchFamily="18" charset="0"/>
                      </a:rPr>
                      <m:t>𝑁</m:t>
                    </m:r>
                    <m:r>
                      <a:rPr lang="en-US" sz="2000" i="1" dirty="0" smtClean="0">
                        <a:latin typeface="Cambria Math" panose="02040503050406030204" pitchFamily="18" charset="0"/>
                      </a:rPr>
                      <m:t>=(</m:t>
                    </m:r>
                    <m:r>
                      <a:rPr lang="en-US" sz="2000" i="1" dirty="0" smtClean="0">
                        <a:latin typeface="Cambria Math" panose="02040503050406030204" pitchFamily="18" charset="0"/>
                      </a:rPr>
                      <m:t>𝑛</m:t>
                    </m:r>
                    <m:r>
                      <a:rPr lang="en-US" sz="2000" i="1" dirty="0" smtClean="0">
                        <a:latin typeface="Cambria Math" panose="02040503050406030204" pitchFamily="18" charset="0"/>
                      </a:rPr>
                      <m:t>)!/2 </m:t>
                    </m:r>
                  </m:oMath>
                </a14:m>
                <a:r>
                  <a:rPr lang="uk-UA" sz="2000" dirty="0">
                    <a:latin typeface="Franklin Gothic Book" panose="020B0503020102020204" pitchFamily="34" charset="0"/>
                  </a:rPr>
                  <a:t>якщо несиметричні.</a:t>
                </a:r>
                <a:r>
                  <a:rPr lang="en-US" sz="2000" dirty="0">
                    <a:latin typeface="Franklin Gothic Book" panose="020B0503020102020204" pitchFamily="34" charset="0"/>
                  </a:rPr>
                  <a:t> </a:t>
                </a:r>
                <a:endParaRPr lang="uk-UA" sz="2000" dirty="0">
                  <a:latin typeface="Franklin Gothic Book" panose="020B0503020102020204" pitchFamily="34" charset="0"/>
                </a:endParaRPr>
              </a:p>
              <a:p>
                <a:r>
                  <a:rPr lang="uk-UA" sz="2000" b="1" dirty="0">
                    <a:latin typeface="Franklin Gothic Book" panose="020B0503020102020204" pitchFamily="34" charset="0"/>
                  </a:rPr>
                  <a:t>метод гілок і меж</a:t>
                </a:r>
                <a:r>
                  <a:rPr lang="en-US" sz="2000" b="1" dirty="0">
                    <a:latin typeface="Franklin Gothic Book" panose="020B0503020102020204" pitchFamily="34" charset="0"/>
                  </a:rPr>
                  <a:t> – </a:t>
                </a:r>
                <a:r>
                  <a:rPr lang="uk-UA" sz="2000" dirty="0">
                    <a:latin typeface="Franklin Gothic Book" panose="020B0503020102020204" pitchFamily="34" charset="0"/>
                  </a:rPr>
                  <a:t>точний, гарантовано сходиться швидше за повний перебір, але все одно ш</a:t>
                </a:r>
                <a:r>
                  <a:rPr lang="ru-RU" sz="2000" dirty="0" err="1">
                    <a:latin typeface="Franklin Gothic Book" panose="020B0503020102020204" pitchFamily="34" charset="0"/>
                  </a:rPr>
                  <a:t>видкість</a:t>
                </a:r>
                <a:r>
                  <a:rPr lang="ru-RU" sz="2000" dirty="0">
                    <a:latin typeface="Franklin Gothic Book" panose="020B0503020102020204" pitchFamily="34" charset="0"/>
                  </a:rPr>
                  <a:t> алгоритму </a:t>
                </a:r>
                <a:r>
                  <a:rPr lang="ru-RU" sz="2000" dirty="0" err="1">
                    <a:latin typeface="Franklin Gothic Book" panose="020B0503020102020204" pitchFamily="34" charset="0"/>
                  </a:rPr>
                  <a:t>залежить</a:t>
                </a:r>
                <a:r>
                  <a:rPr lang="ru-RU" sz="2000" dirty="0">
                    <a:latin typeface="Franklin Gothic Book" panose="020B0503020102020204" pitchFamily="34" charset="0"/>
                  </a:rPr>
                  <a:t> </a:t>
                </a:r>
                <a:r>
                  <a:rPr lang="ru-RU" sz="2000" dirty="0" err="1">
                    <a:latin typeface="Franklin Gothic Book" panose="020B0503020102020204" pitchFamily="34" charset="0"/>
                  </a:rPr>
                  <a:t>від</a:t>
                </a:r>
                <a:r>
                  <a:rPr lang="ru-RU" sz="2000" dirty="0">
                    <a:latin typeface="Franklin Gothic Book" panose="020B0503020102020204" pitchFamily="34" charset="0"/>
                  </a:rPr>
                  <a:t> </a:t>
                </a:r>
                <a:r>
                  <a:rPr lang="ru-RU" sz="2000" dirty="0" err="1">
                    <a:latin typeface="Franklin Gothic Book" panose="020B0503020102020204" pitchFamily="34" charset="0"/>
                  </a:rPr>
                  <a:t>вигляду</a:t>
                </a:r>
                <a:r>
                  <a:rPr lang="ru-RU" sz="2000" dirty="0">
                    <a:latin typeface="Franklin Gothic Book" panose="020B0503020102020204" pitchFamily="34" charset="0"/>
                  </a:rPr>
                  <a:t> </a:t>
                </a:r>
                <a:r>
                  <a:rPr lang="ru-RU" sz="2000" dirty="0" err="1">
                    <a:latin typeface="Franklin Gothic Book" panose="020B0503020102020204" pitchFamily="34" charset="0"/>
                  </a:rPr>
                  <a:t>функції</a:t>
                </a:r>
                <a:r>
                  <a:rPr lang="ru-RU" sz="2000" dirty="0">
                    <a:latin typeface="Franklin Gothic Book" panose="020B0503020102020204" pitchFamily="34" charset="0"/>
                  </a:rPr>
                  <a:t> та способу </a:t>
                </a:r>
                <a:r>
                  <a:rPr lang="ru-RU" sz="2000" dirty="0" err="1">
                    <a:latin typeface="Franklin Gothic Book" panose="020B0503020102020204" pitchFamily="34" charset="0"/>
                  </a:rPr>
                  <a:t>визначення</a:t>
                </a:r>
                <a:r>
                  <a:rPr lang="ru-RU" sz="2000" dirty="0">
                    <a:latin typeface="Franklin Gothic Book" panose="020B0503020102020204" pitchFamily="34" charset="0"/>
                  </a:rPr>
                  <a:t> </a:t>
                </a:r>
                <a:r>
                  <a:rPr lang="ru-RU" sz="2000" dirty="0" err="1">
                    <a:latin typeface="Franklin Gothic Book" panose="020B0503020102020204" pitchFamily="34" charset="0"/>
                  </a:rPr>
                  <a:t>оцінок</a:t>
                </a:r>
                <a:r>
                  <a:rPr lang="ru-RU" sz="2000" dirty="0">
                    <a:latin typeface="Franklin Gothic Book" panose="020B0503020102020204" pitchFamily="34" charset="0"/>
                  </a:rPr>
                  <a:t> (</a:t>
                </a:r>
                <a:r>
                  <a:rPr lang="ru-RU" sz="2000" dirty="0" err="1">
                    <a:latin typeface="Franklin Gothic Book" panose="020B0503020102020204" pitchFamily="34" charset="0"/>
                  </a:rPr>
                  <a:t>експоненційне</a:t>
                </a:r>
                <a:r>
                  <a:rPr lang="ru-RU" sz="2000" dirty="0">
                    <a:latin typeface="Franklin Gothic Book" panose="020B0503020102020204" pitchFamily="34" charset="0"/>
                  </a:rPr>
                  <a:t> </a:t>
                </a:r>
                <a:r>
                  <a:rPr lang="ru-RU" sz="2000" dirty="0" err="1">
                    <a:latin typeface="Franklin Gothic Book" panose="020B0503020102020204" pitchFamily="34" charset="0"/>
                  </a:rPr>
                  <a:t>зростання</a:t>
                </a:r>
                <a:r>
                  <a:rPr lang="ru-RU" sz="2000" dirty="0">
                    <a:latin typeface="Franklin Gothic Book" panose="020B0503020102020204" pitchFamily="34" charset="0"/>
                  </a:rPr>
                  <a:t> часу </a:t>
                </a:r>
                <a:r>
                  <a:rPr lang="ru-RU" sz="2000" dirty="0" err="1">
                    <a:latin typeface="Franklin Gothic Book" panose="020B0503020102020204" pitchFamily="34" charset="0"/>
                  </a:rPr>
                  <a:t>рішення</a:t>
                </a:r>
                <a:r>
                  <a:rPr lang="ru-RU" sz="2000" dirty="0">
                    <a:latin typeface="Franklin Gothic Book" panose="020B0503020102020204" pitchFamily="34" charset="0"/>
                  </a:rPr>
                  <a:t>).</a:t>
                </a:r>
                <a:endParaRPr lang="uk-UA" sz="2000" dirty="0">
                  <a:latin typeface="Franklin Gothic Book" panose="020B0503020102020204" pitchFamily="34" charset="0"/>
                </a:endParaRPr>
              </a:p>
              <a:p>
                <a:r>
                  <a:rPr lang="uk-UA" sz="2000" b="1" dirty="0">
                    <a:latin typeface="Franklin Gothic Book" panose="020B0503020102020204" pitchFamily="34" charset="0"/>
                  </a:rPr>
                  <a:t>динамічне програмування </a:t>
                </a:r>
                <a:r>
                  <a:rPr lang="uk-UA" sz="2000" dirty="0">
                    <a:latin typeface="Franklin Gothic Book" panose="020B0503020102020204" pitchFamily="34" charset="0"/>
                  </a:rPr>
                  <a:t>– рекурсивна процедура на основі рівняння </a:t>
                </a:r>
                <a:r>
                  <a:rPr lang="uk-UA" sz="2000" dirty="0" err="1">
                    <a:latin typeface="Franklin Gothic Book" panose="020B0503020102020204" pitchFamily="34" charset="0"/>
                  </a:rPr>
                  <a:t>Беллмана</a:t>
                </a:r>
                <a:r>
                  <a:rPr lang="uk-UA" sz="2000" dirty="0">
                    <a:latin typeface="Franklin Gothic Book" panose="020B0503020102020204" pitchFamily="34" charset="0"/>
                  </a:rPr>
                  <a:t> – потребує лінійного часу але </a:t>
                </a:r>
                <a:r>
                  <a:rPr lang="uk-UA" sz="2000" dirty="0" err="1">
                    <a:latin typeface="Franklin Gothic Book" panose="020B0503020102020204" pitchFamily="34" charset="0"/>
                  </a:rPr>
                  <a:t>експоненційного</a:t>
                </a:r>
                <a:r>
                  <a:rPr lang="uk-UA" sz="2000" dirty="0">
                    <a:latin typeface="Franklin Gothic Book" panose="020B0503020102020204" pitchFamily="34" charset="0"/>
                  </a:rPr>
                  <a:t> обсягу пам’яті (для 1000 пунктів – виконання за секунди, але з використанням терабайтів пам’яті, для 10000 пунктів – хвилини і 2</a:t>
                </a:r>
                <a:r>
                  <a:rPr lang="uk-UA" sz="2000" baseline="30000" dirty="0">
                    <a:latin typeface="Franklin Gothic Book" panose="020B0503020102020204" pitchFamily="34" charset="0"/>
                  </a:rPr>
                  <a:t>100</a:t>
                </a:r>
                <a:r>
                  <a:rPr lang="uk-UA" sz="2000" dirty="0">
                    <a:latin typeface="Franklin Gothic Book" panose="020B0503020102020204" pitchFamily="34" charset="0"/>
                  </a:rPr>
                  <a:t> байтів).</a:t>
                </a:r>
              </a:p>
              <a:p>
                <a:pPr marL="0" indent="0">
                  <a:buFont typeface="Arial" panose="020B0604020202020204" pitchFamily="34" charset="0"/>
                  <a:buNone/>
                </a:pPr>
                <a:endParaRPr lang="uk-UA" sz="2000" dirty="0">
                  <a:latin typeface="Franklin Gothic Book" panose="020B0503020102020204" pitchFamily="34" charset="0"/>
                </a:endParaRPr>
              </a:p>
              <a:p>
                <a:pPr marL="0" indent="0">
                  <a:buFont typeface="Arial" panose="020B0604020202020204" pitchFamily="34" charset="0"/>
                  <a:buNone/>
                </a:pPr>
                <a:r>
                  <a:rPr lang="uk-UA" sz="2000" dirty="0">
                    <a:latin typeface="Franklin Gothic Book" panose="020B0503020102020204" pitchFamily="34" charset="0"/>
                  </a:rPr>
                  <a:t>Задача пошуку мінімальної перестановки відноситься до класу задач </a:t>
                </a:r>
                <a:r>
                  <a:rPr lang="en-US" sz="2000" dirty="0">
                    <a:latin typeface="Franklin Gothic Book" panose="020B0503020102020204" pitchFamily="34" charset="0"/>
                  </a:rPr>
                  <a:t>NP</a:t>
                </a:r>
                <a:r>
                  <a:rPr lang="uk-UA" sz="2000" dirty="0">
                    <a:latin typeface="Franklin Gothic Book" panose="020B0503020102020204" pitchFamily="34" charset="0"/>
                  </a:rPr>
                  <a:t> – тобто </a:t>
                </a:r>
                <a:r>
                  <a:rPr lang="uk-UA" sz="2000" b="1" i="1" dirty="0">
                    <a:latin typeface="Franklin Gothic Book" panose="020B0503020102020204" pitchFamily="34" charset="0"/>
                  </a:rPr>
                  <a:t>не існує ефективного алгоритму</a:t>
                </a:r>
                <a:r>
                  <a:rPr lang="uk-UA" sz="2000" dirty="0">
                    <a:latin typeface="Franklin Gothic Book" panose="020B0503020102020204" pitchFamily="34" charset="0"/>
                  </a:rPr>
                  <a:t>, який знаходить </a:t>
                </a:r>
                <a:r>
                  <a:rPr lang="uk-UA" sz="2000" b="1" i="1" dirty="0">
                    <a:latin typeface="Franklin Gothic Book" panose="020B0503020102020204" pitchFamily="34" charset="0"/>
                  </a:rPr>
                  <a:t>точне рішення </a:t>
                </a:r>
                <a:r>
                  <a:rPr lang="uk-UA" sz="2000" dirty="0">
                    <a:latin typeface="Franklin Gothic Book" panose="020B0503020102020204" pitchFamily="34" charset="0"/>
                  </a:rPr>
                  <a:t>за поліноміальний час. Часто на ній проводять випробування нових підходів до евристичного скорочення повного перебору. </a:t>
                </a:r>
              </a:p>
            </p:txBody>
          </p:sp>
        </mc:Choice>
        <mc:Fallback xmlns="">
          <p:sp>
            <p:nvSpPr>
              <p:cNvPr id="3" name="Місце для вмісту 2">
                <a:extLst>
                  <a:ext uri="{FF2B5EF4-FFF2-40B4-BE49-F238E27FC236}">
                    <a16:creationId xmlns:a16="http://schemas.microsoft.com/office/drawing/2014/main" id="{BB070808-5A48-CAD9-0F8A-7F158724846B}"/>
                  </a:ext>
                </a:extLst>
              </p:cNvPr>
              <p:cNvSpPr txBox="1">
                <a:spLocks noRot="1" noChangeAspect="1" noMove="1" noResize="1" noEditPoints="1" noAdjustHandles="1" noChangeArrowheads="1" noChangeShapeType="1" noTextEdit="1"/>
              </p:cNvSpPr>
              <p:nvPr/>
            </p:nvSpPr>
            <p:spPr>
              <a:xfrm>
                <a:off x="692458" y="1109709"/>
                <a:ext cx="10661342" cy="5067254"/>
              </a:xfrm>
              <a:blipFill>
                <a:blip r:embed="rId2"/>
                <a:stretch>
                  <a:fillRect/>
                </a:stretch>
              </a:blipFill>
            </p:spPr>
            <p:txBody>
              <a:bodyPr/>
              <a:lstStyle/>
              <a:p>
                <a:r>
                  <a:rPr lang="uk-UA">
                    <a:noFill/>
                  </a:rPr>
                  <a:t> </a:t>
                </a:r>
              </a:p>
            </p:txBody>
          </p:sp>
        </mc:Fallback>
      </mc:AlternateContent>
    </p:spTree>
    <p:extLst>
      <p:ext uri="{BB962C8B-B14F-4D97-AF65-F5344CB8AC3E}">
        <p14:creationId xmlns:p14="http://schemas.microsoft.com/office/powerpoint/2010/main" val="3768568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тексту 1">
            <a:extLst>
              <a:ext uri="{FF2B5EF4-FFF2-40B4-BE49-F238E27FC236}">
                <a16:creationId xmlns:a16="http://schemas.microsoft.com/office/drawing/2014/main" id="{055256D5-C246-7A10-E5E7-8345BD0B5817}"/>
              </a:ext>
            </a:extLst>
          </p:cNvPr>
          <p:cNvSpPr>
            <a:spLocks noGrp="1"/>
          </p:cNvSpPr>
          <p:nvPr>
            <p:ph type="body" sz="quarter" idx="10"/>
          </p:nvPr>
        </p:nvSpPr>
        <p:spPr>
          <a:xfrm>
            <a:off x="176009" y="220889"/>
            <a:ext cx="11524760" cy="963613"/>
          </a:xfrm>
        </p:spPr>
        <p:txBody>
          <a:bodyPr/>
          <a:lstStyle/>
          <a:p>
            <a:r>
              <a:rPr lang="uk-UA" dirty="0"/>
              <a:t>ЯК ЩЕ такі задачі вирішувати?</a:t>
            </a:r>
          </a:p>
        </p:txBody>
      </p:sp>
      <p:sp>
        <p:nvSpPr>
          <p:cNvPr id="5" name="Текст 3">
            <a:extLst>
              <a:ext uri="{FF2B5EF4-FFF2-40B4-BE49-F238E27FC236}">
                <a16:creationId xmlns:a16="http://schemas.microsoft.com/office/drawing/2014/main" id="{2107FB16-AA44-230F-0A14-14F918F9329B}"/>
              </a:ext>
            </a:extLst>
          </p:cNvPr>
          <p:cNvSpPr>
            <a:spLocks noGrp="1"/>
          </p:cNvSpPr>
          <p:nvPr>
            <p:ph type="body" sz="quarter" idx="11"/>
          </p:nvPr>
        </p:nvSpPr>
        <p:spPr>
          <a:xfrm>
            <a:off x="652463" y="6326188"/>
            <a:ext cx="9961562" cy="234950"/>
          </a:xfrm>
        </p:spPr>
        <p:txBody>
          <a:bodyPr/>
          <a:lstStyle/>
          <a:p>
            <a:r>
              <a:rPr lang="uk-UA"/>
              <a:t>Зимова школа із системного аналізу та штучного інтелекту</a:t>
            </a:r>
          </a:p>
        </p:txBody>
      </p:sp>
      <p:sp>
        <p:nvSpPr>
          <p:cNvPr id="6" name="TextBox 5">
            <a:extLst>
              <a:ext uri="{FF2B5EF4-FFF2-40B4-BE49-F238E27FC236}">
                <a16:creationId xmlns:a16="http://schemas.microsoft.com/office/drawing/2014/main" id="{76F9D3F0-FC58-0993-BB7C-E60A76AAB2EF}"/>
              </a:ext>
            </a:extLst>
          </p:cNvPr>
          <p:cNvSpPr txBox="1"/>
          <p:nvPr/>
        </p:nvSpPr>
        <p:spPr>
          <a:xfrm>
            <a:off x="491231" y="920621"/>
            <a:ext cx="11449235" cy="532453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uk-UA" sz="2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ПРИБЛИЗНО: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uk-UA" sz="2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uk-UA" sz="2000" b="1"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Конструктивний підхід: </a:t>
            </a:r>
            <a:r>
              <a:rPr kumimoji="0" lang="uk-UA" sz="200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За лінійний час знаходимо ЯКЕСЬ хороше рішення, яке прогнозовано гірше оптимального.</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lang="uk-UA" sz="2000" b="1" dirty="0">
              <a:solidFill>
                <a:prstClr val="black"/>
              </a:solidFill>
              <a:latin typeface="Franklin Gothic Book" panose="020B05030201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uk-UA" sz="2000" b="1"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Ітеративний підхід: </a:t>
            </a:r>
            <a:r>
              <a:rPr kumimoji="0" lang="uk-UA" sz="200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За обмежений час, починаючи з ЯКОГОСЬ рішення (знайденого попереднім методом або взагалі ВИПАДКОВОГО), знаходимо найкраще з використанням мінімуму ресурсів.</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uk-UA" sz="2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uk-UA" sz="2000" dirty="0">
                <a:solidFill>
                  <a:prstClr val="black"/>
                </a:solidFill>
                <a:latin typeface="Franklin Gothic Book" panose="020B0503020102020204" pitchFamily="34" charset="0"/>
              </a:rPr>
              <a:t>Обидва підходи ЕВРИСТИЧНІ. </a:t>
            </a:r>
            <a:r>
              <a:rPr lang="uk-UA" sz="2000" dirty="0" err="1">
                <a:solidFill>
                  <a:prstClr val="black"/>
                </a:solidFill>
                <a:latin typeface="Franklin Gothic Book" panose="020B0503020102020204" pitchFamily="34" charset="0"/>
              </a:rPr>
              <a:t>Евристиками</a:t>
            </a:r>
            <a:r>
              <a:rPr lang="uk-UA" sz="2000" dirty="0">
                <a:solidFill>
                  <a:prstClr val="black"/>
                </a:solidFill>
                <a:latin typeface="Franklin Gothic Book" panose="020B0503020102020204" pitchFamily="34" charset="0"/>
              </a:rPr>
              <a:t> називають сукупність методів пошуку розв'язку задачі — розумові скорочення або емпіричні правила, які значно прискорюють процес прийняття рішень. Хоча ці швидкі шляхи не завжди можуть давати найкращі чи найточніші рішення, зазвичай вони достатньо хороші та вимагають менше когнітивних зусиль, ніж більш систематичні стратегії.</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uk-UA" sz="2000" dirty="0">
              <a:solidFill>
                <a:prstClr val="black"/>
              </a:solidFill>
              <a:latin typeface="Franklin Gothic Book" panose="020B05030201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uk-UA" sz="2000" i="1" dirty="0">
                <a:solidFill>
                  <a:prstClr val="black"/>
                </a:solidFill>
                <a:latin typeface="Franklin Gothic Book" panose="020B0503020102020204" pitchFamily="34" charset="0"/>
              </a:rPr>
              <a:t>Евристика дозволяє швидко приймати рішення в складних і невизначених ситуаціях. Принципи евристики використовуються, коли вичерпний пошук рішення недоцільний або неможливий. Застосування евристики охоплює різні сфери, включаючи психологію, економіку, бізнес, інформатику тощо. </a:t>
            </a:r>
            <a:endParaRPr kumimoji="0" lang="uk-UA" sz="2000" b="0" i="1"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3583167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0" t="-6000" r="-50000" b="-6000"/>
          </a:stretch>
        </a:blip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chor="b"/>
          <a:lstStyle/>
          <a:p>
            <a:r>
              <a:rPr lang="uk-UA" dirty="0"/>
              <a:t>Зміст</a:t>
            </a:r>
            <a:endParaRPr lang="ru-RU" dirty="0"/>
          </a:p>
        </p:txBody>
      </p:sp>
      <p:sp>
        <p:nvSpPr>
          <p:cNvPr id="2" name="Текст 1"/>
          <p:cNvSpPr>
            <a:spLocks noGrp="1"/>
          </p:cNvSpPr>
          <p:nvPr>
            <p:ph type="body" sz="quarter" idx="10"/>
          </p:nvPr>
        </p:nvSpPr>
        <p:spPr/>
        <p:txBody>
          <a:bodyPr/>
          <a:lstStyle/>
          <a:p>
            <a:r>
              <a:rPr lang="uk-UA" dirty="0"/>
              <a:t>Неформальна та формальна постановка задачі </a:t>
            </a:r>
          </a:p>
          <a:p>
            <a:r>
              <a:rPr lang="uk-UA" dirty="0"/>
              <a:t>Як це вирішувати: точно, швидко, евристично.</a:t>
            </a:r>
          </a:p>
          <a:p>
            <a:r>
              <a:rPr lang="uk-UA" dirty="0"/>
              <a:t>Що пропонує з цього приводу Гугл?</a:t>
            </a:r>
            <a:endParaRPr lang="ru-RU" dirty="0"/>
          </a:p>
        </p:txBody>
      </p:sp>
    </p:spTree>
    <p:extLst>
      <p:ext uri="{BB962C8B-B14F-4D97-AF65-F5344CB8AC3E}">
        <p14:creationId xmlns:p14="http://schemas.microsoft.com/office/powerpoint/2010/main" val="2077888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тексту 1">
            <a:extLst>
              <a:ext uri="{FF2B5EF4-FFF2-40B4-BE49-F238E27FC236}">
                <a16:creationId xmlns:a16="http://schemas.microsoft.com/office/drawing/2014/main" id="{055256D5-C246-7A10-E5E7-8345BD0B5817}"/>
              </a:ext>
            </a:extLst>
          </p:cNvPr>
          <p:cNvSpPr>
            <a:spLocks noGrp="1"/>
          </p:cNvSpPr>
          <p:nvPr>
            <p:ph type="body" sz="quarter" idx="10"/>
          </p:nvPr>
        </p:nvSpPr>
        <p:spPr>
          <a:xfrm>
            <a:off x="176009" y="220889"/>
            <a:ext cx="11524760" cy="963613"/>
          </a:xfrm>
        </p:spPr>
        <p:txBody>
          <a:bodyPr/>
          <a:lstStyle/>
          <a:p>
            <a:r>
              <a:rPr lang="uk-UA" dirty="0"/>
              <a:t>Завдання для груп №1 (15 хвилин)</a:t>
            </a:r>
          </a:p>
        </p:txBody>
      </p:sp>
      <p:sp>
        <p:nvSpPr>
          <p:cNvPr id="5" name="Текст 3">
            <a:extLst>
              <a:ext uri="{FF2B5EF4-FFF2-40B4-BE49-F238E27FC236}">
                <a16:creationId xmlns:a16="http://schemas.microsoft.com/office/drawing/2014/main" id="{2107FB16-AA44-230F-0A14-14F918F9329B}"/>
              </a:ext>
            </a:extLst>
          </p:cNvPr>
          <p:cNvSpPr>
            <a:spLocks noGrp="1"/>
          </p:cNvSpPr>
          <p:nvPr>
            <p:ph type="body" sz="quarter" idx="11"/>
          </p:nvPr>
        </p:nvSpPr>
        <p:spPr>
          <a:xfrm>
            <a:off x="652463" y="6326188"/>
            <a:ext cx="9961562" cy="234950"/>
          </a:xfrm>
        </p:spPr>
        <p:txBody>
          <a:bodyPr/>
          <a:lstStyle/>
          <a:p>
            <a:r>
              <a:rPr lang="uk-UA"/>
              <a:t>Зимова школа із системного аналізу та штучного інтелекту</a:t>
            </a:r>
          </a:p>
        </p:txBody>
      </p:sp>
      <p:sp>
        <p:nvSpPr>
          <p:cNvPr id="6" name="TextBox 5">
            <a:extLst>
              <a:ext uri="{FF2B5EF4-FFF2-40B4-BE49-F238E27FC236}">
                <a16:creationId xmlns:a16="http://schemas.microsoft.com/office/drawing/2014/main" id="{76F9D3F0-FC58-0993-BB7C-E60A76AAB2EF}"/>
              </a:ext>
            </a:extLst>
          </p:cNvPr>
          <p:cNvSpPr txBox="1"/>
          <p:nvPr/>
        </p:nvSpPr>
        <p:spPr>
          <a:xfrm>
            <a:off x="491231" y="920621"/>
            <a:ext cx="11449235" cy="3170099"/>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kumimoji="0" lang="uk-UA" sz="2000" b="0" i="1"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Знайти або вигадати конструктивний (неітераційний) метод, який будує рішення задачі комівояжера (1 депо, всі вершини, 1 цикл).</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uk-UA" sz="2000" i="1" dirty="0">
                <a:solidFill>
                  <a:prstClr val="black"/>
                </a:solidFill>
                <a:latin typeface="Franklin Gothic Book" panose="020B0503020102020204" pitchFamily="34" charset="0"/>
              </a:rPr>
              <a:t>Написати назву цього методу в чат</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kumimoji="0" lang="uk-UA" sz="2000" b="0" i="1"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По закінченні часу один представник команди викладає або показує метод (до 1 хвилини) – якщо викладає вірно, команді +2 бали команді</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uk-UA" sz="2000" i="1" dirty="0">
                <a:solidFill>
                  <a:prstClr val="black"/>
                </a:solidFill>
                <a:latin typeface="Franklin Gothic Book" panose="020B0503020102020204" pitchFamily="34" charset="0"/>
              </a:rPr>
              <a:t>Якщо викладає невірно – 0 балів, право викласти даний метод переходить до іншої команди, яка написала його в чат</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kumimoji="0" lang="uk-UA" sz="2000" b="0" i="1"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(логічний висновок) не бійтеся повторень – пишіть ВСІ знайдені вами методи. Навіть якщо хтось був першим, він може не розібратись за 15 хвилин.</a:t>
            </a:r>
          </a:p>
          <a:p>
            <a:pPr marR="0" lvl="0" algn="l" defTabSz="914400" rtl="0" eaLnBrk="1" fontAlgn="auto" latinLnBrk="0" hangingPunct="1">
              <a:lnSpc>
                <a:spcPct val="100000"/>
              </a:lnSpc>
              <a:spcBef>
                <a:spcPts val="0"/>
              </a:spcBef>
              <a:spcAft>
                <a:spcPts val="0"/>
              </a:spcAft>
              <a:buClrTx/>
              <a:buSzTx/>
              <a:tabLst/>
              <a:defRPr/>
            </a:pPr>
            <a:endParaRPr kumimoji="0" lang="uk-UA" sz="2000" b="0" i="1"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14691692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Текст 3">
            <a:extLst>
              <a:ext uri="{FF2B5EF4-FFF2-40B4-BE49-F238E27FC236}">
                <a16:creationId xmlns:a16="http://schemas.microsoft.com/office/drawing/2014/main" id="{2107FB16-AA44-230F-0A14-14F918F9329B}"/>
              </a:ext>
            </a:extLst>
          </p:cNvPr>
          <p:cNvSpPr>
            <a:spLocks noGrp="1"/>
          </p:cNvSpPr>
          <p:nvPr>
            <p:ph type="body" sz="quarter" idx="11"/>
          </p:nvPr>
        </p:nvSpPr>
        <p:spPr>
          <a:xfrm>
            <a:off x="652463" y="6326188"/>
            <a:ext cx="9961562" cy="234950"/>
          </a:xfrm>
        </p:spPr>
        <p:txBody>
          <a:bodyPr/>
          <a:lstStyle/>
          <a:p>
            <a:r>
              <a:rPr lang="uk-UA"/>
              <a:t>Зимова школа із системного аналізу та штучного інтелекту</a:t>
            </a:r>
          </a:p>
        </p:txBody>
      </p:sp>
      <p:sp>
        <p:nvSpPr>
          <p:cNvPr id="6" name="Місце для тексту 5">
            <a:extLst>
              <a:ext uri="{FF2B5EF4-FFF2-40B4-BE49-F238E27FC236}">
                <a16:creationId xmlns:a16="http://schemas.microsoft.com/office/drawing/2014/main" id="{A2D8EA5C-D375-1C62-2437-214E638A0D99}"/>
              </a:ext>
            </a:extLst>
          </p:cNvPr>
          <p:cNvSpPr>
            <a:spLocks noGrp="1"/>
          </p:cNvSpPr>
          <p:nvPr>
            <p:ph type="body" sz="quarter" idx="10"/>
          </p:nvPr>
        </p:nvSpPr>
        <p:spPr/>
        <p:txBody>
          <a:bodyPr/>
          <a:lstStyle/>
          <a:p>
            <a:endParaRPr lang="uk-UA"/>
          </a:p>
        </p:txBody>
      </p:sp>
      <p:sp>
        <p:nvSpPr>
          <p:cNvPr id="7" name="Заголовок 1">
            <a:extLst>
              <a:ext uri="{FF2B5EF4-FFF2-40B4-BE49-F238E27FC236}">
                <a16:creationId xmlns:a16="http://schemas.microsoft.com/office/drawing/2014/main" id="{7AE8B8B0-A34B-20C2-B24E-A8009DDB9A27}"/>
              </a:ext>
            </a:extLst>
          </p:cNvPr>
          <p:cNvSpPr txBox="1">
            <a:spLocks/>
          </p:cNvSpPr>
          <p:nvPr/>
        </p:nvSpPr>
        <p:spPr>
          <a:xfrm>
            <a:off x="838199" y="365125"/>
            <a:ext cx="11137777" cy="1306443"/>
          </a:xfr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uk-UA" sz="4000" b="1">
                <a:latin typeface="Times New Roman" panose="02020603050405020304" pitchFamily="18" charset="0"/>
                <a:cs typeface="Times New Roman" panose="02020603050405020304" pitchFamily="18" charset="0"/>
              </a:rPr>
              <a:t>Конструктивні методи розглянемо на прикладі</a:t>
            </a:r>
            <a:endParaRPr lang="uk-UA" sz="4000" b="1" dirty="0">
              <a:latin typeface="Times New Roman" panose="02020603050405020304" pitchFamily="18" charset="0"/>
              <a:cs typeface="Times New Roman" panose="02020603050405020304" pitchFamily="18" charset="0"/>
            </a:endParaRPr>
          </a:p>
        </p:txBody>
      </p:sp>
      <p:sp>
        <p:nvSpPr>
          <p:cNvPr id="8" name="Місце для вмісту 2">
            <a:extLst>
              <a:ext uri="{FF2B5EF4-FFF2-40B4-BE49-F238E27FC236}">
                <a16:creationId xmlns:a16="http://schemas.microsoft.com/office/drawing/2014/main" id="{35871083-667C-C4E9-C27D-A166102D0B3F}"/>
              </a:ext>
            </a:extLst>
          </p:cNvPr>
          <p:cNvSpPr txBox="1">
            <a:spLocks/>
          </p:cNvSpPr>
          <p:nvPr/>
        </p:nvSpPr>
        <p:spPr>
          <a:xfrm>
            <a:off x="838200" y="1825625"/>
            <a:ext cx="2819400" cy="4303464"/>
          </a:xfr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uk-UA" sz="2000">
                <a:latin typeface="Franklin Gothic Book" panose="020B0503020102020204" pitchFamily="34" charset="0"/>
              </a:rPr>
              <a:t>Приклад: відомий тестовий набір Dantzig49, який складається з 49 міст — по одному місту в кожному суміжному штаті США, плюс Вашингтон.</a:t>
            </a:r>
          </a:p>
          <a:p>
            <a:pPr marL="0" indent="0">
              <a:buFont typeface="Arial" panose="020B0604020202020204" pitchFamily="34" charset="0"/>
              <a:buNone/>
            </a:pPr>
            <a:endParaRPr lang="uk-UA" sz="2000" dirty="0">
              <a:latin typeface="Franklin Gothic Book" panose="020B0503020102020204" pitchFamily="34" charset="0"/>
            </a:endParaRPr>
          </a:p>
        </p:txBody>
      </p:sp>
      <p:sp>
        <p:nvSpPr>
          <p:cNvPr id="9" name="Місце для номера слайда 6">
            <a:extLst>
              <a:ext uri="{FF2B5EF4-FFF2-40B4-BE49-F238E27FC236}">
                <a16:creationId xmlns:a16="http://schemas.microsoft.com/office/drawing/2014/main" id="{6EA003E5-3FE8-D48E-6F18-99C4F5B74470}"/>
              </a:ext>
            </a:extLst>
          </p:cNvPr>
          <p:cNvSpPr txBox="1">
            <a:spLocks/>
          </p:cNvSpPr>
          <p:nvPr/>
        </p:nvSpPr>
        <p:spPr>
          <a:xfrm>
            <a:off x="8610600" y="6356350"/>
            <a:ext cx="2743200" cy="365125"/>
          </a:xfrm>
        </p:spPr>
        <p:txBody>
          <a:bodyPr>
            <a:normAutofit lnSpcReduction="10000"/>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uk-UA" dirty="0"/>
          </a:p>
        </p:txBody>
      </p:sp>
      <p:pic>
        <p:nvPicPr>
          <p:cNvPr id="10" name="Рисунок 9" descr="Зображення, що містить таблиця">
            <a:extLst>
              <a:ext uri="{FF2B5EF4-FFF2-40B4-BE49-F238E27FC236}">
                <a16:creationId xmlns:a16="http://schemas.microsoft.com/office/drawing/2014/main" id="{9F15602A-230F-1262-1499-176368FEE7B5}"/>
              </a:ext>
            </a:extLst>
          </p:cNvPr>
          <p:cNvPicPr>
            <a:picLocks noChangeAspect="1"/>
          </p:cNvPicPr>
          <p:nvPr/>
        </p:nvPicPr>
        <p:blipFill rotWithShape="1">
          <a:blip r:embed="rId2">
            <a:extLst>
              <a:ext uri="{28A0092B-C50C-407E-A947-70E740481C1C}">
                <a14:useLocalDpi xmlns:a14="http://schemas.microsoft.com/office/drawing/2010/main" val="0"/>
              </a:ext>
            </a:extLst>
          </a:blip>
          <a:srcRect t="2452" r="2" b="6256"/>
          <a:stretch/>
        </p:blipFill>
        <p:spPr>
          <a:xfrm>
            <a:off x="4257964" y="1904282"/>
            <a:ext cx="7095835" cy="4224808"/>
          </a:xfrm>
          <a:prstGeom prst="rect">
            <a:avLst/>
          </a:prstGeom>
        </p:spPr>
      </p:pic>
    </p:spTree>
    <p:extLst>
      <p:ext uri="{BB962C8B-B14F-4D97-AF65-F5344CB8AC3E}">
        <p14:creationId xmlns:p14="http://schemas.microsoft.com/office/powerpoint/2010/main" val="25579918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Текст 3">
            <a:extLst>
              <a:ext uri="{FF2B5EF4-FFF2-40B4-BE49-F238E27FC236}">
                <a16:creationId xmlns:a16="http://schemas.microsoft.com/office/drawing/2014/main" id="{2107FB16-AA44-230F-0A14-14F918F9329B}"/>
              </a:ext>
            </a:extLst>
          </p:cNvPr>
          <p:cNvSpPr>
            <a:spLocks noGrp="1"/>
          </p:cNvSpPr>
          <p:nvPr>
            <p:ph type="body" sz="quarter" idx="11"/>
          </p:nvPr>
        </p:nvSpPr>
        <p:spPr>
          <a:xfrm>
            <a:off x="652463" y="6326188"/>
            <a:ext cx="9961562" cy="234950"/>
          </a:xfrm>
        </p:spPr>
        <p:txBody>
          <a:bodyPr/>
          <a:lstStyle/>
          <a:p>
            <a:r>
              <a:rPr lang="uk-UA" dirty="0"/>
              <a:t>Зимова школа із системного аналізу та штучного інтелекту</a:t>
            </a:r>
          </a:p>
        </p:txBody>
      </p:sp>
      <p:sp>
        <p:nvSpPr>
          <p:cNvPr id="6" name="Місце для тексту 5">
            <a:extLst>
              <a:ext uri="{FF2B5EF4-FFF2-40B4-BE49-F238E27FC236}">
                <a16:creationId xmlns:a16="http://schemas.microsoft.com/office/drawing/2014/main" id="{A2D8EA5C-D375-1C62-2437-214E638A0D99}"/>
              </a:ext>
            </a:extLst>
          </p:cNvPr>
          <p:cNvSpPr>
            <a:spLocks noGrp="1"/>
          </p:cNvSpPr>
          <p:nvPr>
            <p:ph type="body" sz="quarter" idx="10"/>
          </p:nvPr>
        </p:nvSpPr>
        <p:spPr/>
        <p:txBody>
          <a:bodyPr/>
          <a:lstStyle/>
          <a:p>
            <a:endParaRPr lang="uk-UA"/>
          </a:p>
        </p:txBody>
      </p:sp>
      <p:sp>
        <p:nvSpPr>
          <p:cNvPr id="2" name="Заголовок 1">
            <a:extLst>
              <a:ext uri="{FF2B5EF4-FFF2-40B4-BE49-F238E27FC236}">
                <a16:creationId xmlns:a16="http://schemas.microsoft.com/office/drawing/2014/main" id="{E4A9EBE0-364E-F380-C56A-B0C29B47451A}"/>
              </a:ext>
            </a:extLst>
          </p:cNvPr>
          <p:cNvSpPr txBox="1">
            <a:spLocks/>
          </p:cNvSpPr>
          <p:nvPr/>
        </p:nvSpPr>
        <p:spPr>
          <a:xfrm>
            <a:off x="591312" y="121019"/>
            <a:ext cx="7363080" cy="719086"/>
          </a:xfrm>
        </p:spPr>
        <p:txBody>
          <a:bodyPr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uk-UA" sz="4200" b="1">
                <a:latin typeface="Times New Roman" panose="02020603050405020304" pitchFamily="18" charset="0"/>
                <a:cs typeface="Times New Roman" panose="02020603050405020304" pitchFamily="18" charset="0"/>
              </a:rPr>
              <a:t>Відоме точне рішення</a:t>
            </a:r>
            <a:endParaRPr lang="uk-UA" sz="4200" b="1" dirty="0">
              <a:latin typeface="Times New Roman" panose="02020603050405020304" pitchFamily="18" charset="0"/>
              <a:cs typeface="Times New Roman" panose="02020603050405020304" pitchFamily="18" charset="0"/>
            </a:endParaRPr>
          </a:p>
        </p:txBody>
      </p:sp>
      <p:sp>
        <p:nvSpPr>
          <p:cNvPr id="3" name="Content Placeholder 10">
            <a:extLst>
              <a:ext uri="{FF2B5EF4-FFF2-40B4-BE49-F238E27FC236}">
                <a16:creationId xmlns:a16="http://schemas.microsoft.com/office/drawing/2014/main" id="{8FB59FF0-05A6-6147-1D4A-F30641CAEF61}"/>
              </a:ext>
            </a:extLst>
          </p:cNvPr>
          <p:cNvSpPr txBox="1">
            <a:spLocks/>
          </p:cNvSpPr>
          <p:nvPr/>
        </p:nvSpPr>
        <p:spPr>
          <a:xfrm>
            <a:off x="653456" y="1342391"/>
            <a:ext cx="3492416" cy="4875527"/>
          </a:xfr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uk-UA" sz="2000">
                <a:latin typeface="Franklin Gothic Book" panose="020B0503020102020204" pitchFamily="34" charset="0"/>
              </a:rPr>
              <a:t>Оптимальне рішення задачі </a:t>
            </a:r>
            <a:r>
              <a:rPr lang="en-US" sz="2000">
                <a:latin typeface="Franklin Gothic Book" panose="020B0503020102020204" pitchFamily="34" charset="0"/>
              </a:rPr>
              <a:t>Dantzig49</a:t>
            </a:r>
            <a:r>
              <a:rPr lang="uk-UA" sz="2000">
                <a:latin typeface="Franklin Gothic Book" panose="020B0503020102020204" pitchFamily="34" charset="0"/>
              </a:rPr>
              <a:t> має вигляд циклу</a:t>
            </a:r>
            <a:r>
              <a:rPr lang="en-US" sz="2000">
                <a:latin typeface="Franklin Gothic Book" panose="020B0503020102020204" pitchFamily="34" charset="0"/>
              </a:rPr>
              <a:t> </a:t>
            </a:r>
            <a:r>
              <a:rPr lang="uk-UA" sz="2000">
                <a:latin typeface="Franklin Gothic Book" panose="020B0503020102020204" pitchFamily="34" charset="0"/>
              </a:rPr>
              <a:t>без перетинів і повторів</a:t>
            </a:r>
          </a:p>
          <a:p>
            <a:pPr marL="0" indent="0">
              <a:buFont typeface="Arial" panose="020B0604020202020204" pitchFamily="34" charset="0"/>
              <a:buNone/>
            </a:pPr>
            <a:endParaRPr lang="uk-UA" sz="2000">
              <a:latin typeface="Franklin Gothic Book" panose="020B0503020102020204" pitchFamily="34" charset="0"/>
            </a:endParaRPr>
          </a:p>
          <a:p>
            <a:pPr marL="0" indent="0">
              <a:buFont typeface="Arial" panose="020B0604020202020204" pitchFamily="34" charset="0"/>
              <a:buNone/>
            </a:pPr>
            <a:r>
              <a:rPr lang="uk-UA" sz="2000">
                <a:latin typeface="Franklin Gothic Book" panose="020B0503020102020204" pitchFamily="34" charset="0"/>
              </a:rPr>
              <a:t>Це одне з </a:t>
            </a:r>
            <a:r>
              <a:rPr lang="en-US" sz="2000">
                <a:latin typeface="Franklin Gothic Book" panose="020B0503020102020204" pitchFamily="34" charset="0"/>
              </a:rPr>
              <a:t>6,206,957,796,268,036,335,431,144,523,686,687,519,260,743,177,338,880,000,000,000 </a:t>
            </a:r>
            <a:r>
              <a:rPr lang="uk-UA" sz="2000">
                <a:latin typeface="Franklin Gothic Book" panose="020B0503020102020204" pitchFamily="34" charset="0"/>
              </a:rPr>
              <a:t>можливих рішень.</a:t>
            </a:r>
          </a:p>
          <a:p>
            <a:pPr marL="0" indent="0">
              <a:buFont typeface="Arial" panose="020B0604020202020204" pitchFamily="34" charset="0"/>
              <a:buNone/>
            </a:pPr>
            <a:r>
              <a:rPr lang="uk-UA" sz="2000">
                <a:latin typeface="Franklin Gothic Book" panose="020B0503020102020204" pitchFamily="34" charset="0"/>
              </a:rPr>
              <a:t>Важко уявити 6,2*10</a:t>
            </a:r>
            <a:r>
              <a:rPr lang="uk-UA" sz="2000" baseline="30000">
                <a:latin typeface="Franklin Gothic Book" panose="020B0503020102020204" pitchFamily="34" charset="0"/>
              </a:rPr>
              <a:t>59 </a:t>
            </a:r>
            <a:r>
              <a:rPr lang="uk-UA" sz="2000">
                <a:latin typeface="Franklin Gothic Book" panose="020B0503020102020204" pitchFamily="34" charset="0"/>
              </a:rPr>
              <a:t>рішень!</a:t>
            </a:r>
          </a:p>
          <a:p>
            <a:pPr marL="0" indent="0">
              <a:buFont typeface="Arial" panose="020B0604020202020204" pitchFamily="34" charset="0"/>
              <a:buNone/>
            </a:pPr>
            <a:r>
              <a:rPr lang="uk-UA" sz="2000">
                <a:latin typeface="Franklin Gothic Book" panose="020B0503020102020204" pitchFamily="34" charset="0"/>
              </a:rPr>
              <a:t>Тим більше перебрати всі точно</a:t>
            </a:r>
            <a:endParaRPr lang="en-US" sz="2000" dirty="0">
              <a:latin typeface="Franklin Gothic Book" panose="020B0503020102020204" pitchFamily="34" charset="0"/>
            </a:endParaRPr>
          </a:p>
        </p:txBody>
      </p:sp>
      <p:pic>
        <p:nvPicPr>
          <p:cNvPr id="4" name="Місце для вмісту 3">
            <a:extLst>
              <a:ext uri="{FF2B5EF4-FFF2-40B4-BE49-F238E27FC236}">
                <a16:creationId xmlns:a16="http://schemas.microsoft.com/office/drawing/2014/main" id="{1CFFF7AB-41D6-9231-DBBF-7B22D12F173D}"/>
              </a:ext>
            </a:extLst>
          </p:cNvPr>
          <p:cNvPicPr>
            <a:picLocks noChangeAspect="1"/>
          </p:cNvPicPr>
          <p:nvPr/>
        </p:nvPicPr>
        <p:blipFill>
          <a:blip r:embed="rId2"/>
          <a:stretch>
            <a:fillRect/>
          </a:stretch>
        </p:blipFill>
        <p:spPr>
          <a:xfrm>
            <a:off x="4654296" y="840104"/>
            <a:ext cx="7170420" cy="5377815"/>
          </a:xfrm>
          <a:prstGeom prst="rect">
            <a:avLst/>
          </a:prstGeom>
        </p:spPr>
      </p:pic>
      <p:sp>
        <p:nvSpPr>
          <p:cNvPr id="7" name="Місце для номера слайда 6">
            <a:extLst>
              <a:ext uri="{FF2B5EF4-FFF2-40B4-BE49-F238E27FC236}">
                <a16:creationId xmlns:a16="http://schemas.microsoft.com/office/drawing/2014/main" id="{532FA722-F019-5978-5EA3-BCF0BCACE034}"/>
              </a:ext>
            </a:extLst>
          </p:cNvPr>
          <p:cNvSpPr txBox="1">
            <a:spLocks/>
          </p:cNvSpPr>
          <p:nvPr/>
        </p:nvSpPr>
        <p:spPr>
          <a:xfrm>
            <a:off x="8610600" y="6356350"/>
            <a:ext cx="2743200" cy="365125"/>
          </a:xfrm>
        </p:spPr>
        <p:txBody>
          <a:bodyPr>
            <a:normAutofit lnSpcReduction="10000"/>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uk-UA" dirty="0"/>
          </a:p>
        </p:txBody>
      </p:sp>
    </p:spTree>
    <p:extLst>
      <p:ext uri="{BB962C8B-B14F-4D97-AF65-F5344CB8AC3E}">
        <p14:creationId xmlns:p14="http://schemas.microsoft.com/office/powerpoint/2010/main" val="15768080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7D4AD5E-ABCE-017C-F517-BCE7814C09DA}"/>
              </a:ext>
            </a:extLst>
          </p:cNvPr>
          <p:cNvSpPr>
            <a:spLocks noGrp="1"/>
          </p:cNvSpPr>
          <p:nvPr>
            <p:ph type="title"/>
          </p:nvPr>
        </p:nvSpPr>
        <p:spPr>
          <a:xfrm>
            <a:off x="591312" y="121019"/>
            <a:ext cx="7363080" cy="719086"/>
          </a:xfrm>
        </p:spPr>
        <p:txBody>
          <a:bodyPr anchor="b">
            <a:normAutofit/>
          </a:bodyPr>
          <a:lstStyle/>
          <a:p>
            <a:r>
              <a:rPr lang="uk-UA" sz="4200" b="1" dirty="0">
                <a:latin typeface="Times New Roman" panose="02020603050405020304" pitchFamily="18" charset="0"/>
                <a:cs typeface="Times New Roman" panose="02020603050405020304" pitchFamily="18" charset="0"/>
              </a:rPr>
              <a:t>Відоме точне рішення</a:t>
            </a:r>
          </a:p>
        </p:txBody>
      </p:sp>
      <p:sp>
        <p:nvSpPr>
          <p:cNvPr id="11" name="Content Placeholder 10">
            <a:extLst>
              <a:ext uri="{FF2B5EF4-FFF2-40B4-BE49-F238E27FC236}">
                <a16:creationId xmlns:a16="http://schemas.microsoft.com/office/drawing/2014/main" id="{36DC2879-8BB2-B1CF-0C23-456C2757BFDA}"/>
              </a:ext>
            </a:extLst>
          </p:cNvPr>
          <p:cNvSpPr>
            <a:spLocks noGrp="1"/>
          </p:cNvSpPr>
          <p:nvPr>
            <p:ph idx="1"/>
          </p:nvPr>
        </p:nvSpPr>
        <p:spPr>
          <a:xfrm>
            <a:off x="653456" y="1342391"/>
            <a:ext cx="3492416" cy="4875527"/>
          </a:xfrm>
        </p:spPr>
        <p:txBody>
          <a:bodyPr anchor="t">
            <a:noAutofit/>
          </a:bodyPr>
          <a:lstStyle/>
          <a:p>
            <a:pPr marL="0" indent="0">
              <a:buNone/>
            </a:pPr>
            <a:r>
              <a:rPr lang="uk-UA" sz="2000" dirty="0">
                <a:latin typeface="Franklin Gothic Book" panose="020B0503020102020204" pitchFamily="34" charset="0"/>
              </a:rPr>
              <a:t>Оптимальне рішення задачі </a:t>
            </a:r>
            <a:r>
              <a:rPr lang="en-US" sz="2000" dirty="0">
                <a:latin typeface="Franklin Gothic Book" panose="020B0503020102020204" pitchFamily="34" charset="0"/>
              </a:rPr>
              <a:t>Dantzig49</a:t>
            </a:r>
            <a:r>
              <a:rPr lang="uk-UA" sz="2000" dirty="0">
                <a:latin typeface="Franklin Gothic Book" panose="020B0503020102020204" pitchFamily="34" charset="0"/>
              </a:rPr>
              <a:t> має вигляд циклу</a:t>
            </a:r>
            <a:r>
              <a:rPr lang="en-US" sz="2000" dirty="0">
                <a:latin typeface="Franklin Gothic Book" panose="020B0503020102020204" pitchFamily="34" charset="0"/>
              </a:rPr>
              <a:t> </a:t>
            </a:r>
            <a:r>
              <a:rPr lang="uk-UA" sz="2000" dirty="0">
                <a:latin typeface="Franklin Gothic Book" panose="020B0503020102020204" pitchFamily="34" charset="0"/>
              </a:rPr>
              <a:t>без перетинів і повторів</a:t>
            </a:r>
          </a:p>
          <a:p>
            <a:pPr marL="0" indent="0">
              <a:buNone/>
            </a:pPr>
            <a:endParaRPr lang="uk-UA" sz="2000" dirty="0">
              <a:latin typeface="Franklin Gothic Book" panose="020B0503020102020204" pitchFamily="34" charset="0"/>
            </a:endParaRPr>
          </a:p>
          <a:p>
            <a:pPr marL="0" indent="0">
              <a:buNone/>
            </a:pPr>
            <a:r>
              <a:rPr lang="uk-UA" sz="2000" dirty="0">
                <a:latin typeface="Franklin Gothic Book" panose="020B0503020102020204" pitchFamily="34" charset="0"/>
              </a:rPr>
              <a:t>Це одне з </a:t>
            </a:r>
            <a:r>
              <a:rPr lang="en-US" sz="2000" dirty="0">
                <a:latin typeface="Franklin Gothic Book" panose="020B0503020102020204" pitchFamily="34" charset="0"/>
              </a:rPr>
              <a:t>6,206,957,796,268,036,335,431,144,523,686,687,519,260,743,177,338,880,000,000,000 </a:t>
            </a:r>
            <a:r>
              <a:rPr lang="uk-UA" sz="2000" dirty="0">
                <a:latin typeface="Franklin Gothic Book" panose="020B0503020102020204" pitchFamily="34" charset="0"/>
              </a:rPr>
              <a:t>можливих рішень.</a:t>
            </a:r>
          </a:p>
          <a:p>
            <a:pPr marL="0" indent="0">
              <a:buNone/>
            </a:pPr>
            <a:r>
              <a:rPr lang="uk-UA" sz="2000" dirty="0">
                <a:latin typeface="Franklin Gothic Book" panose="020B0503020102020204" pitchFamily="34" charset="0"/>
              </a:rPr>
              <a:t>Важко уявити 6,2*10</a:t>
            </a:r>
            <a:r>
              <a:rPr lang="uk-UA" sz="2000" baseline="30000" dirty="0">
                <a:latin typeface="Franklin Gothic Book" panose="020B0503020102020204" pitchFamily="34" charset="0"/>
              </a:rPr>
              <a:t>59 </a:t>
            </a:r>
            <a:r>
              <a:rPr lang="uk-UA" sz="2000" dirty="0">
                <a:latin typeface="Franklin Gothic Book" panose="020B0503020102020204" pitchFamily="34" charset="0"/>
              </a:rPr>
              <a:t>рішень!</a:t>
            </a:r>
          </a:p>
          <a:p>
            <a:pPr marL="0" indent="0">
              <a:buNone/>
            </a:pPr>
            <a:r>
              <a:rPr lang="uk-UA" sz="2000" dirty="0">
                <a:latin typeface="Franklin Gothic Book" panose="020B0503020102020204" pitchFamily="34" charset="0"/>
              </a:rPr>
              <a:t>Тим більше перебрати всі точно</a:t>
            </a:r>
            <a:endParaRPr lang="en-US" sz="2000" dirty="0">
              <a:latin typeface="Franklin Gothic Book" panose="020B0503020102020204" pitchFamily="34" charset="0"/>
            </a:endParaRPr>
          </a:p>
        </p:txBody>
      </p:sp>
      <p:pic>
        <p:nvPicPr>
          <p:cNvPr id="4" name="Місце для вмісту 3">
            <a:extLst>
              <a:ext uri="{FF2B5EF4-FFF2-40B4-BE49-F238E27FC236}">
                <a16:creationId xmlns:a16="http://schemas.microsoft.com/office/drawing/2014/main" id="{CF3CE262-60DD-09E5-29B7-4DE63D7E4070}"/>
              </a:ext>
            </a:extLst>
          </p:cNvPr>
          <p:cNvPicPr>
            <a:picLocks noChangeAspect="1"/>
          </p:cNvPicPr>
          <p:nvPr/>
        </p:nvPicPr>
        <p:blipFill>
          <a:blip r:embed="rId2"/>
          <a:stretch>
            <a:fillRect/>
          </a:stretch>
        </p:blipFill>
        <p:spPr>
          <a:xfrm>
            <a:off x="4654296" y="840104"/>
            <a:ext cx="7170420" cy="5377815"/>
          </a:xfrm>
          <a:prstGeom prst="rect">
            <a:avLst/>
          </a:prstGeom>
        </p:spPr>
      </p:pic>
      <p:sp>
        <p:nvSpPr>
          <p:cNvPr id="7" name="Місце для номера слайда 6">
            <a:extLst>
              <a:ext uri="{FF2B5EF4-FFF2-40B4-BE49-F238E27FC236}">
                <a16:creationId xmlns:a16="http://schemas.microsoft.com/office/drawing/2014/main" id="{73B4843E-F1FB-5E07-D34C-5828AAEAE5DE}"/>
              </a:ext>
            </a:extLst>
          </p:cNvPr>
          <p:cNvSpPr>
            <a:spLocks noGrp="1"/>
          </p:cNvSpPr>
          <p:nvPr>
            <p:ph type="sldNum" sz="quarter" idx="12"/>
          </p:nvPr>
        </p:nvSpPr>
        <p:spPr>
          <a:xfrm>
            <a:off x="8610600" y="6356350"/>
            <a:ext cx="2743200" cy="365125"/>
          </a:xfrm>
        </p:spPr>
        <p:txBody>
          <a:bodyPr>
            <a:normAutofit lnSpcReduction="10000"/>
          </a:bodyPr>
          <a:lstStyle/>
          <a:p>
            <a:pPr>
              <a:spcAft>
                <a:spcPts val="600"/>
              </a:spcAft>
            </a:pPr>
            <a:fld id="{61F1B184-EB14-4CF7-B233-E9D2F912549F}" type="slidenum">
              <a:rPr lang="uk-UA" smtClean="0"/>
              <a:pPr>
                <a:spcAft>
                  <a:spcPts val="600"/>
                </a:spcAft>
              </a:pPr>
              <a:t>23</a:t>
            </a:fld>
            <a:endParaRPr lang="uk-UA" dirty="0"/>
          </a:p>
        </p:txBody>
      </p:sp>
    </p:spTree>
    <p:extLst>
      <p:ext uri="{BB962C8B-B14F-4D97-AF65-F5344CB8AC3E}">
        <p14:creationId xmlns:p14="http://schemas.microsoft.com/office/powerpoint/2010/main" val="1362800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Текст 3">
            <a:extLst>
              <a:ext uri="{FF2B5EF4-FFF2-40B4-BE49-F238E27FC236}">
                <a16:creationId xmlns:a16="http://schemas.microsoft.com/office/drawing/2014/main" id="{2107FB16-AA44-230F-0A14-14F918F9329B}"/>
              </a:ext>
            </a:extLst>
          </p:cNvPr>
          <p:cNvSpPr>
            <a:spLocks noGrp="1"/>
          </p:cNvSpPr>
          <p:nvPr>
            <p:ph type="body" sz="quarter" idx="11"/>
          </p:nvPr>
        </p:nvSpPr>
        <p:spPr>
          <a:xfrm>
            <a:off x="652463" y="6326188"/>
            <a:ext cx="9961562" cy="234950"/>
          </a:xfrm>
        </p:spPr>
        <p:txBody>
          <a:bodyPr/>
          <a:lstStyle/>
          <a:p>
            <a:r>
              <a:rPr lang="uk-UA"/>
              <a:t>Зимова школа із системного аналізу та штучного інтелекту</a:t>
            </a:r>
          </a:p>
        </p:txBody>
      </p:sp>
      <p:sp>
        <p:nvSpPr>
          <p:cNvPr id="6" name="Місце для тексту 5">
            <a:extLst>
              <a:ext uri="{FF2B5EF4-FFF2-40B4-BE49-F238E27FC236}">
                <a16:creationId xmlns:a16="http://schemas.microsoft.com/office/drawing/2014/main" id="{A2D8EA5C-D375-1C62-2437-214E638A0D99}"/>
              </a:ext>
            </a:extLst>
          </p:cNvPr>
          <p:cNvSpPr>
            <a:spLocks noGrp="1"/>
          </p:cNvSpPr>
          <p:nvPr>
            <p:ph type="body" sz="quarter" idx="10"/>
          </p:nvPr>
        </p:nvSpPr>
        <p:spPr/>
        <p:txBody>
          <a:bodyPr/>
          <a:lstStyle/>
          <a:p>
            <a:endParaRPr lang="uk-UA"/>
          </a:p>
        </p:txBody>
      </p:sp>
      <p:sp>
        <p:nvSpPr>
          <p:cNvPr id="2" name="Заголовок 1">
            <a:extLst>
              <a:ext uri="{FF2B5EF4-FFF2-40B4-BE49-F238E27FC236}">
                <a16:creationId xmlns:a16="http://schemas.microsoft.com/office/drawing/2014/main" id="{298306A2-494D-A692-C099-092AF9B178C4}"/>
              </a:ext>
            </a:extLst>
          </p:cNvPr>
          <p:cNvSpPr txBox="1">
            <a:spLocks/>
          </p:cNvSpPr>
          <p:nvPr/>
        </p:nvSpPr>
        <p:spPr>
          <a:xfrm>
            <a:off x="435823" y="253014"/>
            <a:ext cx="11201400" cy="817873"/>
          </a:xfr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uk-UA" sz="4000" b="1">
                <a:latin typeface="Times New Roman" panose="02020603050405020304" pitchFamily="18" charset="0"/>
                <a:cs typeface="Times New Roman" panose="02020603050405020304" pitchFamily="18" charset="0"/>
              </a:rPr>
              <a:t>Але можна наблизитись</a:t>
            </a:r>
            <a:endParaRPr lang="uk-UA" sz="4000" b="1" dirty="0">
              <a:latin typeface="Times New Roman" panose="02020603050405020304" pitchFamily="18" charset="0"/>
              <a:cs typeface="Times New Roman" panose="02020603050405020304" pitchFamily="18" charset="0"/>
            </a:endParaRPr>
          </a:p>
        </p:txBody>
      </p:sp>
      <p:pic>
        <p:nvPicPr>
          <p:cNvPr id="3" name="Місце для вмісту 4" descr="Зображення, що містить таблиця">
            <a:extLst>
              <a:ext uri="{FF2B5EF4-FFF2-40B4-BE49-F238E27FC236}">
                <a16:creationId xmlns:a16="http://schemas.microsoft.com/office/drawing/2014/main" id="{3A79300D-D4E8-BEEA-2508-1C0E358C29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823" y="1138192"/>
            <a:ext cx="6739594" cy="5057857"/>
          </a:xfrm>
          <a:prstGeom prst="rect">
            <a:avLst/>
          </a:prstGeom>
        </p:spPr>
      </p:pic>
      <mc:AlternateContent xmlns:mc="http://schemas.openxmlformats.org/markup-compatibility/2006" xmlns:a14="http://schemas.microsoft.com/office/drawing/2010/main">
        <mc:Choice Requires="a14">
          <p:sp>
            <p:nvSpPr>
              <p:cNvPr id="4" name="Content Placeholder 10">
                <a:extLst>
                  <a:ext uri="{FF2B5EF4-FFF2-40B4-BE49-F238E27FC236}">
                    <a16:creationId xmlns:a16="http://schemas.microsoft.com/office/drawing/2014/main" id="{BF73A8E3-E1F8-8329-98E5-728D680B67AB}"/>
                  </a:ext>
                </a:extLst>
              </p:cNvPr>
              <p:cNvSpPr txBox="1">
                <a:spLocks/>
              </p:cNvSpPr>
              <p:nvPr/>
            </p:nvSpPr>
            <p:spPr>
              <a:xfrm>
                <a:off x="7956160" y="850710"/>
                <a:ext cx="3903880" cy="5169844"/>
              </a:xfr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AutoNum type="arabicPeriod"/>
                </a:pPr>
                <a:r>
                  <a:rPr lang="uk-UA" sz="2000" b="1" dirty="0">
                    <a:latin typeface="Franklin Gothic Book" panose="020B0503020102020204" pitchFamily="34" charset="0"/>
                  </a:rPr>
                  <a:t>Жадібний алгоритм</a:t>
                </a:r>
              </a:p>
              <a:p>
                <a:pPr marL="0" indent="0">
                  <a:buFont typeface="Arial" panose="020B0604020202020204" pitchFamily="34" charset="0"/>
                  <a:buNone/>
                </a:pPr>
                <a:r>
                  <a:rPr lang="uk-UA" sz="2000" dirty="0">
                    <a:latin typeface="Franklin Gothic Book" panose="020B0503020102020204" pitchFamily="34" charset="0"/>
                  </a:rPr>
                  <a:t>З усіх відстаней, що можуть доповнити поточний маршрут кожен раз обираємо найменшу.</a:t>
                </a:r>
              </a:p>
              <a:p>
                <a:pPr marL="0" indent="0">
                  <a:buFont typeface="Arial" panose="020B0604020202020204" pitchFamily="34" charset="0"/>
                  <a:buNone/>
                </a:pPr>
                <a:r>
                  <a:rPr lang="uk-UA" sz="2000" dirty="0">
                    <a:latin typeface="Franklin Gothic Book" panose="020B0503020102020204" pitchFamily="34" charset="0"/>
                  </a:rPr>
                  <a:t>В кінці – обираємо що є, аби замкнути маршрут</a:t>
                </a:r>
              </a:p>
              <a:p>
                <a:pPr marL="0" indent="0">
                  <a:buFont typeface="Arial" panose="020B0604020202020204" pitchFamily="34" charset="0"/>
                  <a:buNone/>
                </a:pPr>
                <a:r>
                  <a:rPr lang="uk-UA" sz="2000" dirty="0">
                    <a:latin typeface="Franklin Gothic Book" panose="020B0503020102020204" pitchFamily="34" charset="0"/>
                  </a:rPr>
                  <a:t>Як підсумок – точність у межах 20% від оптимального рішення (для пласких задач).</a:t>
                </a:r>
              </a:p>
              <a:p>
                <a:pPr marL="0" indent="0">
                  <a:buFont typeface="Arial" panose="020B0604020202020204" pitchFamily="34" charset="0"/>
                  <a:buNone/>
                </a:pPr>
                <a:r>
                  <a:rPr lang="uk-UA" sz="2000" dirty="0">
                    <a:latin typeface="Franklin Gothic Book" panose="020B0503020102020204" pitchFamily="34" charset="0"/>
                  </a:rPr>
                  <a:t>Складність алгоритму (час роботи) - </a:t>
                </a:r>
                <a14:m>
                  <m:oMath xmlns:m="http://schemas.openxmlformats.org/officeDocument/2006/math">
                    <m:r>
                      <a:rPr lang="uk-UA" sz="2000" i="1" smtClean="0">
                        <a:latin typeface="Cambria Math" panose="02040503050406030204" pitchFamily="18" charset="0"/>
                      </a:rPr>
                      <m:t>𝛺</m:t>
                    </m:r>
                    <m:d>
                      <m:dPr>
                        <m:ctrlPr>
                          <a:rPr lang="uk-UA" sz="2000" i="1" smtClean="0">
                            <a:solidFill>
                              <a:srgbClr val="836967"/>
                            </a:solidFill>
                            <a:latin typeface="Cambria Math" panose="02040503050406030204" pitchFamily="18" charset="0"/>
                          </a:rPr>
                        </m:ctrlPr>
                      </m:dPr>
                      <m:e>
                        <m:sSup>
                          <m:sSupPr>
                            <m:ctrlPr>
                              <a:rPr lang="uk-UA" sz="2000" i="1" smtClean="0">
                                <a:solidFill>
                                  <a:srgbClr val="836967"/>
                                </a:solidFill>
                                <a:latin typeface="Cambria Math" panose="02040503050406030204" pitchFamily="18" charset="0"/>
                              </a:rPr>
                            </m:ctrlPr>
                          </m:sSupPr>
                          <m:e>
                            <m:r>
                              <a:rPr lang="uk-UA" sz="2000" i="1" smtClean="0">
                                <a:latin typeface="Cambria Math" panose="02040503050406030204" pitchFamily="18" charset="0"/>
                              </a:rPr>
                              <m:t>𝑛</m:t>
                            </m:r>
                          </m:e>
                          <m:sup>
                            <m:r>
                              <a:rPr lang="uk-UA" sz="2000" i="1" smtClean="0">
                                <a:latin typeface="Cambria Math" panose="02040503050406030204" pitchFamily="18" charset="0"/>
                              </a:rPr>
                              <m:t>2</m:t>
                            </m:r>
                          </m:sup>
                        </m:sSup>
                      </m:e>
                    </m:d>
                  </m:oMath>
                </a14:m>
                <a:endParaRPr lang="en-US" sz="2000" dirty="0">
                  <a:latin typeface="Franklin Gothic Book" panose="020B0503020102020204" pitchFamily="34" charset="0"/>
                </a:endParaRPr>
              </a:p>
            </p:txBody>
          </p:sp>
        </mc:Choice>
        <mc:Fallback xmlns="">
          <p:sp>
            <p:nvSpPr>
              <p:cNvPr id="4" name="Content Placeholder 10">
                <a:extLst>
                  <a:ext uri="{FF2B5EF4-FFF2-40B4-BE49-F238E27FC236}">
                    <a16:creationId xmlns:a16="http://schemas.microsoft.com/office/drawing/2014/main" id="{BF73A8E3-E1F8-8329-98E5-728D680B67AB}"/>
                  </a:ext>
                </a:extLst>
              </p:cNvPr>
              <p:cNvSpPr txBox="1">
                <a:spLocks noRot="1" noChangeAspect="1" noMove="1" noResize="1" noEditPoints="1" noAdjustHandles="1" noChangeArrowheads="1" noChangeShapeType="1" noTextEdit="1"/>
              </p:cNvSpPr>
              <p:nvPr/>
            </p:nvSpPr>
            <p:spPr>
              <a:xfrm>
                <a:off x="7956160" y="850710"/>
                <a:ext cx="3903880" cy="5169844"/>
              </a:xfrm>
              <a:blipFill>
                <a:blip r:embed="rId3"/>
                <a:stretch>
                  <a:fillRect/>
                </a:stretch>
              </a:blipFill>
            </p:spPr>
            <p:txBody>
              <a:bodyPr/>
              <a:lstStyle/>
              <a:p>
                <a:r>
                  <a:rPr lang="uk-UA">
                    <a:noFill/>
                  </a:rPr>
                  <a:t> </a:t>
                </a:r>
              </a:p>
            </p:txBody>
          </p:sp>
        </mc:Fallback>
      </mc:AlternateContent>
      <p:sp>
        <p:nvSpPr>
          <p:cNvPr id="7" name="Місце для номера слайда 6">
            <a:extLst>
              <a:ext uri="{FF2B5EF4-FFF2-40B4-BE49-F238E27FC236}">
                <a16:creationId xmlns:a16="http://schemas.microsoft.com/office/drawing/2014/main" id="{16AE0E7B-763F-BC23-BE8D-A07ABC0B1121}"/>
              </a:ext>
            </a:extLst>
          </p:cNvPr>
          <p:cNvSpPr txBox="1">
            <a:spLocks/>
          </p:cNvSpPr>
          <p:nvPr/>
        </p:nvSpPr>
        <p:spPr>
          <a:xfrm>
            <a:off x="8595360" y="6356350"/>
            <a:ext cx="2743200" cy="365125"/>
          </a:xfrm>
        </p:spPr>
        <p:txBody>
          <a:bodyPr>
            <a:normAutofit lnSpcReduction="10000"/>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61F1B184-EB14-4CF7-B233-E9D2F912549F}" type="slidenum">
              <a:rPr lang="uk-UA" smtClean="0">
                <a:solidFill>
                  <a:schemeClr val="tx1">
                    <a:lumMod val="50000"/>
                    <a:lumOff val="50000"/>
                  </a:schemeClr>
                </a:solidFill>
              </a:rPr>
              <a:pPr>
                <a:spcAft>
                  <a:spcPts val="600"/>
                </a:spcAft>
              </a:pPr>
              <a:t>24</a:t>
            </a:fld>
            <a:endParaRPr lang="uk-UA">
              <a:solidFill>
                <a:schemeClr val="tx1">
                  <a:lumMod val="50000"/>
                  <a:lumOff val="50000"/>
                </a:schemeClr>
              </a:solidFill>
            </a:endParaRPr>
          </a:p>
        </p:txBody>
      </p:sp>
    </p:spTree>
    <p:extLst>
      <p:ext uri="{BB962C8B-B14F-4D97-AF65-F5344CB8AC3E}">
        <p14:creationId xmlns:p14="http://schemas.microsoft.com/office/powerpoint/2010/main" val="26869358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Текст 3">
            <a:extLst>
              <a:ext uri="{FF2B5EF4-FFF2-40B4-BE49-F238E27FC236}">
                <a16:creationId xmlns:a16="http://schemas.microsoft.com/office/drawing/2014/main" id="{2107FB16-AA44-230F-0A14-14F918F9329B}"/>
              </a:ext>
            </a:extLst>
          </p:cNvPr>
          <p:cNvSpPr>
            <a:spLocks noGrp="1"/>
          </p:cNvSpPr>
          <p:nvPr>
            <p:ph type="body" sz="quarter" idx="11"/>
          </p:nvPr>
        </p:nvSpPr>
        <p:spPr>
          <a:xfrm>
            <a:off x="652463" y="6326188"/>
            <a:ext cx="9961562" cy="234950"/>
          </a:xfrm>
        </p:spPr>
        <p:txBody>
          <a:bodyPr/>
          <a:lstStyle/>
          <a:p>
            <a:r>
              <a:rPr lang="uk-UA"/>
              <a:t>Зимова школа із системного аналізу та штучного інтелекту</a:t>
            </a:r>
          </a:p>
        </p:txBody>
      </p:sp>
      <p:sp>
        <p:nvSpPr>
          <p:cNvPr id="6" name="Місце для тексту 5">
            <a:extLst>
              <a:ext uri="{FF2B5EF4-FFF2-40B4-BE49-F238E27FC236}">
                <a16:creationId xmlns:a16="http://schemas.microsoft.com/office/drawing/2014/main" id="{A2D8EA5C-D375-1C62-2437-214E638A0D99}"/>
              </a:ext>
            </a:extLst>
          </p:cNvPr>
          <p:cNvSpPr>
            <a:spLocks noGrp="1"/>
          </p:cNvSpPr>
          <p:nvPr>
            <p:ph type="body" sz="quarter" idx="10"/>
          </p:nvPr>
        </p:nvSpPr>
        <p:spPr/>
        <p:txBody>
          <a:bodyPr/>
          <a:lstStyle/>
          <a:p>
            <a:endParaRPr lang="uk-UA"/>
          </a:p>
        </p:txBody>
      </p:sp>
      <p:sp>
        <p:nvSpPr>
          <p:cNvPr id="2" name="Заголовок 1">
            <a:extLst>
              <a:ext uri="{FF2B5EF4-FFF2-40B4-BE49-F238E27FC236}">
                <a16:creationId xmlns:a16="http://schemas.microsoft.com/office/drawing/2014/main" id="{A7D4AD5E-ABCE-017C-F517-BCE7814C09DA}"/>
              </a:ext>
            </a:extLst>
          </p:cNvPr>
          <p:cNvSpPr txBox="1">
            <a:spLocks/>
          </p:cNvSpPr>
          <p:nvPr/>
        </p:nvSpPr>
        <p:spPr>
          <a:xfrm>
            <a:off x="838200" y="365126"/>
            <a:ext cx="10515600" cy="624776"/>
          </a:xfr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uk-UA" b="1">
                <a:latin typeface="Times New Roman" panose="02020603050405020304" pitchFamily="18" charset="0"/>
                <a:cs typeface="Times New Roman" panose="02020603050405020304" pitchFamily="18" charset="0"/>
              </a:rPr>
              <a:t>Інший варіант наближення</a:t>
            </a:r>
            <a:endParaRPr lang="uk-UA" b="1" dirty="0">
              <a:latin typeface="Times New Roman" panose="02020603050405020304" pitchFamily="18" charset="0"/>
              <a:cs typeface="Times New Roman" panose="02020603050405020304" pitchFamily="18" charset="0"/>
            </a:endParaRPr>
          </a:p>
        </p:txBody>
      </p:sp>
      <p:sp>
        <p:nvSpPr>
          <p:cNvPr id="7" name="Місце для номера слайда 6">
            <a:extLst>
              <a:ext uri="{FF2B5EF4-FFF2-40B4-BE49-F238E27FC236}">
                <a16:creationId xmlns:a16="http://schemas.microsoft.com/office/drawing/2014/main" id="{73B4843E-F1FB-5E07-D34C-5828AAEAE5DE}"/>
              </a:ext>
            </a:extLst>
          </p:cNvPr>
          <p:cNvSpPr txBox="1">
            <a:spLocks/>
          </p:cNvSpPr>
          <p:nvPr/>
        </p:nvSpPr>
        <p:spPr>
          <a:xfrm>
            <a:off x="0" y="0"/>
            <a:ext cx="0" cy="0"/>
          </a:xfrm>
        </p:spPr>
        <p:txBody>
          <a:bodyPr>
            <a:normAutofit fontScale="25000" lnSpcReduction="20000"/>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61F1B184-EB14-4CF7-B233-E9D2F912549F}" type="slidenum">
              <a:rPr lang="uk-UA" smtClean="0"/>
              <a:pPr>
                <a:spcAft>
                  <a:spcPts val="600"/>
                </a:spcAft>
              </a:pPr>
              <a:t>25</a:t>
            </a:fld>
            <a:endParaRPr lang="uk-UA" dirty="0"/>
          </a:p>
        </p:txBody>
      </p:sp>
      <mc:AlternateContent xmlns:mc="http://schemas.openxmlformats.org/markup-compatibility/2006" xmlns:a14="http://schemas.microsoft.com/office/drawing/2010/main">
        <mc:Choice Requires="a14">
          <p:sp>
            <p:nvSpPr>
              <p:cNvPr id="4" name="Content Placeholder 10">
                <a:extLst>
                  <a:ext uri="{FF2B5EF4-FFF2-40B4-BE49-F238E27FC236}">
                    <a16:creationId xmlns:a16="http://schemas.microsoft.com/office/drawing/2014/main" id="{E805295C-87CC-7771-9DB7-2C0C117DF292}"/>
                  </a:ext>
                </a:extLst>
              </p:cNvPr>
              <p:cNvSpPr txBox="1">
                <a:spLocks/>
              </p:cNvSpPr>
              <p:nvPr/>
            </p:nvSpPr>
            <p:spPr>
              <a:xfrm>
                <a:off x="8288120" y="1369068"/>
                <a:ext cx="3903880" cy="516984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uk-UA" sz="2000" b="1" dirty="0">
                    <a:latin typeface="Franklin Gothic Book" panose="020B0503020102020204" pitchFamily="34" charset="0"/>
                  </a:rPr>
                  <a:t>2. Перехід в найближчого сусіда</a:t>
                </a:r>
              </a:p>
              <a:p>
                <a:pPr marL="0" indent="0">
                  <a:buFont typeface="Arial" panose="020B0604020202020204" pitchFamily="34" charset="0"/>
                  <a:buNone/>
                </a:pPr>
                <a:r>
                  <a:rPr lang="uk-UA" sz="2000" dirty="0">
                    <a:latin typeface="Franklin Gothic Book" panose="020B0503020102020204" pitchFamily="34" charset="0"/>
                  </a:rPr>
                  <a:t>Обираємо випадкову точку з усіх і переходимо в найближчу. З неї – знову в найближчу і так далі.</a:t>
                </a:r>
              </a:p>
              <a:p>
                <a:pPr marL="0" indent="0">
                  <a:buFont typeface="Arial" panose="020B0604020202020204" pitchFamily="34" charset="0"/>
                  <a:buNone/>
                </a:pPr>
                <a:r>
                  <a:rPr lang="uk-UA" sz="2000" dirty="0">
                    <a:latin typeface="Franklin Gothic Book" panose="020B0503020102020204" pitchFamily="34" charset="0"/>
                  </a:rPr>
                  <a:t>В кінці – де б ми не опинилися, просто повертаємось у початкову точку. Часто навіть гірше, ніж жадібним алгоритмом.</a:t>
                </a:r>
              </a:p>
              <a:p>
                <a:pPr marL="0" indent="0">
                  <a:buFont typeface="Arial" panose="020B0604020202020204" pitchFamily="34" charset="0"/>
                  <a:buNone/>
                </a:pPr>
                <a:r>
                  <a:rPr lang="uk-UA" sz="2000" dirty="0">
                    <a:latin typeface="Franklin Gothic Book" panose="020B0503020102020204" pitchFamily="34" charset="0"/>
                  </a:rPr>
                  <a:t>Складність алгоритму (час роботи) - </a:t>
                </a:r>
                <a14:m>
                  <m:oMath xmlns:m="http://schemas.openxmlformats.org/officeDocument/2006/math">
                    <m:r>
                      <a:rPr lang="uk-UA" sz="2000" i="1" smtClean="0">
                        <a:latin typeface="Cambria Math" panose="02040503050406030204" pitchFamily="18" charset="0"/>
                      </a:rPr>
                      <m:t>𝛺</m:t>
                    </m:r>
                    <m:d>
                      <m:dPr>
                        <m:ctrlPr>
                          <a:rPr lang="uk-UA" sz="2000" i="1" smtClean="0">
                            <a:solidFill>
                              <a:srgbClr val="836967"/>
                            </a:solidFill>
                            <a:latin typeface="Cambria Math" panose="02040503050406030204" pitchFamily="18" charset="0"/>
                          </a:rPr>
                        </m:ctrlPr>
                      </m:dPr>
                      <m:e>
                        <m:sSup>
                          <m:sSupPr>
                            <m:ctrlPr>
                              <a:rPr lang="uk-UA" sz="2000" i="1" smtClean="0">
                                <a:solidFill>
                                  <a:srgbClr val="836967"/>
                                </a:solidFill>
                                <a:latin typeface="Cambria Math" panose="02040503050406030204" pitchFamily="18" charset="0"/>
                              </a:rPr>
                            </m:ctrlPr>
                          </m:sSupPr>
                          <m:e>
                            <m:r>
                              <a:rPr lang="uk-UA" sz="2000" i="1" smtClean="0">
                                <a:latin typeface="Cambria Math" panose="02040503050406030204" pitchFamily="18" charset="0"/>
                              </a:rPr>
                              <m:t>𝑛</m:t>
                            </m:r>
                          </m:e>
                          <m:sup>
                            <m:r>
                              <a:rPr lang="uk-UA" sz="2000" i="1" smtClean="0">
                                <a:latin typeface="Cambria Math" panose="02040503050406030204" pitchFamily="18" charset="0"/>
                              </a:rPr>
                              <m:t>2</m:t>
                            </m:r>
                          </m:sup>
                        </m:sSup>
                      </m:e>
                    </m:d>
                  </m:oMath>
                </a14:m>
                <a:endParaRPr lang="en-US" sz="2000" dirty="0">
                  <a:latin typeface="Franklin Gothic Book" panose="020B0503020102020204" pitchFamily="34" charset="0"/>
                </a:endParaRPr>
              </a:p>
            </p:txBody>
          </p:sp>
        </mc:Choice>
        <mc:Fallback xmlns="">
          <p:sp>
            <p:nvSpPr>
              <p:cNvPr id="4" name="Content Placeholder 10">
                <a:extLst>
                  <a:ext uri="{FF2B5EF4-FFF2-40B4-BE49-F238E27FC236}">
                    <a16:creationId xmlns:a16="http://schemas.microsoft.com/office/drawing/2014/main" id="{E805295C-87CC-7771-9DB7-2C0C117DF292}"/>
                  </a:ext>
                </a:extLst>
              </p:cNvPr>
              <p:cNvSpPr txBox="1">
                <a:spLocks noRot="1" noChangeAspect="1" noMove="1" noResize="1" noEditPoints="1" noAdjustHandles="1" noChangeArrowheads="1" noChangeShapeType="1" noTextEdit="1"/>
              </p:cNvSpPr>
              <p:nvPr/>
            </p:nvSpPr>
            <p:spPr>
              <a:xfrm>
                <a:off x="8288120" y="1369068"/>
                <a:ext cx="3903880" cy="5169844"/>
              </a:xfrm>
              <a:prstGeom prst="rect">
                <a:avLst/>
              </a:prstGeom>
              <a:blipFill>
                <a:blip r:embed="rId2"/>
                <a:stretch>
                  <a:fillRect l="-1719" r="-3125"/>
                </a:stretch>
              </a:blipFill>
            </p:spPr>
            <p:txBody>
              <a:bodyPr/>
              <a:lstStyle/>
              <a:p>
                <a:r>
                  <a:rPr lang="uk-UA">
                    <a:noFill/>
                  </a:rPr>
                  <a:t> </a:t>
                </a:r>
              </a:p>
            </p:txBody>
          </p:sp>
        </mc:Fallback>
      </mc:AlternateContent>
      <p:pic>
        <p:nvPicPr>
          <p:cNvPr id="9" name="Рисунок 8">
            <a:extLst>
              <a:ext uri="{FF2B5EF4-FFF2-40B4-BE49-F238E27FC236}">
                <a16:creationId xmlns:a16="http://schemas.microsoft.com/office/drawing/2014/main" id="{7C1AF0D8-13D4-2377-2C09-DB76341DD3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463" y="1201996"/>
            <a:ext cx="6415087" cy="4809812"/>
          </a:xfrm>
          <a:prstGeom prst="rect">
            <a:avLst/>
          </a:prstGeom>
        </p:spPr>
      </p:pic>
    </p:spTree>
    <p:extLst>
      <p:ext uri="{BB962C8B-B14F-4D97-AF65-F5344CB8AC3E}">
        <p14:creationId xmlns:p14="http://schemas.microsoft.com/office/powerpoint/2010/main" val="27386756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Текст 3">
            <a:extLst>
              <a:ext uri="{FF2B5EF4-FFF2-40B4-BE49-F238E27FC236}">
                <a16:creationId xmlns:a16="http://schemas.microsoft.com/office/drawing/2014/main" id="{2107FB16-AA44-230F-0A14-14F918F9329B}"/>
              </a:ext>
            </a:extLst>
          </p:cNvPr>
          <p:cNvSpPr>
            <a:spLocks noGrp="1"/>
          </p:cNvSpPr>
          <p:nvPr>
            <p:ph type="body" sz="quarter" idx="11"/>
          </p:nvPr>
        </p:nvSpPr>
        <p:spPr>
          <a:xfrm>
            <a:off x="652463" y="6326188"/>
            <a:ext cx="9961562" cy="234950"/>
          </a:xfrm>
        </p:spPr>
        <p:txBody>
          <a:bodyPr/>
          <a:lstStyle/>
          <a:p>
            <a:r>
              <a:rPr lang="uk-UA"/>
              <a:t>Зимова школа із системного аналізу та штучного інтелекту</a:t>
            </a:r>
          </a:p>
        </p:txBody>
      </p:sp>
      <p:sp>
        <p:nvSpPr>
          <p:cNvPr id="6" name="Місце для тексту 5">
            <a:extLst>
              <a:ext uri="{FF2B5EF4-FFF2-40B4-BE49-F238E27FC236}">
                <a16:creationId xmlns:a16="http://schemas.microsoft.com/office/drawing/2014/main" id="{A2D8EA5C-D375-1C62-2437-214E638A0D99}"/>
              </a:ext>
            </a:extLst>
          </p:cNvPr>
          <p:cNvSpPr>
            <a:spLocks noGrp="1"/>
          </p:cNvSpPr>
          <p:nvPr>
            <p:ph type="body" sz="quarter" idx="10"/>
          </p:nvPr>
        </p:nvSpPr>
        <p:spPr/>
        <p:txBody>
          <a:bodyPr/>
          <a:lstStyle/>
          <a:p>
            <a:endParaRPr lang="uk-UA" dirty="0"/>
          </a:p>
        </p:txBody>
      </p:sp>
      <p:sp>
        <p:nvSpPr>
          <p:cNvPr id="8" name="Заголовок 1">
            <a:extLst>
              <a:ext uri="{FF2B5EF4-FFF2-40B4-BE49-F238E27FC236}">
                <a16:creationId xmlns:a16="http://schemas.microsoft.com/office/drawing/2014/main" id="{E2F7B3A2-2352-BB80-559A-5C18A0F4E670}"/>
              </a:ext>
            </a:extLst>
          </p:cNvPr>
          <p:cNvSpPr txBox="1">
            <a:spLocks/>
          </p:cNvSpPr>
          <p:nvPr/>
        </p:nvSpPr>
        <p:spPr>
          <a:xfrm>
            <a:off x="838200" y="365126"/>
            <a:ext cx="10515600" cy="624776"/>
          </a:xfr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uk-UA" b="1">
                <a:latin typeface="Times New Roman" panose="02020603050405020304" pitchFamily="18" charset="0"/>
                <a:cs typeface="Times New Roman" panose="02020603050405020304" pitchFamily="18" charset="0"/>
              </a:rPr>
              <a:t>Трохи кращий варіант </a:t>
            </a:r>
            <a:endParaRPr lang="uk-UA" b="1" dirty="0">
              <a:latin typeface="Times New Roman" panose="02020603050405020304" pitchFamily="18" charset="0"/>
              <a:cs typeface="Times New Roman" panose="02020603050405020304" pitchFamily="18" charset="0"/>
            </a:endParaRPr>
          </a:p>
        </p:txBody>
      </p:sp>
      <p:sp>
        <p:nvSpPr>
          <p:cNvPr id="10" name="Місце для номера слайда 6">
            <a:extLst>
              <a:ext uri="{FF2B5EF4-FFF2-40B4-BE49-F238E27FC236}">
                <a16:creationId xmlns:a16="http://schemas.microsoft.com/office/drawing/2014/main" id="{5BFBFFD6-4B2A-2911-BA59-D0A67CA860FD}"/>
              </a:ext>
            </a:extLst>
          </p:cNvPr>
          <p:cNvSpPr txBox="1">
            <a:spLocks/>
          </p:cNvSpPr>
          <p:nvPr/>
        </p:nvSpPr>
        <p:spPr>
          <a:xfrm>
            <a:off x="0" y="0"/>
            <a:ext cx="0" cy="0"/>
          </a:xfrm>
        </p:spPr>
        <p:txBody>
          <a:bodyPr>
            <a:normAutofit fontScale="25000" lnSpcReduction="20000"/>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61F1B184-EB14-4CF7-B233-E9D2F912549F}" type="slidenum">
              <a:rPr lang="uk-UA" smtClean="0"/>
              <a:pPr>
                <a:spcAft>
                  <a:spcPts val="600"/>
                </a:spcAft>
              </a:pPr>
              <a:t>26</a:t>
            </a:fld>
            <a:endParaRPr lang="uk-UA" dirty="0"/>
          </a:p>
        </p:txBody>
      </p:sp>
      <mc:AlternateContent xmlns:mc="http://schemas.openxmlformats.org/markup-compatibility/2006" xmlns:a14="http://schemas.microsoft.com/office/drawing/2010/main">
        <mc:Choice Requires="a14">
          <p:sp>
            <p:nvSpPr>
              <p:cNvPr id="11" name="Content Placeholder 10">
                <a:extLst>
                  <a:ext uri="{FF2B5EF4-FFF2-40B4-BE49-F238E27FC236}">
                    <a16:creationId xmlns:a16="http://schemas.microsoft.com/office/drawing/2014/main" id="{7871B885-D52E-C081-2139-8483F8EB9CEB}"/>
                  </a:ext>
                </a:extLst>
              </p:cNvPr>
              <p:cNvSpPr txBox="1">
                <a:spLocks/>
              </p:cNvSpPr>
              <p:nvPr/>
            </p:nvSpPr>
            <p:spPr>
              <a:xfrm>
                <a:off x="8288120" y="1369068"/>
                <a:ext cx="3903880" cy="5169844"/>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uk-UA" sz="2000" b="1" dirty="0">
                    <a:latin typeface="Franklin Gothic Book" panose="020B0503020102020204" pitchFamily="34" charset="0"/>
                  </a:rPr>
                  <a:t>3. Поступове включення (</a:t>
                </a:r>
                <a:r>
                  <a:rPr lang="en-US" sz="2000" b="1" dirty="0">
                    <a:latin typeface="Franklin Gothic Book" panose="020B0503020102020204" pitchFamily="34" charset="0"/>
                  </a:rPr>
                  <a:t>cheapest insertion)</a:t>
                </a:r>
                <a:endParaRPr lang="uk-UA" sz="2000" b="1" dirty="0">
                  <a:latin typeface="Franklin Gothic Book" panose="020B0503020102020204" pitchFamily="34" charset="0"/>
                </a:endParaRPr>
              </a:p>
              <a:p>
                <a:pPr marL="0" indent="0">
                  <a:buFont typeface="Arial" panose="020B0604020202020204" pitchFamily="34" charset="0"/>
                  <a:buNone/>
                </a:pPr>
                <a:r>
                  <a:rPr lang="uk-UA" sz="2000" dirty="0">
                    <a:latin typeface="Franklin Gothic Book" panose="020B0503020102020204" pitchFamily="34" charset="0"/>
                  </a:rPr>
                  <a:t>Обираємо випадковий мінімальний маршрут з трьох вершин (трикутник).</a:t>
                </a:r>
              </a:p>
              <a:p>
                <a:pPr marL="0" indent="0">
                  <a:buFont typeface="Arial" panose="020B0604020202020204" pitchFamily="34" charset="0"/>
                  <a:buNone/>
                </a:pPr>
                <a:r>
                  <a:rPr lang="uk-UA" sz="2000" dirty="0">
                    <a:latin typeface="Franklin Gothic Book" panose="020B0503020102020204" pitchFamily="34" charset="0"/>
                  </a:rPr>
                  <a:t>На кожному кроці додаємо до маршруту ту з ще не включених вершин, що збільшує загальну довжину маршруту мінімально.</a:t>
                </a:r>
                <a:r>
                  <a:rPr lang="en-US" sz="2000" dirty="0">
                    <a:latin typeface="Franklin Gothic Book" panose="020B0503020102020204" pitchFamily="34" charset="0"/>
                  </a:rPr>
                  <a:t> </a:t>
                </a:r>
                <a:r>
                  <a:rPr lang="uk-UA" sz="2000" dirty="0">
                    <a:latin typeface="Franklin Gothic Book" panose="020B0503020102020204" pitchFamily="34" charset="0"/>
                  </a:rPr>
                  <a:t>Всі потенційні вершини додаються у всі можливі точки розриву існуючого маршруту.</a:t>
                </a:r>
              </a:p>
              <a:p>
                <a:pPr marL="0" indent="0">
                  <a:buFont typeface="Arial" panose="020B0604020202020204" pitchFamily="34" charset="0"/>
                  <a:buNone/>
                </a:pPr>
                <a:r>
                  <a:rPr lang="uk-UA" sz="2000" dirty="0">
                    <a:latin typeface="Franklin Gothic Book" panose="020B0503020102020204" pitchFamily="34" charset="0"/>
                  </a:rPr>
                  <a:t>Завершуємо, коли всі вершини включені в маршрут.</a:t>
                </a:r>
              </a:p>
              <a:p>
                <a:pPr marL="0" indent="0">
                  <a:buFont typeface="Arial" panose="020B0604020202020204" pitchFamily="34" charset="0"/>
                  <a:buNone/>
                </a:pPr>
                <a:r>
                  <a:rPr lang="uk-UA" sz="2000" dirty="0">
                    <a:latin typeface="Franklin Gothic Book" panose="020B0503020102020204" pitchFamily="34" charset="0"/>
                  </a:rPr>
                  <a:t>Складність алгоритму (час роботи) - </a:t>
                </a:r>
                <a14:m>
                  <m:oMath xmlns:m="http://schemas.openxmlformats.org/officeDocument/2006/math">
                    <m:r>
                      <a:rPr lang="uk-UA" sz="2000" i="1" smtClean="0">
                        <a:latin typeface="Cambria Math" panose="02040503050406030204" pitchFamily="18" charset="0"/>
                      </a:rPr>
                      <m:t>𝛺</m:t>
                    </m:r>
                    <m:d>
                      <m:dPr>
                        <m:ctrlPr>
                          <a:rPr lang="uk-UA" sz="2000" i="1" smtClean="0">
                            <a:solidFill>
                              <a:srgbClr val="836967"/>
                            </a:solidFill>
                            <a:latin typeface="Cambria Math" panose="02040503050406030204" pitchFamily="18" charset="0"/>
                          </a:rPr>
                        </m:ctrlPr>
                      </m:dPr>
                      <m:e>
                        <m:sSup>
                          <m:sSupPr>
                            <m:ctrlPr>
                              <a:rPr lang="uk-UA" sz="2000" i="1" smtClean="0">
                                <a:solidFill>
                                  <a:srgbClr val="836967"/>
                                </a:solidFill>
                                <a:latin typeface="Cambria Math" panose="02040503050406030204" pitchFamily="18" charset="0"/>
                              </a:rPr>
                            </m:ctrlPr>
                          </m:sSupPr>
                          <m:e>
                            <m:r>
                              <a:rPr lang="uk-UA" sz="2000" i="1" smtClean="0">
                                <a:latin typeface="Cambria Math" panose="02040503050406030204" pitchFamily="18" charset="0"/>
                              </a:rPr>
                              <m:t>𝑛</m:t>
                            </m:r>
                          </m:e>
                          <m:sup>
                            <m:r>
                              <a:rPr lang="uk-UA" sz="2000" i="1" smtClean="0">
                                <a:latin typeface="Cambria Math" panose="02040503050406030204" pitchFamily="18" charset="0"/>
                              </a:rPr>
                              <m:t>2</m:t>
                            </m:r>
                          </m:sup>
                        </m:sSup>
                        <m:r>
                          <a:rPr lang="uk-UA" sz="2000" i="1" smtClean="0">
                            <a:latin typeface="Cambria Math" panose="02040503050406030204" pitchFamily="18" charset="0"/>
                            <a:ea typeface="Cambria Math" panose="02040503050406030204" pitchFamily="18" charset="0"/>
                          </a:rPr>
                          <m:t>∙</m:t>
                        </m:r>
                        <m:func>
                          <m:funcPr>
                            <m:ctrlPr>
                              <a:rPr lang="en-US" sz="2000" i="1" smtClean="0">
                                <a:latin typeface="Cambria Math" panose="02040503050406030204" pitchFamily="18" charset="0"/>
                                <a:ea typeface="Cambria Math" panose="02040503050406030204" pitchFamily="18" charset="0"/>
                              </a:rPr>
                            </m:ctrlPr>
                          </m:funcPr>
                          <m:fName>
                            <m:sSub>
                              <m:sSubPr>
                                <m:ctrlPr>
                                  <a:rPr lang="en-US" sz="2000" i="1" smtClean="0">
                                    <a:latin typeface="Cambria Math" panose="02040503050406030204" pitchFamily="18" charset="0"/>
                                    <a:ea typeface="Cambria Math" panose="02040503050406030204" pitchFamily="18" charset="0"/>
                                  </a:rPr>
                                </m:ctrlPr>
                              </m:sSubPr>
                              <m:e>
                                <m:r>
                                  <m:rPr>
                                    <m:sty m:val="p"/>
                                  </m:rPr>
                                  <a:rPr lang="en-US" sz="2000" i="0" smtClean="0">
                                    <a:latin typeface="Cambria Math" panose="02040503050406030204" pitchFamily="18" charset="0"/>
                                    <a:ea typeface="Cambria Math" panose="02040503050406030204" pitchFamily="18" charset="0"/>
                                  </a:rPr>
                                  <m:t>log</m:t>
                                </m:r>
                              </m:e>
                              <m:sub>
                                <m:r>
                                  <a:rPr lang="uk-UA" sz="2000" b="0" i="1" smtClean="0">
                                    <a:latin typeface="Cambria Math" panose="02040503050406030204" pitchFamily="18" charset="0"/>
                                    <a:ea typeface="Cambria Math" panose="02040503050406030204" pitchFamily="18" charset="0"/>
                                  </a:rPr>
                                  <m:t>2</m:t>
                                </m:r>
                              </m:sub>
                            </m:sSub>
                          </m:fName>
                          <m:e>
                            <m:r>
                              <a:rPr lang="en-US" sz="2000" b="0" i="1" smtClean="0">
                                <a:latin typeface="Cambria Math" panose="02040503050406030204" pitchFamily="18" charset="0"/>
                                <a:ea typeface="Cambria Math" panose="02040503050406030204" pitchFamily="18" charset="0"/>
                              </a:rPr>
                              <m:t>𝑛</m:t>
                            </m:r>
                          </m:e>
                        </m:func>
                      </m:e>
                    </m:d>
                  </m:oMath>
                </a14:m>
                <a:endParaRPr lang="uk-UA" sz="2000" dirty="0">
                  <a:latin typeface="Franklin Gothic Book" panose="020B0503020102020204" pitchFamily="34" charset="0"/>
                </a:endParaRPr>
              </a:p>
              <a:p>
                <a:pPr marL="0" indent="0">
                  <a:buFont typeface="Arial" panose="020B0604020202020204" pitchFamily="34" charset="0"/>
                  <a:buNone/>
                </a:pPr>
                <a:r>
                  <a:rPr lang="uk-UA" sz="2000" dirty="0">
                    <a:latin typeface="Franklin Gothic Book" panose="020B0503020102020204" pitchFamily="34" charset="0"/>
                  </a:rPr>
                  <a:t>Точність – до 10% від оптимуму.</a:t>
                </a:r>
                <a:endParaRPr lang="en-US" sz="2000" dirty="0">
                  <a:latin typeface="Franklin Gothic Book" panose="020B0503020102020204" pitchFamily="34" charset="0"/>
                </a:endParaRPr>
              </a:p>
            </p:txBody>
          </p:sp>
        </mc:Choice>
        <mc:Fallback xmlns="">
          <p:sp>
            <p:nvSpPr>
              <p:cNvPr id="11" name="Content Placeholder 10">
                <a:extLst>
                  <a:ext uri="{FF2B5EF4-FFF2-40B4-BE49-F238E27FC236}">
                    <a16:creationId xmlns:a16="http://schemas.microsoft.com/office/drawing/2014/main" id="{7871B885-D52E-C081-2139-8483F8EB9CEB}"/>
                  </a:ext>
                </a:extLst>
              </p:cNvPr>
              <p:cNvSpPr txBox="1">
                <a:spLocks noRot="1" noChangeAspect="1" noMove="1" noResize="1" noEditPoints="1" noAdjustHandles="1" noChangeArrowheads="1" noChangeShapeType="1" noTextEdit="1"/>
              </p:cNvSpPr>
              <p:nvPr/>
            </p:nvSpPr>
            <p:spPr>
              <a:xfrm>
                <a:off x="8288120" y="1369068"/>
                <a:ext cx="3903880" cy="5169844"/>
              </a:xfrm>
              <a:prstGeom prst="rect">
                <a:avLst/>
              </a:prstGeom>
              <a:blipFill>
                <a:blip r:embed="rId2"/>
                <a:stretch>
                  <a:fillRect l="-1719"/>
                </a:stretch>
              </a:blipFill>
            </p:spPr>
            <p:txBody>
              <a:bodyPr/>
              <a:lstStyle/>
              <a:p>
                <a:r>
                  <a:rPr lang="uk-UA">
                    <a:noFill/>
                  </a:rPr>
                  <a:t> </a:t>
                </a:r>
              </a:p>
            </p:txBody>
          </p:sp>
        </mc:Fallback>
      </mc:AlternateContent>
      <p:pic>
        <p:nvPicPr>
          <p:cNvPr id="14" name="Рисунок 13">
            <a:extLst>
              <a:ext uri="{FF2B5EF4-FFF2-40B4-BE49-F238E27FC236}">
                <a16:creationId xmlns:a16="http://schemas.microsoft.com/office/drawing/2014/main" id="{59971D63-209D-0F17-E47D-B951A24A22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010" y="1328739"/>
            <a:ext cx="6673640" cy="5008360"/>
          </a:xfrm>
          <a:prstGeom prst="rect">
            <a:avLst/>
          </a:prstGeom>
        </p:spPr>
      </p:pic>
    </p:spTree>
    <p:extLst>
      <p:ext uri="{BB962C8B-B14F-4D97-AF65-F5344CB8AC3E}">
        <p14:creationId xmlns:p14="http://schemas.microsoft.com/office/powerpoint/2010/main" val="9751961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Текст 3">
            <a:extLst>
              <a:ext uri="{FF2B5EF4-FFF2-40B4-BE49-F238E27FC236}">
                <a16:creationId xmlns:a16="http://schemas.microsoft.com/office/drawing/2014/main" id="{2107FB16-AA44-230F-0A14-14F918F9329B}"/>
              </a:ext>
            </a:extLst>
          </p:cNvPr>
          <p:cNvSpPr>
            <a:spLocks noGrp="1"/>
          </p:cNvSpPr>
          <p:nvPr>
            <p:ph type="body" sz="quarter" idx="11"/>
          </p:nvPr>
        </p:nvSpPr>
        <p:spPr>
          <a:xfrm>
            <a:off x="652463" y="6326188"/>
            <a:ext cx="9961562" cy="234950"/>
          </a:xfrm>
        </p:spPr>
        <p:txBody>
          <a:bodyPr/>
          <a:lstStyle/>
          <a:p>
            <a:r>
              <a:rPr lang="uk-UA"/>
              <a:t>Зимова школа із системного аналізу та штучного інтелекту</a:t>
            </a:r>
          </a:p>
        </p:txBody>
      </p:sp>
      <p:sp>
        <p:nvSpPr>
          <p:cNvPr id="6" name="Місце для тексту 5">
            <a:extLst>
              <a:ext uri="{FF2B5EF4-FFF2-40B4-BE49-F238E27FC236}">
                <a16:creationId xmlns:a16="http://schemas.microsoft.com/office/drawing/2014/main" id="{A2D8EA5C-D375-1C62-2437-214E638A0D99}"/>
              </a:ext>
            </a:extLst>
          </p:cNvPr>
          <p:cNvSpPr>
            <a:spLocks noGrp="1"/>
          </p:cNvSpPr>
          <p:nvPr>
            <p:ph type="body" sz="quarter" idx="10"/>
          </p:nvPr>
        </p:nvSpPr>
        <p:spPr/>
        <p:txBody>
          <a:bodyPr/>
          <a:lstStyle/>
          <a:p>
            <a:endParaRPr lang="uk-UA" dirty="0"/>
          </a:p>
        </p:txBody>
      </p:sp>
      <p:sp>
        <p:nvSpPr>
          <p:cNvPr id="8" name="Заголовок 1">
            <a:extLst>
              <a:ext uri="{FF2B5EF4-FFF2-40B4-BE49-F238E27FC236}">
                <a16:creationId xmlns:a16="http://schemas.microsoft.com/office/drawing/2014/main" id="{E2F7B3A2-2352-BB80-559A-5C18A0F4E670}"/>
              </a:ext>
            </a:extLst>
          </p:cNvPr>
          <p:cNvSpPr txBox="1">
            <a:spLocks/>
          </p:cNvSpPr>
          <p:nvPr/>
        </p:nvSpPr>
        <p:spPr>
          <a:xfrm>
            <a:off x="838200" y="365126"/>
            <a:ext cx="10515600" cy="624776"/>
          </a:xfr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uk-UA" b="1" dirty="0">
                <a:latin typeface="Times New Roman" panose="02020603050405020304" pitchFamily="18" charset="0"/>
                <a:cs typeface="Times New Roman" panose="02020603050405020304" pitchFamily="18" charset="0"/>
              </a:rPr>
              <a:t>Ніби те саме, але інший принцип</a:t>
            </a:r>
          </a:p>
        </p:txBody>
      </p:sp>
      <p:sp>
        <p:nvSpPr>
          <p:cNvPr id="10" name="Місце для номера слайда 6">
            <a:extLst>
              <a:ext uri="{FF2B5EF4-FFF2-40B4-BE49-F238E27FC236}">
                <a16:creationId xmlns:a16="http://schemas.microsoft.com/office/drawing/2014/main" id="{5BFBFFD6-4B2A-2911-BA59-D0A67CA860FD}"/>
              </a:ext>
            </a:extLst>
          </p:cNvPr>
          <p:cNvSpPr txBox="1">
            <a:spLocks/>
          </p:cNvSpPr>
          <p:nvPr/>
        </p:nvSpPr>
        <p:spPr>
          <a:xfrm>
            <a:off x="0" y="0"/>
            <a:ext cx="0" cy="0"/>
          </a:xfrm>
        </p:spPr>
        <p:txBody>
          <a:bodyPr>
            <a:normAutofit fontScale="25000" lnSpcReduction="20000"/>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61F1B184-EB14-4CF7-B233-E9D2F912549F}" type="slidenum">
              <a:rPr lang="uk-UA" smtClean="0"/>
              <a:pPr>
                <a:spcAft>
                  <a:spcPts val="600"/>
                </a:spcAft>
              </a:pPr>
              <a:t>27</a:t>
            </a:fld>
            <a:endParaRPr lang="uk-UA" dirty="0"/>
          </a:p>
        </p:txBody>
      </p:sp>
      <mc:AlternateContent xmlns:mc="http://schemas.openxmlformats.org/markup-compatibility/2006">
        <mc:Choice xmlns:a14="http://schemas.microsoft.com/office/drawing/2010/main" Requires="a14">
          <p:sp>
            <p:nvSpPr>
              <p:cNvPr id="11" name="Content Placeholder 10">
                <a:extLst>
                  <a:ext uri="{FF2B5EF4-FFF2-40B4-BE49-F238E27FC236}">
                    <a16:creationId xmlns:a16="http://schemas.microsoft.com/office/drawing/2014/main" id="{7871B885-D52E-C081-2139-8483F8EB9CEB}"/>
                  </a:ext>
                </a:extLst>
              </p:cNvPr>
              <p:cNvSpPr txBox="1">
                <a:spLocks/>
              </p:cNvSpPr>
              <p:nvPr/>
            </p:nvSpPr>
            <p:spPr>
              <a:xfrm>
                <a:off x="8288120" y="1369068"/>
                <a:ext cx="3903880" cy="516984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uk-UA" sz="2000" b="1" dirty="0">
                    <a:latin typeface="Franklin Gothic Book" panose="020B0503020102020204" pitchFamily="34" charset="0"/>
                  </a:rPr>
                  <a:t>4. Поступове включення (</a:t>
                </a:r>
                <a:r>
                  <a:rPr lang="en-US" sz="2000" b="1" dirty="0">
                    <a:latin typeface="Franklin Gothic Book" panose="020B0503020102020204" pitchFamily="34" charset="0"/>
                  </a:rPr>
                  <a:t>nearest insertion)</a:t>
                </a:r>
                <a:endParaRPr lang="uk-UA" sz="2000" b="1" dirty="0">
                  <a:latin typeface="Franklin Gothic Book" panose="020B0503020102020204" pitchFamily="34" charset="0"/>
                </a:endParaRPr>
              </a:p>
              <a:p>
                <a:pPr marL="0" indent="0">
                  <a:buFont typeface="Arial" panose="020B0604020202020204" pitchFamily="34" charset="0"/>
                  <a:buNone/>
                </a:pPr>
                <a:r>
                  <a:rPr lang="uk-UA" sz="2000" dirty="0">
                    <a:latin typeface="Franklin Gothic Book" panose="020B0503020102020204" pitchFamily="34" charset="0"/>
                  </a:rPr>
                  <a:t>Обираємо випадковий мінімальний маршрут з трьох вершин (трикутник).</a:t>
                </a:r>
              </a:p>
              <a:p>
                <a:pPr marL="0" indent="0">
                  <a:buFont typeface="Arial" panose="020B0604020202020204" pitchFamily="34" charset="0"/>
                  <a:buNone/>
                </a:pPr>
                <a:r>
                  <a:rPr lang="uk-UA" sz="2000" dirty="0">
                    <a:latin typeface="Franklin Gothic Book" panose="020B0503020102020204" pitchFamily="34" charset="0"/>
                  </a:rPr>
                  <a:t>На кожному кроці додаємо до маршруту ту з ще не включених вершин, яка лежить найближче до однієї з відомих.</a:t>
                </a:r>
                <a:r>
                  <a:rPr lang="en-US" sz="2000" dirty="0">
                    <a:latin typeface="Franklin Gothic Book" panose="020B0503020102020204" pitchFamily="34" charset="0"/>
                  </a:rPr>
                  <a:t> </a:t>
                </a:r>
                <a:endParaRPr lang="uk-UA" sz="2000" dirty="0">
                  <a:latin typeface="Franklin Gothic Book" panose="020B0503020102020204" pitchFamily="34" charset="0"/>
                </a:endParaRPr>
              </a:p>
              <a:p>
                <a:pPr marL="0" indent="0">
                  <a:buFont typeface="Arial" panose="020B0604020202020204" pitchFamily="34" charset="0"/>
                  <a:buNone/>
                </a:pPr>
                <a:r>
                  <a:rPr lang="uk-UA" sz="2000" dirty="0">
                    <a:latin typeface="Franklin Gothic Book" panose="020B0503020102020204" pitchFamily="34" charset="0"/>
                  </a:rPr>
                  <a:t>Завершуємо, коли всі вершини включені в маршрут.</a:t>
                </a:r>
              </a:p>
              <a:p>
                <a:pPr marL="0" indent="0">
                  <a:buFont typeface="Arial" panose="020B0604020202020204" pitchFamily="34" charset="0"/>
                  <a:buNone/>
                </a:pPr>
                <a:r>
                  <a:rPr lang="uk-UA" sz="2000" dirty="0">
                    <a:latin typeface="Franklin Gothic Book" panose="020B0503020102020204" pitchFamily="34" charset="0"/>
                  </a:rPr>
                  <a:t>Складність алгоритму (час роботи) - </a:t>
                </a:r>
                <a14:m>
                  <m:oMath xmlns:m="http://schemas.openxmlformats.org/officeDocument/2006/math">
                    <m:r>
                      <a:rPr lang="uk-UA" sz="2000" i="1" smtClean="0">
                        <a:latin typeface="Cambria Math" panose="02040503050406030204" pitchFamily="18" charset="0"/>
                      </a:rPr>
                      <m:t>𝛺</m:t>
                    </m:r>
                    <m:d>
                      <m:dPr>
                        <m:ctrlPr>
                          <a:rPr lang="uk-UA" sz="2000" i="1" smtClean="0">
                            <a:solidFill>
                              <a:srgbClr val="836967"/>
                            </a:solidFill>
                            <a:latin typeface="Cambria Math" panose="02040503050406030204" pitchFamily="18" charset="0"/>
                          </a:rPr>
                        </m:ctrlPr>
                      </m:dPr>
                      <m:e>
                        <m:sSup>
                          <m:sSupPr>
                            <m:ctrlPr>
                              <a:rPr lang="uk-UA" sz="2000" i="1" smtClean="0">
                                <a:solidFill>
                                  <a:srgbClr val="836967"/>
                                </a:solidFill>
                                <a:latin typeface="Cambria Math" panose="02040503050406030204" pitchFamily="18" charset="0"/>
                              </a:rPr>
                            </m:ctrlPr>
                          </m:sSupPr>
                          <m:e>
                            <m:r>
                              <a:rPr lang="uk-UA" sz="2000" i="1" smtClean="0">
                                <a:latin typeface="Cambria Math" panose="02040503050406030204" pitchFamily="18" charset="0"/>
                              </a:rPr>
                              <m:t>𝑛</m:t>
                            </m:r>
                          </m:e>
                          <m:sup>
                            <m:r>
                              <a:rPr lang="uk-UA" sz="2000" i="1" smtClean="0">
                                <a:latin typeface="Cambria Math" panose="02040503050406030204" pitchFamily="18" charset="0"/>
                              </a:rPr>
                              <m:t>2</m:t>
                            </m:r>
                          </m:sup>
                        </m:sSup>
                        <m:r>
                          <a:rPr lang="uk-UA" sz="2000" i="1" smtClean="0">
                            <a:latin typeface="Cambria Math" panose="02040503050406030204" pitchFamily="18" charset="0"/>
                            <a:ea typeface="Cambria Math" panose="02040503050406030204" pitchFamily="18" charset="0"/>
                          </a:rPr>
                          <m:t>∙</m:t>
                        </m:r>
                        <m:func>
                          <m:funcPr>
                            <m:ctrlPr>
                              <a:rPr lang="en-US" sz="2000" i="1" smtClean="0">
                                <a:latin typeface="Cambria Math" panose="02040503050406030204" pitchFamily="18" charset="0"/>
                                <a:ea typeface="Cambria Math" panose="02040503050406030204" pitchFamily="18" charset="0"/>
                              </a:rPr>
                            </m:ctrlPr>
                          </m:funcPr>
                          <m:fName>
                            <m:sSub>
                              <m:sSubPr>
                                <m:ctrlPr>
                                  <a:rPr lang="en-US" sz="2000" i="1" smtClean="0">
                                    <a:latin typeface="Cambria Math" panose="02040503050406030204" pitchFamily="18" charset="0"/>
                                    <a:ea typeface="Cambria Math" panose="02040503050406030204" pitchFamily="18" charset="0"/>
                                  </a:rPr>
                                </m:ctrlPr>
                              </m:sSubPr>
                              <m:e>
                                <m:r>
                                  <m:rPr>
                                    <m:sty m:val="p"/>
                                  </m:rPr>
                                  <a:rPr lang="en-US" sz="2000" i="0" smtClean="0">
                                    <a:latin typeface="Cambria Math" panose="02040503050406030204" pitchFamily="18" charset="0"/>
                                    <a:ea typeface="Cambria Math" panose="02040503050406030204" pitchFamily="18" charset="0"/>
                                  </a:rPr>
                                  <m:t>log</m:t>
                                </m:r>
                              </m:e>
                              <m:sub>
                                <m:r>
                                  <a:rPr lang="uk-UA" sz="2000" b="0" i="1" smtClean="0">
                                    <a:latin typeface="Cambria Math" panose="02040503050406030204" pitchFamily="18" charset="0"/>
                                    <a:ea typeface="Cambria Math" panose="02040503050406030204" pitchFamily="18" charset="0"/>
                                  </a:rPr>
                                  <m:t>2</m:t>
                                </m:r>
                              </m:sub>
                            </m:sSub>
                          </m:fName>
                          <m:e>
                            <m:r>
                              <a:rPr lang="en-US" sz="2000" b="0" i="1" smtClean="0">
                                <a:latin typeface="Cambria Math" panose="02040503050406030204" pitchFamily="18" charset="0"/>
                                <a:ea typeface="Cambria Math" panose="02040503050406030204" pitchFamily="18" charset="0"/>
                              </a:rPr>
                              <m:t>𝑛</m:t>
                            </m:r>
                          </m:e>
                        </m:func>
                      </m:e>
                    </m:d>
                  </m:oMath>
                </a14:m>
                <a:endParaRPr lang="uk-UA" sz="2000" dirty="0">
                  <a:latin typeface="Franklin Gothic Book" panose="020B0503020102020204" pitchFamily="34" charset="0"/>
                </a:endParaRPr>
              </a:p>
              <a:p>
                <a:pPr marL="0" indent="0">
                  <a:buFont typeface="Arial" panose="020B0604020202020204" pitchFamily="34" charset="0"/>
                  <a:buNone/>
                </a:pPr>
                <a:r>
                  <a:rPr lang="uk-UA" sz="2000" dirty="0">
                    <a:latin typeface="Franklin Gothic Book" panose="020B0503020102020204" pitchFamily="34" charset="0"/>
                  </a:rPr>
                  <a:t>Точність – до 10% від оптимуму.</a:t>
                </a:r>
                <a:endParaRPr lang="en-US" sz="2000" dirty="0">
                  <a:latin typeface="Franklin Gothic Book" panose="020B0503020102020204" pitchFamily="34" charset="0"/>
                </a:endParaRPr>
              </a:p>
            </p:txBody>
          </p:sp>
        </mc:Choice>
        <mc:Fallback>
          <p:sp>
            <p:nvSpPr>
              <p:cNvPr id="11" name="Content Placeholder 10">
                <a:extLst>
                  <a:ext uri="{FF2B5EF4-FFF2-40B4-BE49-F238E27FC236}">
                    <a16:creationId xmlns:a16="http://schemas.microsoft.com/office/drawing/2014/main" id="{7871B885-D52E-C081-2139-8483F8EB9CEB}"/>
                  </a:ext>
                </a:extLst>
              </p:cNvPr>
              <p:cNvSpPr txBox="1">
                <a:spLocks noRot="1" noChangeAspect="1" noMove="1" noResize="1" noEditPoints="1" noAdjustHandles="1" noChangeArrowheads="1" noChangeShapeType="1" noTextEdit="1"/>
              </p:cNvSpPr>
              <p:nvPr/>
            </p:nvSpPr>
            <p:spPr>
              <a:xfrm>
                <a:off x="8288120" y="1369068"/>
                <a:ext cx="3903880" cy="5169844"/>
              </a:xfrm>
              <a:prstGeom prst="rect">
                <a:avLst/>
              </a:prstGeom>
              <a:blipFill>
                <a:blip r:embed="rId2"/>
                <a:stretch>
                  <a:fillRect l="-1719" r="-1406"/>
                </a:stretch>
              </a:blipFill>
            </p:spPr>
            <p:txBody>
              <a:bodyPr/>
              <a:lstStyle/>
              <a:p>
                <a:r>
                  <a:rPr lang="uk-UA">
                    <a:noFill/>
                  </a:rPr>
                  <a:t> </a:t>
                </a:r>
              </a:p>
            </p:txBody>
          </p:sp>
        </mc:Fallback>
      </mc:AlternateContent>
      <p:pic>
        <p:nvPicPr>
          <p:cNvPr id="3" name="Рисунок 2">
            <a:extLst>
              <a:ext uri="{FF2B5EF4-FFF2-40B4-BE49-F238E27FC236}">
                <a16:creationId xmlns:a16="http://schemas.microsoft.com/office/drawing/2014/main" id="{B421CF92-F95A-355F-FE53-181D894368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958" y="989902"/>
            <a:ext cx="6434876" cy="4829175"/>
          </a:xfrm>
          <a:prstGeom prst="rect">
            <a:avLst/>
          </a:prstGeom>
        </p:spPr>
      </p:pic>
    </p:spTree>
    <p:extLst>
      <p:ext uri="{BB962C8B-B14F-4D97-AF65-F5344CB8AC3E}">
        <p14:creationId xmlns:p14="http://schemas.microsoft.com/office/powerpoint/2010/main" val="26354066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Текст 3">
            <a:extLst>
              <a:ext uri="{FF2B5EF4-FFF2-40B4-BE49-F238E27FC236}">
                <a16:creationId xmlns:a16="http://schemas.microsoft.com/office/drawing/2014/main" id="{2107FB16-AA44-230F-0A14-14F918F9329B}"/>
              </a:ext>
            </a:extLst>
          </p:cNvPr>
          <p:cNvSpPr>
            <a:spLocks noGrp="1"/>
          </p:cNvSpPr>
          <p:nvPr>
            <p:ph type="body" sz="quarter" idx="11"/>
          </p:nvPr>
        </p:nvSpPr>
        <p:spPr>
          <a:xfrm>
            <a:off x="652463" y="6326188"/>
            <a:ext cx="9961562" cy="234950"/>
          </a:xfrm>
        </p:spPr>
        <p:txBody>
          <a:bodyPr/>
          <a:lstStyle/>
          <a:p>
            <a:r>
              <a:rPr lang="uk-UA"/>
              <a:t>Зимова школа із системного аналізу та штучного інтелекту</a:t>
            </a:r>
          </a:p>
        </p:txBody>
      </p:sp>
      <p:sp>
        <p:nvSpPr>
          <p:cNvPr id="6" name="Місце для тексту 5">
            <a:extLst>
              <a:ext uri="{FF2B5EF4-FFF2-40B4-BE49-F238E27FC236}">
                <a16:creationId xmlns:a16="http://schemas.microsoft.com/office/drawing/2014/main" id="{A2D8EA5C-D375-1C62-2437-214E638A0D99}"/>
              </a:ext>
            </a:extLst>
          </p:cNvPr>
          <p:cNvSpPr>
            <a:spLocks noGrp="1"/>
          </p:cNvSpPr>
          <p:nvPr>
            <p:ph type="body" sz="quarter" idx="10"/>
          </p:nvPr>
        </p:nvSpPr>
        <p:spPr/>
        <p:txBody>
          <a:bodyPr/>
          <a:lstStyle/>
          <a:p>
            <a:endParaRPr lang="uk-UA" dirty="0"/>
          </a:p>
        </p:txBody>
      </p:sp>
      <p:sp>
        <p:nvSpPr>
          <p:cNvPr id="8" name="Заголовок 1">
            <a:extLst>
              <a:ext uri="{FF2B5EF4-FFF2-40B4-BE49-F238E27FC236}">
                <a16:creationId xmlns:a16="http://schemas.microsoft.com/office/drawing/2014/main" id="{E2F7B3A2-2352-BB80-559A-5C18A0F4E670}"/>
              </a:ext>
            </a:extLst>
          </p:cNvPr>
          <p:cNvSpPr txBox="1">
            <a:spLocks/>
          </p:cNvSpPr>
          <p:nvPr/>
        </p:nvSpPr>
        <p:spPr>
          <a:xfrm>
            <a:off x="838200" y="365126"/>
            <a:ext cx="10515600" cy="624776"/>
          </a:xfr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uk-UA" b="1" dirty="0">
                <a:latin typeface="Times New Roman" panose="02020603050405020304" pitchFamily="18" charset="0"/>
                <a:cs typeface="Times New Roman" panose="02020603050405020304" pitchFamily="18" charset="0"/>
              </a:rPr>
              <a:t>А можна спочатку довгих, а потім коротких?</a:t>
            </a:r>
          </a:p>
        </p:txBody>
      </p:sp>
      <p:sp>
        <p:nvSpPr>
          <p:cNvPr id="10" name="Місце для номера слайда 6">
            <a:extLst>
              <a:ext uri="{FF2B5EF4-FFF2-40B4-BE49-F238E27FC236}">
                <a16:creationId xmlns:a16="http://schemas.microsoft.com/office/drawing/2014/main" id="{5BFBFFD6-4B2A-2911-BA59-D0A67CA860FD}"/>
              </a:ext>
            </a:extLst>
          </p:cNvPr>
          <p:cNvSpPr txBox="1">
            <a:spLocks/>
          </p:cNvSpPr>
          <p:nvPr/>
        </p:nvSpPr>
        <p:spPr>
          <a:xfrm>
            <a:off x="0" y="0"/>
            <a:ext cx="0" cy="0"/>
          </a:xfrm>
        </p:spPr>
        <p:txBody>
          <a:bodyPr>
            <a:normAutofit fontScale="25000" lnSpcReduction="20000"/>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61F1B184-EB14-4CF7-B233-E9D2F912549F}" type="slidenum">
              <a:rPr lang="uk-UA" smtClean="0"/>
              <a:pPr>
                <a:spcAft>
                  <a:spcPts val="600"/>
                </a:spcAft>
              </a:pPr>
              <a:t>28</a:t>
            </a:fld>
            <a:endParaRPr lang="uk-UA" dirty="0"/>
          </a:p>
        </p:txBody>
      </p:sp>
      <mc:AlternateContent xmlns:mc="http://schemas.openxmlformats.org/markup-compatibility/2006" xmlns:a14="http://schemas.microsoft.com/office/drawing/2010/main">
        <mc:Choice Requires="a14">
          <p:sp>
            <p:nvSpPr>
              <p:cNvPr id="11" name="Content Placeholder 10">
                <a:extLst>
                  <a:ext uri="{FF2B5EF4-FFF2-40B4-BE49-F238E27FC236}">
                    <a16:creationId xmlns:a16="http://schemas.microsoft.com/office/drawing/2014/main" id="{7871B885-D52E-C081-2139-8483F8EB9CEB}"/>
                  </a:ext>
                </a:extLst>
              </p:cNvPr>
              <p:cNvSpPr txBox="1">
                <a:spLocks/>
              </p:cNvSpPr>
              <p:nvPr/>
            </p:nvSpPr>
            <p:spPr>
              <a:xfrm>
                <a:off x="8288120" y="1369068"/>
                <a:ext cx="3903880" cy="516984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uk-UA" sz="2000" b="1" dirty="0">
                    <a:latin typeface="Franklin Gothic Book" panose="020B0503020102020204" pitchFamily="34" charset="0"/>
                  </a:rPr>
                  <a:t>5. Поступове включення (</a:t>
                </a:r>
                <a:r>
                  <a:rPr lang="en-US" sz="2000" b="1" dirty="0">
                    <a:latin typeface="Franklin Gothic Book" panose="020B0503020102020204" pitchFamily="34" charset="0"/>
                  </a:rPr>
                  <a:t>Farthest  insertion)</a:t>
                </a:r>
                <a:endParaRPr lang="uk-UA" sz="2000" b="1" dirty="0">
                  <a:latin typeface="Franklin Gothic Book" panose="020B0503020102020204" pitchFamily="34" charset="0"/>
                </a:endParaRPr>
              </a:p>
              <a:p>
                <a:pPr marL="0" indent="0">
                  <a:buFont typeface="Arial" panose="020B0604020202020204" pitchFamily="34" charset="0"/>
                  <a:buNone/>
                </a:pPr>
                <a:r>
                  <a:rPr lang="uk-UA" sz="2000" dirty="0">
                    <a:latin typeface="Franklin Gothic Book" panose="020B0503020102020204" pitchFamily="34" charset="0"/>
                  </a:rPr>
                  <a:t>Обираємо максимальний маршрут з трьох вершин (трикутник).</a:t>
                </a:r>
              </a:p>
              <a:p>
                <a:pPr marL="0" indent="0">
                  <a:buFont typeface="Arial" panose="020B0604020202020204" pitchFamily="34" charset="0"/>
                  <a:buNone/>
                </a:pPr>
                <a:r>
                  <a:rPr lang="uk-UA" sz="2000" dirty="0">
                    <a:latin typeface="Franklin Gothic Book" panose="020B0503020102020204" pitchFamily="34" charset="0"/>
                  </a:rPr>
                  <a:t>На кожному кроці додаємо до маршруту ту з ще не включених вершин, яка лежить </a:t>
                </a:r>
                <a:r>
                  <a:rPr lang="uk-UA" sz="2000" dirty="0" err="1">
                    <a:latin typeface="Franklin Gothic Book" panose="020B0503020102020204" pitchFamily="34" charset="0"/>
                  </a:rPr>
                  <a:t>найдалі</a:t>
                </a:r>
                <a:r>
                  <a:rPr lang="uk-UA" sz="2000" dirty="0">
                    <a:latin typeface="Franklin Gothic Book" panose="020B0503020102020204" pitchFamily="34" charset="0"/>
                  </a:rPr>
                  <a:t> від відомих.</a:t>
                </a:r>
                <a:r>
                  <a:rPr lang="en-US" sz="2000" dirty="0">
                    <a:latin typeface="Franklin Gothic Book" panose="020B0503020102020204" pitchFamily="34" charset="0"/>
                  </a:rPr>
                  <a:t> </a:t>
                </a:r>
                <a:r>
                  <a:rPr lang="uk-UA" sz="2000" dirty="0">
                    <a:latin typeface="Franklin Gothic Book" panose="020B0503020102020204" pitchFamily="34" charset="0"/>
                  </a:rPr>
                  <a:t>Ця вершина вписується так, щоб маршрут зростав мінімально.</a:t>
                </a:r>
              </a:p>
              <a:p>
                <a:pPr marL="0" indent="0">
                  <a:buFont typeface="Arial" panose="020B0604020202020204" pitchFamily="34" charset="0"/>
                  <a:buNone/>
                </a:pPr>
                <a:r>
                  <a:rPr lang="uk-UA" sz="2000" dirty="0">
                    <a:latin typeface="Franklin Gothic Book" panose="020B0503020102020204" pitchFamily="34" charset="0"/>
                  </a:rPr>
                  <a:t>Завершуємо, коли всі вершини включені в маршрут.</a:t>
                </a:r>
              </a:p>
              <a:p>
                <a:pPr marL="0" indent="0">
                  <a:buFont typeface="Arial" panose="020B0604020202020204" pitchFamily="34" charset="0"/>
                  <a:buNone/>
                </a:pPr>
                <a:r>
                  <a:rPr lang="uk-UA" sz="2000" dirty="0">
                    <a:latin typeface="Franklin Gothic Book" panose="020B0503020102020204" pitchFamily="34" charset="0"/>
                  </a:rPr>
                  <a:t>Складність алгоритму (час роботи) - </a:t>
                </a:r>
                <a14:m>
                  <m:oMath xmlns:m="http://schemas.openxmlformats.org/officeDocument/2006/math">
                    <m:r>
                      <a:rPr lang="uk-UA" sz="2000" i="1" smtClean="0">
                        <a:latin typeface="Cambria Math" panose="02040503050406030204" pitchFamily="18" charset="0"/>
                      </a:rPr>
                      <m:t>𝛺</m:t>
                    </m:r>
                    <m:d>
                      <m:dPr>
                        <m:ctrlPr>
                          <a:rPr lang="uk-UA" sz="2000" i="1" smtClean="0">
                            <a:solidFill>
                              <a:srgbClr val="836967"/>
                            </a:solidFill>
                            <a:latin typeface="Cambria Math" panose="02040503050406030204" pitchFamily="18" charset="0"/>
                          </a:rPr>
                        </m:ctrlPr>
                      </m:dPr>
                      <m:e>
                        <m:sSup>
                          <m:sSupPr>
                            <m:ctrlPr>
                              <a:rPr lang="uk-UA" sz="2000" i="1" smtClean="0">
                                <a:solidFill>
                                  <a:srgbClr val="836967"/>
                                </a:solidFill>
                                <a:latin typeface="Cambria Math" panose="02040503050406030204" pitchFamily="18" charset="0"/>
                              </a:rPr>
                            </m:ctrlPr>
                          </m:sSupPr>
                          <m:e>
                            <m:r>
                              <a:rPr lang="uk-UA" sz="2000" i="1" smtClean="0">
                                <a:latin typeface="Cambria Math" panose="02040503050406030204" pitchFamily="18" charset="0"/>
                              </a:rPr>
                              <m:t>𝑛</m:t>
                            </m:r>
                          </m:e>
                          <m:sup>
                            <m:r>
                              <a:rPr lang="uk-UA" sz="2000" i="1" smtClean="0">
                                <a:latin typeface="Cambria Math" panose="02040503050406030204" pitchFamily="18" charset="0"/>
                              </a:rPr>
                              <m:t>2</m:t>
                            </m:r>
                          </m:sup>
                        </m:sSup>
                        <m:r>
                          <a:rPr lang="uk-UA" sz="2000" i="1" smtClean="0">
                            <a:latin typeface="Cambria Math" panose="02040503050406030204" pitchFamily="18" charset="0"/>
                            <a:ea typeface="Cambria Math" panose="02040503050406030204" pitchFamily="18" charset="0"/>
                          </a:rPr>
                          <m:t>∙</m:t>
                        </m:r>
                        <m:func>
                          <m:funcPr>
                            <m:ctrlPr>
                              <a:rPr lang="en-US" sz="2000" i="1" smtClean="0">
                                <a:latin typeface="Cambria Math" panose="02040503050406030204" pitchFamily="18" charset="0"/>
                                <a:ea typeface="Cambria Math" panose="02040503050406030204" pitchFamily="18" charset="0"/>
                              </a:rPr>
                            </m:ctrlPr>
                          </m:funcPr>
                          <m:fName>
                            <m:sSub>
                              <m:sSubPr>
                                <m:ctrlPr>
                                  <a:rPr lang="en-US" sz="2000" i="1" smtClean="0">
                                    <a:latin typeface="Cambria Math" panose="02040503050406030204" pitchFamily="18" charset="0"/>
                                    <a:ea typeface="Cambria Math" panose="02040503050406030204" pitchFamily="18" charset="0"/>
                                  </a:rPr>
                                </m:ctrlPr>
                              </m:sSubPr>
                              <m:e>
                                <m:r>
                                  <m:rPr>
                                    <m:sty m:val="p"/>
                                  </m:rPr>
                                  <a:rPr lang="en-US" sz="2000" i="0" smtClean="0">
                                    <a:latin typeface="Cambria Math" panose="02040503050406030204" pitchFamily="18" charset="0"/>
                                    <a:ea typeface="Cambria Math" panose="02040503050406030204" pitchFamily="18" charset="0"/>
                                  </a:rPr>
                                  <m:t>log</m:t>
                                </m:r>
                              </m:e>
                              <m:sub>
                                <m:r>
                                  <a:rPr lang="uk-UA" sz="2000" b="0" i="1" smtClean="0">
                                    <a:latin typeface="Cambria Math" panose="02040503050406030204" pitchFamily="18" charset="0"/>
                                    <a:ea typeface="Cambria Math" panose="02040503050406030204" pitchFamily="18" charset="0"/>
                                  </a:rPr>
                                  <m:t>2</m:t>
                                </m:r>
                              </m:sub>
                            </m:sSub>
                          </m:fName>
                          <m:e>
                            <m:r>
                              <a:rPr lang="en-US" sz="2000" b="0" i="1" smtClean="0">
                                <a:latin typeface="Cambria Math" panose="02040503050406030204" pitchFamily="18" charset="0"/>
                                <a:ea typeface="Cambria Math" panose="02040503050406030204" pitchFamily="18" charset="0"/>
                              </a:rPr>
                              <m:t>𝑛</m:t>
                            </m:r>
                          </m:e>
                        </m:func>
                      </m:e>
                    </m:d>
                  </m:oMath>
                </a14:m>
                <a:endParaRPr lang="uk-UA" sz="2000" dirty="0">
                  <a:latin typeface="Franklin Gothic Book" panose="020B0503020102020204" pitchFamily="34" charset="0"/>
                </a:endParaRPr>
              </a:p>
              <a:p>
                <a:pPr marL="0" indent="0">
                  <a:buFont typeface="Arial" panose="020B0604020202020204" pitchFamily="34" charset="0"/>
                  <a:buNone/>
                </a:pPr>
                <a:r>
                  <a:rPr lang="uk-UA" sz="2000" dirty="0">
                    <a:latin typeface="Franklin Gothic Book" panose="020B0503020102020204" pitchFamily="34" charset="0"/>
                  </a:rPr>
                  <a:t>Точність – до 6,1% від оптимуму.</a:t>
                </a:r>
                <a:endParaRPr lang="en-US" sz="2000" dirty="0">
                  <a:latin typeface="Franklin Gothic Book" panose="020B0503020102020204" pitchFamily="34" charset="0"/>
                </a:endParaRPr>
              </a:p>
            </p:txBody>
          </p:sp>
        </mc:Choice>
        <mc:Fallback xmlns="">
          <p:sp>
            <p:nvSpPr>
              <p:cNvPr id="11" name="Content Placeholder 10">
                <a:extLst>
                  <a:ext uri="{FF2B5EF4-FFF2-40B4-BE49-F238E27FC236}">
                    <a16:creationId xmlns:a16="http://schemas.microsoft.com/office/drawing/2014/main" id="{7871B885-D52E-C081-2139-8483F8EB9CEB}"/>
                  </a:ext>
                </a:extLst>
              </p:cNvPr>
              <p:cNvSpPr txBox="1">
                <a:spLocks noRot="1" noChangeAspect="1" noMove="1" noResize="1" noEditPoints="1" noAdjustHandles="1" noChangeArrowheads="1" noChangeShapeType="1" noTextEdit="1"/>
              </p:cNvSpPr>
              <p:nvPr/>
            </p:nvSpPr>
            <p:spPr>
              <a:xfrm>
                <a:off x="8288120" y="1369068"/>
                <a:ext cx="3903880" cy="5169844"/>
              </a:xfrm>
              <a:prstGeom prst="rect">
                <a:avLst/>
              </a:prstGeom>
              <a:blipFill>
                <a:blip r:embed="rId2"/>
                <a:stretch>
                  <a:fillRect l="-1719" t="-708" r="-469" b="-1651"/>
                </a:stretch>
              </a:blipFill>
            </p:spPr>
            <p:txBody>
              <a:bodyPr/>
              <a:lstStyle/>
              <a:p>
                <a:r>
                  <a:rPr lang="uk-UA">
                    <a:noFill/>
                  </a:rPr>
                  <a:t> </a:t>
                </a:r>
              </a:p>
            </p:txBody>
          </p:sp>
        </mc:Fallback>
      </mc:AlternateContent>
      <p:pic>
        <p:nvPicPr>
          <p:cNvPr id="3" name="Рисунок 2">
            <a:extLst>
              <a:ext uri="{FF2B5EF4-FFF2-40B4-BE49-F238E27FC236}">
                <a16:creationId xmlns:a16="http://schemas.microsoft.com/office/drawing/2014/main" id="{AA2F122E-23AD-58B9-04A1-3C6843B450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664" y="1184502"/>
            <a:ext cx="6888817" cy="5169844"/>
          </a:xfrm>
          <a:prstGeom prst="rect">
            <a:avLst/>
          </a:prstGeom>
        </p:spPr>
      </p:pic>
    </p:spTree>
    <p:extLst>
      <p:ext uri="{BB962C8B-B14F-4D97-AF65-F5344CB8AC3E}">
        <p14:creationId xmlns:p14="http://schemas.microsoft.com/office/powerpoint/2010/main" val="484679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Текст 3">
            <a:extLst>
              <a:ext uri="{FF2B5EF4-FFF2-40B4-BE49-F238E27FC236}">
                <a16:creationId xmlns:a16="http://schemas.microsoft.com/office/drawing/2014/main" id="{2107FB16-AA44-230F-0A14-14F918F9329B}"/>
              </a:ext>
            </a:extLst>
          </p:cNvPr>
          <p:cNvSpPr>
            <a:spLocks noGrp="1"/>
          </p:cNvSpPr>
          <p:nvPr>
            <p:ph type="body" sz="quarter" idx="11"/>
          </p:nvPr>
        </p:nvSpPr>
        <p:spPr>
          <a:xfrm>
            <a:off x="652463" y="6326188"/>
            <a:ext cx="9961562" cy="234950"/>
          </a:xfrm>
        </p:spPr>
        <p:txBody>
          <a:bodyPr/>
          <a:lstStyle/>
          <a:p>
            <a:r>
              <a:rPr lang="uk-UA"/>
              <a:t>Зимова школа із системного аналізу та штучного інтелекту</a:t>
            </a:r>
          </a:p>
        </p:txBody>
      </p:sp>
      <p:sp>
        <p:nvSpPr>
          <p:cNvPr id="6" name="Місце для тексту 5">
            <a:extLst>
              <a:ext uri="{FF2B5EF4-FFF2-40B4-BE49-F238E27FC236}">
                <a16:creationId xmlns:a16="http://schemas.microsoft.com/office/drawing/2014/main" id="{A2D8EA5C-D375-1C62-2437-214E638A0D99}"/>
              </a:ext>
            </a:extLst>
          </p:cNvPr>
          <p:cNvSpPr>
            <a:spLocks noGrp="1"/>
          </p:cNvSpPr>
          <p:nvPr>
            <p:ph type="body" sz="quarter" idx="10"/>
          </p:nvPr>
        </p:nvSpPr>
        <p:spPr/>
        <p:txBody>
          <a:bodyPr/>
          <a:lstStyle/>
          <a:p>
            <a:pPr algn="ctr"/>
            <a:r>
              <a:rPr lang="uk-UA" dirty="0"/>
              <a:t>Можна йти від зворотного</a:t>
            </a:r>
            <a:r>
              <a:rPr lang="en-US" dirty="0"/>
              <a:t> – </a:t>
            </a:r>
            <a:r>
              <a:rPr lang="uk-UA" dirty="0"/>
              <a:t>не будувати, а викреслювати</a:t>
            </a:r>
          </a:p>
        </p:txBody>
      </p:sp>
      <mc:AlternateContent xmlns:mc="http://schemas.openxmlformats.org/markup-compatibility/2006" xmlns:a14="http://schemas.microsoft.com/office/drawing/2010/main">
        <mc:Choice Requires="a14">
          <p:sp>
            <p:nvSpPr>
              <p:cNvPr id="2" name="Content Placeholder 10">
                <a:extLst>
                  <a:ext uri="{FF2B5EF4-FFF2-40B4-BE49-F238E27FC236}">
                    <a16:creationId xmlns:a16="http://schemas.microsoft.com/office/drawing/2014/main" id="{9E0BCB8A-60DB-E0D3-E00F-3BD57110E37D}"/>
                  </a:ext>
                </a:extLst>
              </p:cNvPr>
              <p:cNvSpPr txBox="1">
                <a:spLocks/>
              </p:cNvSpPr>
              <p:nvPr/>
            </p:nvSpPr>
            <p:spPr>
              <a:xfrm>
                <a:off x="8288120" y="1369068"/>
                <a:ext cx="3903880" cy="516984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uk-UA" sz="2000" b="1" dirty="0">
                    <a:latin typeface="Franklin Gothic Book" panose="020B0503020102020204" pitchFamily="34" charset="0"/>
                  </a:rPr>
                  <a:t>6. Мінімальне кістякове дерево</a:t>
                </a:r>
              </a:p>
              <a:p>
                <a:pPr marL="0" indent="0">
                  <a:buFont typeface="Arial" panose="020B0604020202020204" pitchFamily="34" charset="0"/>
                  <a:buNone/>
                </a:pPr>
                <a:r>
                  <a:rPr lang="uk-UA" sz="2000" dirty="0">
                    <a:latin typeface="Franklin Gothic Book" panose="020B0503020102020204" pitchFamily="34" charset="0"/>
                  </a:rPr>
                  <a:t>Спочатку знаходимо граф з найкоротших відстаней для кожної вершини (мінімальне кістякове дерево).</a:t>
                </a:r>
              </a:p>
              <a:p>
                <a:pPr marL="0" indent="0">
                  <a:buFont typeface="Arial" panose="020B0604020202020204" pitchFamily="34" charset="0"/>
                  <a:buNone/>
                </a:pPr>
                <a:r>
                  <a:rPr lang="uk-UA" sz="2000" dirty="0">
                    <a:latin typeface="Franklin Gothic Book" panose="020B0503020102020204" pitchFamily="34" charset="0"/>
                  </a:rPr>
                  <a:t>Потім для всіх вершин, які мають кількість </a:t>
                </a:r>
                <a:r>
                  <a:rPr lang="uk-UA" sz="2000" dirty="0" err="1">
                    <a:latin typeface="Franklin Gothic Book" panose="020B0503020102020204" pitchFamily="34" charset="0"/>
                  </a:rPr>
                  <a:t>ребер</a:t>
                </a:r>
                <a:r>
                  <a:rPr lang="uk-UA" sz="2000" dirty="0">
                    <a:latin typeface="Franklin Gothic Book" panose="020B0503020102020204" pitchFamily="34" charset="0"/>
                  </a:rPr>
                  <a:t>, відмінну від 2 («увійшли» і «вийшли»), здійснюються заміни до отримання повного циклу.</a:t>
                </a:r>
              </a:p>
              <a:p>
                <a:pPr marL="0" indent="0">
                  <a:buFont typeface="Arial" panose="020B0604020202020204" pitchFamily="34" charset="0"/>
                  <a:buNone/>
                </a:pPr>
                <a:r>
                  <a:rPr lang="uk-UA" sz="2000" dirty="0">
                    <a:latin typeface="Franklin Gothic Book" panose="020B0503020102020204" pitchFamily="34" charset="0"/>
                  </a:rPr>
                  <a:t>Складність алгоритму (час роботи) - </a:t>
                </a:r>
                <a14:m>
                  <m:oMath xmlns:m="http://schemas.openxmlformats.org/officeDocument/2006/math">
                    <m:r>
                      <a:rPr lang="uk-UA" sz="2000" i="1" smtClean="0">
                        <a:latin typeface="Cambria Math" panose="02040503050406030204" pitchFamily="18" charset="0"/>
                      </a:rPr>
                      <m:t>𝛺</m:t>
                    </m:r>
                    <m:d>
                      <m:dPr>
                        <m:ctrlPr>
                          <a:rPr lang="uk-UA" sz="2000" i="1" smtClean="0">
                            <a:solidFill>
                              <a:srgbClr val="836967"/>
                            </a:solidFill>
                            <a:latin typeface="Cambria Math" panose="02040503050406030204" pitchFamily="18" charset="0"/>
                          </a:rPr>
                        </m:ctrlPr>
                      </m:dPr>
                      <m:e>
                        <m:sSup>
                          <m:sSupPr>
                            <m:ctrlPr>
                              <a:rPr lang="uk-UA" sz="2000" i="1" smtClean="0">
                                <a:solidFill>
                                  <a:srgbClr val="836967"/>
                                </a:solidFill>
                                <a:latin typeface="Cambria Math" panose="02040503050406030204" pitchFamily="18" charset="0"/>
                              </a:rPr>
                            </m:ctrlPr>
                          </m:sSupPr>
                          <m:e>
                            <m:r>
                              <a:rPr lang="uk-UA" sz="2000" i="1" smtClean="0">
                                <a:latin typeface="Cambria Math" panose="02040503050406030204" pitchFamily="18" charset="0"/>
                              </a:rPr>
                              <m:t>𝑛</m:t>
                            </m:r>
                          </m:e>
                          <m:sup>
                            <m:r>
                              <a:rPr lang="uk-UA" sz="2000" b="0" i="1" smtClean="0">
                                <a:latin typeface="Cambria Math" panose="02040503050406030204" pitchFamily="18" charset="0"/>
                              </a:rPr>
                              <m:t>4</m:t>
                            </m:r>
                          </m:sup>
                        </m:sSup>
                      </m:e>
                    </m:d>
                  </m:oMath>
                </a14:m>
                <a:endParaRPr lang="uk-UA" sz="2000" dirty="0">
                  <a:latin typeface="Franklin Gothic Book" panose="020B0503020102020204" pitchFamily="34" charset="0"/>
                </a:endParaRPr>
              </a:p>
              <a:p>
                <a:pPr marL="0" indent="0">
                  <a:buFont typeface="Arial" panose="020B0604020202020204" pitchFamily="34" charset="0"/>
                  <a:buNone/>
                </a:pPr>
                <a:r>
                  <a:rPr lang="uk-UA" sz="2000" dirty="0">
                    <a:latin typeface="Franklin Gothic Book" panose="020B0503020102020204" pitchFamily="34" charset="0"/>
                  </a:rPr>
                  <a:t>Точність алгоритму – до 7,5% від оптимального рішення.</a:t>
                </a:r>
                <a:endParaRPr lang="en-US" sz="2000" dirty="0">
                  <a:latin typeface="Franklin Gothic Book" panose="020B0503020102020204" pitchFamily="34" charset="0"/>
                </a:endParaRPr>
              </a:p>
            </p:txBody>
          </p:sp>
        </mc:Choice>
        <mc:Fallback xmlns="">
          <p:sp>
            <p:nvSpPr>
              <p:cNvPr id="2" name="Content Placeholder 10">
                <a:extLst>
                  <a:ext uri="{FF2B5EF4-FFF2-40B4-BE49-F238E27FC236}">
                    <a16:creationId xmlns:a16="http://schemas.microsoft.com/office/drawing/2014/main" id="{9E0BCB8A-60DB-E0D3-E00F-3BD57110E37D}"/>
                  </a:ext>
                </a:extLst>
              </p:cNvPr>
              <p:cNvSpPr txBox="1">
                <a:spLocks noRot="1" noChangeAspect="1" noMove="1" noResize="1" noEditPoints="1" noAdjustHandles="1" noChangeArrowheads="1" noChangeShapeType="1" noTextEdit="1"/>
              </p:cNvSpPr>
              <p:nvPr/>
            </p:nvSpPr>
            <p:spPr>
              <a:xfrm>
                <a:off x="8288120" y="1369068"/>
                <a:ext cx="3903880" cy="5169844"/>
              </a:xfrm>
              <a:prstGeom prst="rect">
                <a:avLst/>
              </a:prstGeom>
              <a:blipFill>
                <a:blip r:embed="rId2"/>
                <a:stretch>
                  <a:fillRect l="-1719" r="-1406"/>
                </a:stretch>
              </a:blipFill>
            </p:spPr>
            <p:txBody>
              <a:bodyPr/>
              <a:lstStyle/>
              <a:p>
                <a:r>
                  <a:rPr lang="uk-UA">
                    <a:noFill/>
                  </a:rPr>
                  <a:t> </a:t>
                </a:r>
              </a:p>
            </p:txBody>
          </p:sp>
        </mc:Fallback>
      </mc:AlternateContent>
      <p:pic>
        <p:nvPicPr>
          <p:cNvPr id="4" name="Рисунок 3">
            <a:extLst>
              <a:ext uri="{FF2B5EF4-FFF2-40B4-BE49-F238E27FC236}">
                <a16:creationId xmlns:a16="http://schemas.microsoft.com/office/drawing/2014/main" id="{34DA0AA2-00E3-EE8A-3B66-7AA372C528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008" y="702695"/>
            <a:ext cx="7559992" cy="5673540"/>
          </a:xfrm>
          <a:prstGeom prst="rect">
            <a:avLst/>
          </a:prstGeom>
        </p:spPr>
      </p:pic>
    </p:spTree>
    <p:extLst>
      <p:ext uri="{BB962C8B-B14F-4D97-AF65-F5344CB8AC3E}">
        <p14:creationId xmlns:p14="http://schemas.microsoft.com/office/powerpoint/2010/main" val="2566950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0" t="-6000" r="-50000" b="-6000"/>
          </a:stretch>
        </a:blip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uk-UA" dirty="0"/>
              <a:t>Розділ 1.</a:t>
            </a:r>
            <a:br>
              <a:rPr lang="uk-UA" dirty="0"/>
            </a:br>
            <a:r>
              <a:rPr lang="uk-UA" dirty="0"/>
              <a:t>Види задач і їх опис </a:t>
            </a:r>
            <a:endParaRPr lang="ru-RU" dirty="0"/>
          </a:p>
        </p:txBody>
      </p:sp>
    </p:spTree>
    <p:extLst>
      <p:ext uri="{BB962C8B-B14F-4D97-AF65-F5344CB8AC3E}">
        <p14:creationId xmlns:p14="http://schemas.microsoft.com/office/powerpoint/2010/main" val="38794968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Текст 3">
            <a:extLst>
              <a:ext uri="{FF2B5EF4-FFF2-40B4-BE49-F238E27FC236}">
                <a16:creationId xmlns:a16="http://schemas.microsoft.com/office/drawing/2014/main" id="{2107FB16-AA44-230F-0A14-14F918F9329B}"/>
              </a:ext>
            </a:extLst>
          </p:cNvPr>
          <p:cNvSpPr>
            <a:spLocks noGrp="1"/>
          </p:cNvSpPr>
          <p:nvPr>
            <p:ph type="body" sz="quarter" idx="11"/>
          </p:nvPr>
        </p:nvSpPr>
        <p:spPr>
          <a:xfrm>
            <a:off x="652463" y="6326188"/>
            <a:ext cx="9961562" cy="234950"/>
          </a:xfrm>
        </p:spPr>
        <p:txBody>
          <a:bodyPr/>
          <a:lstStyle/>
          <a:p>
            <a:r>
              <a:rPr lang="uk-UA"/>
              <a:t>Зимова школа із системного аналізу та штучного інтелекту</a:t>
            </a:r>
          </a:p>
        </p:txBody>
      </p:sp>
      <p:sp>
        <p:nvSpPr>
          <p:cNvPr id="6" name="Місце для тексту 5">
            <a:extLst>
              <a:ext uri="{FF2B5EF4-FFF2-40B4-BE49-F238E27FC236}">
                <a16:creationId xmlns:a16="http://schemas.microsoft.com/office/drawing/2014/main" id="{A2D8EA5C-D375-1C62-2437-214E638A0D99}"/>
              </a:ext>
            </a:extLst>
          </p:cNvPr>
          <p:cNvSpPr>
            <a:spLocks noGrp="1"/>
          </p:cNvSpPr>
          <p:nvPr>
            <p:ph type="body" sz="quarter" idx="10"/>
          </p:nvPr>
        </p:nvSpPr>
        <p:spPr>
          <a:xfrm>
            <a:off x="176009" y="220889"/>
            <a:ext cx="12029181" cy="655411"/>
          </a:xfrm>
        </p:spPr>
        <p:txBody>
          <a:bodyPr/>
          <a:lstStyle/>
          <a:p>
            <a:r>
              <a:rPr lang="uk-UA" dirty="0"/>
              <a:t>Ітеративний підхід – сходження на гору (алгоритм Ліна-</a:t>
            </a:r>
            <a:r>
              <a:rPr lang="uk-UA" dirty="0" err="1"/>
              <a:t>Кернігана</a:t>
            </a:r>
            <a:r>
              <a:rPr lang="uk-UA" dirty="0"/>
              <a:t>)</a:t>
            </a:r>
          </a:p>
        </p:txBody>
      </p:sp>
      <p:pic>
        <p:nvPicPr>
          <p:cNvPr id="3" name="Місце для вмісту 4">
            <a:extLst>
              <a:ext uri="{FF2B5EF4-FFF2-40B4-BE49-F238E27FC236}">
                <a16:creationId xmlns:a16="http://schemas.microsoft.com/office/drawing/2014/main" id="{2D6B47D2-CED6-CD2B-707A-661A704B097E}"/>
              </a:ext>
            </a:extLst>
          </p:cNvPr>
          <p:cNvPicPr>
            <a:picLocks noChangeAspect="1"/>
          </p:cNvPicPr>
          <p:nvPr/>
        </p:nvPicPr>
        <p:blipFill>
          <a:blip r:embed="rId2"/>
          <a:stretch>
            <a:fillRect/>
          </a:stretch>
        </p:blipFill>
        <p:spPr>
          <a:xfrm>
            <a:off x="176009" y="876300"/>
            <a:ext cx="6999982" cy="4416784"/>
          </a:xfrm>
          <a:prstGeom prst="rect">
            <a:avLst/>
          </a:prstGeom>
        </p:spPr>
      </p:pic>
      <p:pic>
        <p:nvPicPr>
          <p:cNvPr id="7" name="Рисунок 6">
            <a:extLst>
              <a:ext uri="{FF2B5EF4-FFF2-40B4-BE49-F238E27FC236}">
                <a16:creationId xmlns:a16="http://schemas.microsoft.com/office/drawing/2014/main" id="{92615A65-39F1-F422-263B-06512117EC02}"/>
              </a:ext>
            </a:extLst>
          </p:cNvPr>
          <p:cNvPicPr>
            <a:picLocks noChangeAspect="1"/>
          </p:cNvPicPr>
          <p:nvPr/>
        </p:nvPicPr>
        <p:blipFill>
          <a:blip r:embed="rId3"/>
          <a:stretch>
            <a:fillRect/>
          </a:stretch>
        </p:blipFill>
        <p:spPr>
          <a:xfrm>
            <a:off x="7915892" y="1125423"/>
            <a:ext cx="3549396" cy="2869311"/>
          </a:xfrm>
          <a:prstGeom prst="rect">
            <a:avLst/>
          </a:prstGeom>
        </p:spPr>
      </p:pic>
      <p:sp>
        <p:nvSpPr>
          <p:cNvPr id="8" name="TextBox 7">
            <a:extLst>
              <a:ext uri="{FF2B5EF4-FFF2-40B4-BE49-F238E27FC236}">
                <a16:creationId xmlns:a16="http://schemas.microsoft.com/office/drawing/2014/main" id="{4E99184B-A492-D8CA-A342-E5E4D2FEC1E1}"/>
              </a:ext>
            </a:extLst>
          </p:cNvPr>
          <p:cNvSpPr txBox="1"/>
          <p:nvPr/>
        </p:nvSpPr>
        <p:spPr>
          <a:xfrm>
            <a:off x="81409" y="5252032"/>
            <a:ext cx="12029181" cy="1015663"/>
          </a:xfrm>
          <a:prstGeom prst="rect">
            <a:avLst/>
          </a:prstGeom>
          <a:noFill/>
        </p:spPr>
        <p:txBody>
          <a:bodyPr wrap="square">
            <a:spAutoFit/>
          </a:bodyPr>
          <a:lstStyle/>
          <a:p>
            <a:r>
              <a:rPr lang="ru-RU" sz="2000" dirty="0">
                <a:latin typeface="Franklin Gothic Book" panose="020B0503020102020204" pitchFamily="34" charset="0"/>
              </a:rPr>
              <a:t>Δ = </a:t>
            </a:r>
            <a:r>
              <a:rPr lang="ru-RU" sz="2000" dirty="0" err="1">
                <a:latin typeface="Franklin Gothic Book" panose="020B0503020102020204" pitchFamily="34" charset="0"/>
              </a:rPr>
              <a:t>довжина</a:t>
            </a:r>
            <a:r>
              <a:rPr lang="ru-RU" sz="2000" dirty="0">
                <a:latin typeface="Franklin Gothic Book" panose="020B0503020102020204" pitchFamily="34" charset="0"/>
              </a:rPr>
              <a:t>(</a:t>
            </a:r>
            <a:r>
              <a:rPr lang="ru-RU" sz="2000" dirty="0" err="1">
                <a:latin typeface="Franklin Gothic Book" panose="020B0503020102020204" pitchFamily="34" charset="0"/>
              </a:rPr>
              <a:t>старе</a:t>
            </a:r>
            <a:r>
              <a:rPr lang="ru-RU" sz="2000" dirty="0">
                <a:latin typeface="Franklin Gothic Book" panose="020B0503020102020204" pitchFamily="34" charset="0"/>
              </a:rPr>
              <a:t> ребро 1) + </a:t>
            </a:r>
            <a:r>
              <a:rPr lang="ru-RU" sz="2000" dirty="0" err="1">
                <a:latin typeface="Franklin Gothic Book" panose="020B0503020102020204" pitchFamily="34" charset="0"/>
              </a:rPr>
              <a:t>довжина</a:t>
            </a:r>
            <a:r>
              <a:rPr lang="ru-RU" sz="2000" dirty="0">
                <a:latin typeface="Franklin Gothic Book" panose="020B0503020102020204" pitchFamily="34" charset="0"/>
              </a:rPr>
              <a:t>(</a:t>
            </a:r>
            <a:r>
              <a:rPr lang="ru-RU" sz="2000" dirty="0" err="1">
                <a:latin typeface="Franklin Gothic Book" panose="020B0503020102020204" pitchFamily="34" charset="0"/>
              </a:rPr>
              <a:t>старе</a:t>
            </a:r>
            <a:r>
              <a:rPr lang="ru-RU" sz="2000" dirty="0">
                <a:latin typeface="Franklin Gothic Book" panose="020B0503020102020204" pitchFamily="34" charset="0"/>
              </a:rPr>
              <a:t> ребро 2) – </a:t>
            </a:r>
            <a:r>
              <a:rPr lang="ru-RU" sz="2000" dirty="0" err="1">
                <a:latin typeface="Franklin Gothic Book" panose="020B0503020102020204" pitchFamily="34" charset="0"/>
              </a:rPr>
              <a:t>довжина</a:t>
            </a:r>
            <a:r>
              <a:rPr lang="ru-RU" sz="2000" dirty="0">
                <a:latin typeface="Franklin Gothic Book" panose="020B0503020102020204" pitchFamily="34" charset="0"/>
              </a:rPr>
              <a:t>(</a:t>
            </a:r>
            <a:r>
              <a:rPr lang="ru-RU" sz="2000" dirty="0" err="1">
                <a:latin typeface="Franklin Gothic Book" panose="020B0503020102020204" pitchFamily="34" charset="0"/>
              </a:rPr>
              <a:t>нове</a:t>
            </a:r>
            <a:r>
              <a:rPr lang="ru-RU" sz="2000" dirty="0">
                <a:latin typeface="Franklin Gothic Book" panose="020B0503020102020204" pitchFamily="34" charset="0"/>
              </a:rPr>
              <a:t> ребро 1) – </a:t>
            </a:r>
            <a:r>
              <a:rPr lang="ru-RU" sz="2000" dirty="0" err="1">
                <a:latin typeface="Franklin Gothic Book" panose="020B0503020102020204" pitchFamily="34" charset="0"/>
              </a:rPr>
              <a:t>довжина</a:t>
            </a:r>
            <a:r>
              <a:rPr lang="ru-RU" sz="2000" dirty="0">
                <a:latin typeface="Franklin Gothic Book" panose="020B0503020102020204" pitchFamily="34" charset="0"/>
              </a:rPr>
              <a:t>(</a:t>
            </a:r>
            <a:r>
              <a:rPr lang="ru-RU" sz="2000" dirty="0" err="1">
                <a:latin typeface="Franklin Gothic Book" panose="020B0503020102020204" pitchFamily="34" charset="0"/>
              </a:rPr>
              <a:t>нове</a:t>
            </a:r>
            <a:r>
              <a:rPr lang="ru-RU" sz="2000" dirty="0">
                <a:latin typeface="Franklin Gothic Book" panose="020B0503020102020204" pitchFamily="34" charset="0"/>
              </a:rPr>
              <a:t> ребро 2)</a:t>
            </a:r>
            <a:endParaRPr lang="en-US" sz="2000" dirty="0">
              <a:latin typeface="Franklin Gothic Book" panose="020B0503020102020204" pitchFamily="34" charset="0"/>
            </a:endParaRPr>
          </a:p>
          <a:p>
            <a:r>
              <a:rPr lang="uk-UA" sz="2000" dirty="0">
                <a:latin typeface="Franklin Gothic Book" panose="020B0503020102020204" pitchFamily="34" charset="0"/>
              </a:rPr>
              <a:t>Якщо </a:t>
            </a:r>
            <a:r>
              <a:rPr lang="ru-RU" sz="2000" dirty="0">
                <a:latin typeface="Franklin Gothic Book" panose="020B0503020102020204" pitchFamily="34" charset="0"/>
              </a:rPr>
              <a:t>Δ </a:t>
            </a:r>
            <a:r>
              <a:rPr lang="en-US" sz="2000" dirty="0">
                <a:latin typeface="Franklin Gothic Book" panose="020B0503020102020204" pitchFamily="34" charset="0"/>
              </a:rPr>
              <a:t>&gt; 0</a:t>
            </a:r>
            <a:r>
              <a:rPr lang="uk-UA" sz="2000" dirty="0">
                <a:latin typeface="Franklin Gothic Book" panose="020B0503020102020204" pitchFamily="34" charset="0"/>
              </a:rPr>
              <a:t> – заміна приймається, інакше - відхиляється</a:t>
            </a:r>
            <a:r>
              <a:rPr lang="ru-RU" sz="2000" dirty="0">
                <a:latin typeface="Franklin Gothic Book" panose="020B0503020102020204" pitchFamily="34" charset="0"/>
              </a:rPr>
              <a:t>.</a:t>
            </a:r>
            <a:endParaRPr lang="uk-UA" sz="2000" dirty="0">
              <a:latin typeface="Franklin Gothic Book" panose="020B0503020102020204" pitchFamily="34" charset="0"/>
            </a:endParaRPr>
          </a:p>
          <a:p>
            <a:r>
              <a:rPr lang="uk-UA" sz="2000" dirty="0">
                <a:latin typeface="Franklin Gothic Book" panose="020B0503020102020204" pitchFamily="34" charset="0"/>
              </a:rPr>
              <a:t>Так само можна з трьома ребрами…</a:t>
            </a:r>
            <a:endParaRPr lang="ru-RU" sz="2000" dirty="0">
              <a:latin typeface="Franklin Gothic Book" panose="020B0503020102020204" pitchFamily="34" charset="0"/>
            </a:endParaRPr>
          </a:p>
        </p:txBody>
      </p:sp>
    </p:spTree>
    <p:extLst>
      <p:ext uri="{BB962C8B-B14F-4D97-AF65-F5344CB8AC3E}">
        <p14:creationId xmlns:p14="http://schemas.microsoft.com/office/powerpoint/2010/main" val="41811926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Текст 3">
            <a:extLst>
              <a:ext uri="{FF2B5EF4-FFF2-40B4-BE49-F238E27FC236}">
                <a16:creationId xmlns:a16="http://schemas.microsoft.com/office/drawing/2014/main" id="{2107FB16-AA44-230F-0A14-14F918F9329B}"/>
              </a:ext>
            </a:extLst>
          </p:cNvPr>
          <p:cNvSpPr>
            <a:spLocks noGrp="1"/>
          </p:cNvSpPr>
          <p:nvPr>
            <p:ph type="body" sz="quarter" idx="11"/>
          </p:nvPr>
        </p:nvSpPr>
        <p:spPr>
          <a:xfrm>
            <a:off x="652463" y="6326188"/>
            <a:ext cx="9961562" cy="234950"/>
          </a:xfrm>
        </p:spPr>
        <p:txBody>
          <a:bodyPr/>
          <a:lstStyle/>
          <a:p>
            <a:r>
              <a:rPr lang="uk-UA"/>
              <a:t>Зимова школа із системного аналізу та штучного інтелекту</a:t>
            </a:r>
          </a:p>
        </p:txBody>
      </p:sp>
      <p:sp>
        <p:nvSpPr>
          <p:cNvPr id="2" name="Заголовок 1">
            <a:extLst>
              <a:ext uri="{FF2B5EF4-FFF2-40B4-BE49-F238E27FC236}">
                <a16:creationId xmlns:a16="http://schemas.microsoft.com/office/drawing/2014/main" id="{19969951-8745-D3BC-869C-C44C0651D489}"/>
              </a:ext>
            </a:extLst>
          </p:cNvPr>
          <p:cNvSpPr txBox="1">
            <a:spLocks/>
          </p:cNvSpPr>
          <p:nvPr/>
        </p:nvSpPr>
        <p:spPr>
          <a:xfrm>
            <a:off x="838200" y="136525"/>
            <a:ext cx="10515600" cy="624776"/>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uk-UA" b="1" dirty="0">
                <a:latin typeface="Times New Roman" panose="02020603050405020304" pitchFamily="18" charset="0"/>
                <a:cs typeface="Times New Roman" panose="02020603050405020304" pitchFamily="18" charset="0"/>
              </a:rPr>
              <a:t>Від випадкового рішення – до оптимального</a:t>
            </a:r>
          </a:p>
        </p:txBody>
      </p:sp>
      <p:pic>
        <p:nvPicPr>
          <p:cNvPr id="3" name="Місце для вмісту 3">
            <a:extLst>
              <a:ext uri="{FF2B5EF4-FFF2-40B4-BE49-F238E27FC236}">
                <a16:creationId xmlns:a16="http://schemas.microsoft.com/office/drawing/2014/main" id="{544F37F1-0DCA-A92B-808D-654C733D2E15}"/>
              </a:ext>
            </a:extLst>
          </p:cNvPr>
          <p:cNvPicPr>
            <a:picLocks noChangeAspect="1"/>
          </p:cNvPicPr>
          <p:nvPr/>
        </p:nvPicPr>
        <p:blipFill>
          <a:blip r:embed="rId2"/>
          <a:stretch>
            <a:fillRect/>
          </a:stretch>
        </p:blipFill>
        <p:spPr>
          <a:xfrm>
            <a:off x="205620" y="761301"/>
            <a:ext cx="5890380" cy="3092450"/>
          </a:xfrm>
          <a:prstGeom prst="rect">
            <a:avLst/>
          </a:prstGeom>
        </p:spPr>
      </p:pic>
      <p:sp>
        <p:nvSpPr>
          <p:cNvPr id="4" name="Місце для номера слайда 6">
            <a:extLst>
              <a:ext uri="{FF2B5EF4-FFF2-40B4-BE49-F238E27FC236}">
                <a16:creationId xmlns:a16="http://schemas.microsoft.com/office/drawing/2014/main" id="{3FDF137A-6326-476F-DFA6-9520242DCBD1}"/>
              </a:ext>
            </a:extLst>
          </p:cNvPr>
          <p:cNvSpPr txBox="1">
            <a:spLocks/>
          </p:cNvSpPr>
          <p:nvPr/>
        </p:nvSpPr>
        <p:spPr>
          <a:xfrm>
            <a:off x="8610600" y="6356350"/>
            <a:ext cx="2743200" cy="365125"/>
          </a:xfrm>
          <a:prstGeom prst="rect">
            <a:avLst/>
          </a:prstGeom>
        </p:spPr>
        <p:txBody>
          <a:bodyPr>
            <a:normAutofit lnSpcReduction="10000"/>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61F1B184-EB14-4CF7-B233-E9D2F912549F}" type="slidenum">
              <a:rPr lang="uk-UA" smtClean="0"/>
              <a:pPr>
                <a:spcAft>
                  <a:spcPts val="600"/>
                </a:spcAft>
              </a:pPr>
              <a:t>31</a:t>
            </a:fld>
            <a:endParaRPr lang="uk-UA" dirty="0"/>
          </a:p>
        </p:txBody>
      </p:sp>
      <p:sp>
        <p:nvSpPr>
          <p:cNvPr id="8" name="TextBox 7">
            <a:extLst>
              <a:ext uri="{FF2B5EF4-FFF2-40B4-BE49-F238E27FC236}">
                <a16:creationId xmlns:a16="http://schemas.microsoft.com/office/drawing/2014/main" id="{6BFFDA9B-74D2-295B-1E45-AE45A0F6475F}"/>
              </a:ext>
            </a:extLst>
          </p:cNvPr>
          <p:cNvSpPr txBox="1"/>
          <p:nvPr/>
        </p:nvSpPr>
        <p:spPr>
          <a:xfrm>
            <a:off x="6096000" y="925414"/>
            <a:ext cx="6096000" cy="2308324"/>
          </a:xfrm>
          <a:prstGeom prst="rect">
            <a:avLst/>
          </a:prstGeom>
          <a:noFill/>
        </p:spPr>
        <p:txBody>
          <a:bodyPr wrap="square">
            <a:spAutoFit/>
          </a:bodyPr>
          <a:lstStyle/>
          <a:p>
            <a:r>
              <a:rPr lang="uk-UA" dirty="0"/>
              <a:t>Алгоритми </a:t>
            </a:r>
            <a:r>
              <a:rPr lang="en-US" dirty="0"/>
              <a:t>k-</a:t>
            </a:r>
            <a:r>
              <a:rPr lang="uk-UA" dirty="0"/>
              <a:t>замін Ліна (</a:t>
            </a:r>
            <a:r>
              <a:rPr lang="en-US" dirty="0"/>
              <a:t>k-exchange), </a:t>
            </a:r>
            <a:r>
              <a:rPr lang="uk-UA" dirty="0"/>
              <a:t>що базуються на процедурі вилучення </a:t>
            </a:r>
            <a:r>
              <a:rPr lang="en-US" dirty="0"/>
              <a:t>k </a:t>
            </a:r>
            <a:r>
              <a:rPr lang="uk-UA" dirty="0" err="1"/>
              <a:t>ребер</a:t>
            </a:r>
            <a:r>
              <a:rPr lang="uk-UA" dirty="0"/>
              <a:t> і додавання </a:t>
            </a:r>
            <a:r>
              <a:rPr lang="en-US" dirty="0"/>
              <a:t>k </a:t>
            </a:r>
            <a:r>
              <a:rPr lang="uk-UA" dirty="0"/>
              <a:t>нових. Для побудови сусідніх варіантів (околу) до поточного маршруту можна </a:t>
            </a:r>
            <a:r>
              <a:rPr lang="uk-UA" dirty="0" err="1"/>
              <a:t>застовувати</a:t>
            </a:r>
            <a:r>
              <a:rPr lang="uk-UA" dirty="0"/>
              <a:t>  такі  процедури:  </a:t>
            </a:r>
          </a:p>
          <a:p>
            <a:r>
              <a:rPr lang="uk-UA" dirty="0"/>
              <a:t>1) транспозиції міст; </a:t>
            </a:r>
          </a:p>
          <a:p>
            <a:r>
              <a:rPr lang="uk-UA" dirty="0"/>
              <a:t>2) вставка міста; </a:t>
            </a:r>
          </a:p>
          <a:p>
            <a:r>
              <a:rPr lang="uk-UA" dirty="0"/>
              <a:t>3) переміщення фрагмента шляху (із 1–3 </a:t>
            </a:r>
            <a:r>
              <a:rPr lang="uk-UA" dirty="0" err="1"/>
              <a:t>ребер</a:t>
            </a:r>
            <a:r>
              <a:rPr lang="uk-UA" dirty="0"/>
              <a:t>); </a:t>
            </a:r>
          </a:p>
          <a:p>
            <a:r>
              <a:rPr lang="uk-UA" dirty="0"/>
              <a:t>4) заміна </a:t>
            </a:r>
            <a:r>
              <a:rPr lang="en-US" dirty="0"/>
              <a:t>k </a:t>
            </a:r>
            <a:r>
              <a:rPr lang="uk-UA" dirty="0" err="1"/>
              <a:t>ребер</a:t>
            </a:r>
            <a:r>
              <a:rPr lang="uk-UA" dirty="0"/>
              <a:t>. </a:t>
            </a:r>
          </a:p>
        </p:txBody>
      </p:sp>
      <p:sp>
        <p:nvSpPr>
          <p:cNvPr id="10" name="TextBox 9">
            <a:extLst>
              <a:ext uri="{FF2B5EF4-FFF2-40B4-BE49-F238E27FC236}">
                <a16:creationId xmlns:a16="http://schemas.microsoft.com/office/drawing/2014/main" id="{F9881991-6D0C-B41E-68E4-86054A5FDDBF}"/>
              </a:ext>
            </a:extLst>
          </p:cNvPr>
          <p:cNvSpPr txBox="1"/>
          <p:nvPr/>
        </p:nvSpPr>
        <p:spPr>
          <a:xfrm>
            <a:off x="652463" y="4017864"/>
            <a:ext cx="11120437" cy="2308324"/>
          </a:xfrm>
          <a:prstGeom prst="rect">
            <a:avLst/>
          </a:prstGeom>
          <a:noFill/>
        </p:spPr>
        <p:txBody>
          <a:bodyPr wrap="square">
            <a:spAutoFit/>
          </a:bodyPr>
          <a:lstStyle/>
          <a:p>
            <a:r>
              <a:rPr lang="uk-UA"/>
              <a:t>Розроблено багато різних модифікацій алгоритму Ліна – </a:t>
            </a:r>
            <a:r>
              <a:rPr lang="uk-UA" dirty="0" err="1"/>
              <a:t>Кернігана</a:t>
            </a:r>
            <a:r>
              <a:rPr lang="uk-UA" dirty="0"/>
              <a:t>, серед яких – ітеративний, ланцюговий, багаторівневий тощо. Усі  модифікації  розроблено  для  застосування переважно в задачах великих </a:t>
            </a:r>
            <a:r>
              <a:rPr lang="uk-UA" dirty="0" err="1"/>
              <a:t>розмірностей</a:t>
            </a:r>
            <a:r>
              <a:rPr lang="uk-UA" dirty="0"/>
              <a:t> чи у специфічних задачах пошуку маршрутів на площині, перш за все ЗК чи задачах оптимального розбиття графів. </a:t>
            </a:r>
          </a:p>
          <a:p>
            <a:endParaRPr lang="uk-UA" dirty="0"/>
          </a:p>
          <a:p>
            <a:r>
              <a:rPr lang="uk-UA" dirty="0"/>
              <a:t>Базова процедура і її кроки добре описана тут:</a:t>
            </a:r>
          </a:p>
          <a:p>
            <a:r>
              <a:rPr lang="uk-UA" dirty="0"/>
              <a:t>- для 2-заміни -  </a:t>
            </a:r>
            <a:r>
              <a:rPr lang="uk-UA" dirty="0">
                <a:hlinkClick r:id="rId3"/>
              </a:rPr>
              <a:t>https://en.wikipedia.org/wiki/2-opt</a:t>
            </a:r>
            <a:r>
              <a:rPr lang="uk-UA" dirty="0"/>
              <a:t>  </a:t>
            </a:r>
          </a:p>
          <a:p>
            <a:r>
              <a:rPr lang="uk-UA" dirty="0"/>
              <a:t>- для 3-заміни - </a:t>
            </a:r>
            <a:r>
              <a:rPr lang="uk-UA" dirty="0">
                <a:hlinkClick r:id="rId4"/>
              </a:rPr>
              <a:t>https://en.wikipedia.org/wiki/3-opt</a:t>
            </a:r>
            <a:r>
              <a:rPr lang="uk-UA" dirty="0"/>
              <a:t>  </a:t>
            </a:r>
          </a:p>
        </p:txBody>
      </p:sp>
    </p:spTree>
    <p:extLst>
      <p:ext uri="{BB962C8B-B14F-4D97-AF65-F5344CB8AC3E}">
        <p14:creationId xmlns:p14="http://schemas.microsoft.com/office/powerpoint/2010/main" val="11097406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Текст 3">
            <a:extLst>
              <a:ext uri="{FF2B5EF4-FFF2-40B4-BE49-F238E27FC236}">
                <a16:creationId xmlns:a16="http://schemas.microsoft.com/office/drawing/2014/main" id="{2107FB16-AA44-230F-0A14-14F918F9329B}"/>
              </a:ext>
            </a:extLst>
          </p:cNvPr>
          <p:cNvSpPr>
            <a:spLocks noGrp="1"/>
          </p:cNvSpPr>
          <p:nvPr>
            <p:ph type="body" sz="quarter" idx="11"/>
          </p:nvPr>
        </p:nvSpPr>
        <p:spPr>
          <a:xfrm>
            <a:off x="652463" y="6326188"/>
            <a:ext cx="9961562" cy="234950"/>
          </a:xfrm>
        </p:spPr>
        <p:txBody>
          <a:bodyPr/>
          <a:lstStyle/>
          <a:p>
            <a:r>
              <a:rPr lang="uk-UA"/>
              <a:t>Зимова школа із системного аналізу та штучного інтелекту</a:t>
            </a:r>
          </a:p>
        </p:txBody>
      </p:sp>
      <p:sp>
        <p:nvSpPr>
          <p:cNvPr id="6" name="Місце для тексту 5">
            <a:extLst>
              <a:ext uri="{FF2B5EF4-FFF2-40B4-BE49-F238E27FC236}">
                <a16:creationId xmlns:a16="http://schemas.microsoft.com/office/drawing/2014/main" id="{A2D8EA5C-D375-1C62-2437-214E638A0D99}"/>
              </a:ext>
            </a:extLst>
          </p:cNvPr>
          <p:cNvSpPr>
            <a:spLocks noGrp="1"/>
          </p:cNvSpPr>
          <p:nvPr>
            <p:ph type="body" sz="quarter" idx="10"/>
          </p:nvPr>
        </p:nvSpPr>
        <p:spPr>
          <a:xfrm>
            <a:off x="176009" y="296862"/>
            <a:ext cx="2281441" cy="2973161"/>
          </a:xfrm>
        </p:spPr>
        <p:txBody>
          <a:bodyPr/>
          <a:lstStyle/>
          <a:p>
            <a:r>
              <a:rPr lang="uk-UA" dirty="0"/>
              <a:t>Як працює на нашому прикладі 2-</a:t>
            </a:r>
            <a:r>
              <a:rPr lang="en-US" dirty="0"/>
              <a:t>opt </a:t>
            </a:r>
            <a:endParaRPr lang="uk-UA" dirty="0"/>
          </a:p>
          <a:p>
            <a:r>
              <a:rPr lang="uk-UA" dirty="0"/>
              <a:t>(початкове рішення – жадібним)</a:t>
            </a:r>
          </a:p>
        </p:txBody>
      </p:sp>
      <p:pic>
        <p:nvPicPr>
          <p:cNvPr id="3" name="Рисунок 2">
            <a:extLst>
              <a:ext uri="{FF2B5EF4-FFF2-40B4-BE49-F238E27FC236}">
                <a16:creationId xmlns:a16="http://schemas.microsoft.com/office/drawing/2014/main" id="{A6B6644E-D3C3-1F4A-58AC-4D243EF6B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0732" y="296862"/>
            <a:ext cx="8512493" cy="5745023"/>
          </a:xfrm>
          <a:prstGeom prst="rect">
            <a:avLst/>
          </a:prstGeom>
        </p:spPr>
      </p:pic>
      <p:sp>
        <p:nvSpPr>
          <p:cNvPr id="4" name="TextBox 3">
            <a:extLst>
              <a:ext uri="{FF2B5EF4-FFF2-40B4-BE49-F238E27FC236}">
                <a16:creationId xmlns:a16="http://schemas.microsoft.com/office/drawing/2014/main" id="{8F3BD98B-3686-C2DA-0DD0-E159C9ABFD08}"/>
              </a:ext>
            </a:extLst>
          </p:cNvPr>
          <p:cNvSpPr txBox="1"/>
          <p:nvPr/>
        </p:nvSpPr>
        <p:spPr>
          <a:xfrm>
            <a:off x="476249" y="4514850"/>
            <a:ext cx="2281441" cy="923330"/>
          </a:xfrm>
          <a:prstGeom prst="rect">
            <a:avLst/>
          </a:prstGeom>
          <a:noFill/>
        </p:spPr>
        <p:txBody>
          <a:bodyPr wrap="square" rtlCol="0">
            <a:spAutoFit/>
          </a:bodyPr>
          <a:lstStyle/>
          <a:p>
            <a:r>
              <a:rPr lang="ru-RU"/>
              <a:t>Обчислювальна складність алгоритму − O(n2). </a:t>
            </a:r>
            <a:endParaRPr lang="uk-UA" dirty="0"/>
          </a:p>
        </p:txBody>
      </p:sp>
    </p:spTree>
    <p:extLst>
      <p:ext uri="{BB962C8B-B14F-4D97-AF65-F5344CB8AC3E}">
        <p14:creationId xmlns:p14="http://schemas.microsoft.com/office/powerpoint/2010/main" val="20656944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Текст 3">
            <a:extLst>
              <a:ext uri="{FF2B5EF4-FFF2-40B4-BE49-F238E27FC236}">
                <a16:creationId xmlns:a16="http://schemas.microsoft.com/office/drawing/2014/main" id="{2107FB16-AA44-230F-0A14-14F918F9329B}"/>
              </a:ext>
            </a:extLst>
          </p:cNvPr>
          <p:cNvSpPr>
            <a:spLocks noGrp="1"/>
          </p:cNvSpPr>
          <p:nvPr>
            <p:ph type="body" sz="quarter" idx="11"/>
          </p:nvPr>
        </p:nvSpPr>
        <p:spPr>
          <a:xfrm>
            <a:off x="652463" y="6326188"/>
            <a:ext cx="9961562" cy="234950"/>
          </a:xfrm>
        </p:spPr>
        <p:txBody>
          <a:bodyPr/>
          <a:lstStyle/>
          <a:p>
            <a:r>
              <a:rPr lang="uk-UA"/>
              <a:t>Зимова школа із системного аналізу та штучного інтелекту</a:t>
            </a:r>
          </a:p>
        </p:txBody>
      </p:sp>
      <p:sp>
        <p:nvSpPr>
          <p:cNvPr id="6" name="Місце для тексту 5">
            <a:extLst>
              <a:ext uri="{FF2B5EF4-FFF2-40B4-BE49-F238E27FC236}">
                <a16:creationId xmlns:a16="http://schemas.microsoft.com/office/drawing/2014/main" id="{A2D8EA5C-D375-1C62-2437-214E638A0D99}"/>
              </a:ext>
            </a:extLst>
          </p:cNvPr>
          <p:cNvSpPr>
            <a:spLocks noGrp="1"/>
          </p:cNvSpPr>
          <p:nvPr>
            <p:ph type="body" sz="quarter" idx="10"/>
          </p:nvPr>
        </p:nvSpPr>
        <p:spPr>
          <a:xfrm>
            <a:off x="176009" y="220889"/>
            <a:ext cx="2281441" cy="4274911"/>
          </a:xfrm>
        </p:spPr>
        <p:txBody>
          <a:bodyPr/>
          <a:lstStyle/>
          <a:p>
            <a:r>
              <a:rPr lang="uk-UA" dirty="0"/>
              <a:t>Як працює на нашому прикладі 3-</a:t>
            </a:r>
            <a:r>
              <a:rPr lang="en-US" dirty="0"/>
              <a:t>opt </a:t>
            </a:r>
            <a:endParaRPr lang="uk-UA" dirty="0"/>
          </a:p>
          <a:p>
            <a:r>
              <a:rPr lang="uk-UA" dirty="0"/>
              <a:t>(початкове рішення – жадібним)</a:t>
            </a:r>
          </a:p>
        </p:txBody>
      </p:sp>
      <p:pic>
        <p:nvPicPr>
          <p:cNvPr id="4" name="Рисунок 3">
            <a:extLst>
              <a:ext uri="{FF2B5EF4-FFF2-40B4-BE49-F238E27FC236}">
                <a16:creationId xmlns:a16="http://schemas.microsoft.com/office/drawing/2014/main" id="{F4E2DC8A-E173-24AA-D350-F40B034AB5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3715" y="220889"/>
            <a:ext cx="7995285" cy="6000214"/>
          </a:xfrm>
          <a:prstGeom prst="rect">
            <a:avLst/>
          </a:prstGeom>
        </p:spPr>
      </p:pic>
      <p:sp>
        <p:nvSpPr>
          <p:cNvPr id="8" name="TextBox 7">
            <a:extLst>
              <a:ext uri="{FF2B5EF4-FFF2-40B4-BE49-F238E27FC236}">
                <a16:creationId xmlns:a16="http://schemas.microsoft.com/office/drawing/2014/main" id="{9A0CB843-B3F3-33A6-862C-85916282F5EE}"/>
              </a:ext>
            </a:extLst>
          </p:cNvPr>
          <p:cNvSpPr txBox="1"/>
          <p:nvPr/>
        </p:nvSpPr>
        <p:spPr>
          <a:xfrm>
            <a:off x="176009" y="4311134"/>
            <a:ext cx="2471941" cy="923330"/>
          </a:xfrm>
          <a:prstGeom prst="rect">
            <a:avLst/>
          </a:prstGeom>
          <a:noFill/>
        </p:spPr>
        <p:txBody>
          <a:bodyPr wrap="square">
            <a:spAutoFit/>
          </a:bodyPr>
          <a:lstStyle/>
          <a:p>
            <a:r>
              <a:rPr lang="ru-RU" dirty="0" err="1"/>
              <a:t>Обчислювальна</a:t>
            </a:r>
            <a:r>
              <a:rPr lang="ru-RU" dirty="0"/>
              <a:t> </a:t>
            </a:r>
            <a:r>
              <a:rPr lang="ru-RU" dirty="0" err="1"/>
              <a:t>складність</a:t>
            </a:r>
            <a:r>
              <a:rPr lang="ru-RU" dirty="0"/>
              <a:t> алгоритму − O(n3). </a:t>
            </a:r>
            <a:endParaRPr lang="uk-UA" dirty="0"/>
          </a:p>
        </p:txBody>
      </p:sp>
    </p:spTree>
    <p:extLst>
      <p:ext uri="{BB962C8B-B14F-4D97-AF65-F5344CB8AC3E}">
        <p14:creationId xmlns:p14="http://schemas.microsoft.com/office/powerpoint/2010/main" val="34657347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7D4AD5E-ABCE-017C-F517-BCE7814C09DA}"/>
              </a:ext>
            </a:extLst>
          </p:cNvPr>
          <p:cNvSpPr>
            <a:spLocks noGrp="1"/>
          </p:cNvSpPr>
          <p:nvPr>
            <p:ph type="title"/>
          </p:nvPr>
        </p:nvSpPr>
        <p:spPr>
          <a:xfrm>
            <a:off x="838200" y="365126"/>
            <a:ext cx="10515600" cy="624776"/>
          </a:xfrm>
        </p:spPr>
        <p:txBody>
          <a:bodyPr>
            <a:normAutofit fontScale="90000"/>
          </a:bodyPr>
          <a:lstStyle/>
          <a:p>
            <a:pPr algn="ctr"/>
            <a:r>
              <a:rPr lang="en-US" b="1" dirty="0">
                <a:latin typeface="Times New Roman" panose="02020603050405020304" pitchFamily="18" charset="0"/>
                <a:cs typeface="Times New Roman" panose="02020603050405020304" pitchFamily="18" charset="0"/>
              </a:rPr>
              <a:t> </a:t>
            </a:r>
            <a:r>
              <a:rPr lang="uk-UA" b="1" dirty="0">
                <a:latin typeface="Times New Roman" panose="02020603050405020304" pitchFamily="18" charset="0"/>
                <a:cs typeface="Times New Roman" panose="02020603050405020304" pitchFamily="18" charset="0"/>
              </a:rPr>
              <a:t>Чи завжди точне рішення краще?</a:t>
            </a:r>
          </a:p>
        </p:txBody>
      </p:sp>
      <p:sp>
        <p:nvSpPr>
          <p:cNvPr id="3" name="Місце для вмісту 2">
            <a:extLst>
              <a:ext uri="{FF2B5EF4-FFF2-40B4-BE49-F238E27FC236}">
                <a16:creationId xmlns:a16="http://schemas.microsoft.com/office/drawing/2014/main" id="{5B06EA6A-AE3B-94AC-A89C-401FB283F1BE}"/>
              </a:ext>
            </a:extLst>
          </p:cNvPr>
          <p:cNvSpPr>
            <a:spLocks noGrp="1"/>
          </p:cNvSpPr>
          <p:nvPr>
            <p:ph idx="1"/>
          </p:nvPr>
        </p:nvSpPr>
        <p:spPr>
          <a:xfrm>
            <a:off x="671119" y="1384183"/>
            <a:ext cx="6248155" cy="4972167"/>
          </a:xfrm>
        </p:spPr>
        <p:txBody>
          <a:bodyPr>
            <a:noAutofit/>
          </a:bodyPr>
          <a:lstStyle/>
          <a:p>
            <a:pPr marL="0" indent="0">
              <a:buNone/>
            </a:pPr>
            <a:r>
              <a:rPr lang="uk-UA" sz="2000" dirty="0">
                <a:latin typeface="Franklin Gothic Book" panose="020B0503020102020204" pitchFamily="34" charset="0"/>
              </a:rPr>
              <a:t>Задача: треба обійти аптеки на районі (Оболонь, Київ), аби знайти великий перелік ліків. (джерело - </a:t>
            </a:r>
            <a:r>
              <a:rPr lang="en-US" sz="2000" dirty="0">
                <a:latin typeface="Franklin Gothic Book" panose="020B0503020102020204" pitchFamily="34" charset="0"/>
                <a:hlinkClick r:id="rId2"/>
              </a:rPr>
              <a:t>https://dou.ua/forums/topic/39699/</a:t>
            </a:r>
            <a:r>
              <a:rPr lang="uk-UA" sz="2000" dirty="0">
                <a:latin typeface="Franklin Gothic Book" panose="020B0503020102020204" pitchFamily="34" charset="0"/>
              </a:rPr>
              <a:t>)</a:t>
            </a:r>
          </a:p>
          <a:p>
            <a:pPr marL="0" indent="0">
              <a:buNone/>
            </a:pPr>
            <a:r>
              <a:rPr lang="uk-UA" sz="2000" dirty="0">
                <a:latin typeface="Franklin Gothic Book" panose="020B0503020102020204" pitchFamily="34" charset="0"/>
              </a:rPr>
              <a:t>Загальна вибірка – 22 аптеки від 13 різних мереж.</a:t>
            </a:r>
          </a:p>
          <a:p>
            <a:pPr marL="0" indent="0">
              <a:buNone/>
            </a:pPr>
            <a:r>
              <a:rPr lang="uk-UA" sz="2000" dirty="0">
                <a:latin typeface="Franklin Gothic Book" panose="020B0503020102020204" pitchFamily="34" charset="0"/>
              </a:rPr>
              <a:t>Випадковий маршрут між усіма аптеками – 18 км (на рисунку 1 ) – початкове найгірше рішення.</a:t>
            </a:r>
          </a:p>
          <a:p>
            <a:pPr marL="0" indent="0">
              <a:buNone/>
            </a:pPr>
            <a:r>
              <a:rPr lang="uk-UA" sz="2000" dirty="0">
                <a:latin typeface="Franklin Gothic Book" panose="020B0503020102020204" pitchFamily="34" charset="0"/>
              </a:rPr>
              <a:t>Жадібний алгоритм знайшов за 1,4 секунди маршрут довжиною 5,6 км (рисунок 2)</a:t>
            </a:r>
          </a:p>
          <a:p>
            <a:pPr marL="0" indent="0">
              <a:buNone/>
            </a:pPr>
            <a:r>
              <a:rPr lang="uk-UA" sz="2000" dirty="0">
                <a:latin typeface="Franklin Gothic Book" panose="020B0503020102020204" pitchFamily="34" charset="0"/>
              </a:rPr>
              <a:t>Алгоритм методу гілок та меж (динамічний варіант повного перебору) працював 3760 секунд і знайшов оптимальний маршрут  - 4,9 км (рисунок 3).</a:t>
            </a:r>
          </a:p>
          <a:p>
            <a:pPr marL="0" indent="0">
              <a:buNone/>
            </a:pPr>
            <a:r>
              <a:rPr lang="uk-UA" sz="2000" dirty="0">
                <a:latin typeface="Franklin Gothic Book" panose="020B0503020102020204" pitchFamily="34" charset="0"/>
              </a:rPr>
              <a:t>Останній на 700 метрів (14,3%) краще за жадібний.</a:t>
            </a:r>
          </a:p>
          <a:p>
            <a:pPr marL="0" indent="0">
              <a:buNone/>
            </a:pPr>
            <a:r>
              <a:rPr lang="uk-UA" sz="2000" dirty="0">
                <a:latin typeface="Franklin Gothic Book" panose="020B0503020102020204" pitchFamily="34" charset="0"/>
              </a:rPr>
              <a:t>Людина за годину йде 4-6 км. За 3760 секунд можна було пройти …</a:t>
            </a:r>
          </a:p>
          <a:p>
            <a:pPr marL="0" indent="0">
              <a:buNone/>
            </a:pPr>
            <a:endParaRPr lang="uk-UA" sz="2000" dirty="0">
              <a:latin typeface="Franklin Gothic Book" panose="020B0503020102020204" pitchFamily="34" charset="0"/>
            </a:endParaRPr>
          </a:p>
          <a:p>
            <a:pPr marL="0" indent="0">
              <a:buNone/>
            </a:pPr>
            <a:endParaRPr lang="uk-UA" sz="2000" dirty="0">
              <a:latin typeface="Franklin Gothic Book" panose="020B0503020102020204" pitchFamily="34" charset="0"/>
            </a:endParaRPr>
          </a:p>
          <a:p>
            <a:pPr marL="0" indent="0">
              <a:buNone/>
            </a:pPr>
            <a:endParaRPr lang="uk-UA" sz="2000" dirty="0">
              <a:latin typeface="Franklin Gothic Book" panose="020B0503020102020204" pitchFamily="34" charset="0"/>
            </a:endParaRPr>
          </a:p>
        </p:txBody>
      </p:sp>
      <p:sp>
        <p:nvSpPr>
          <p:cNvPr id="7" name="Місце для номера слайда 6">
            <a:extLst>
              <a:ext uri="{FF2B5EF4-FFF2-40B4-BE49-F238E27FC236}">
                <a16:creationId xmlns:a16="http://schemas.microsoft.com/office/drawing/2014/main" id="{73B4843E-F1FB-5E07-D34C-5828AAEAE5DE}"/>
              </a:ext>
            </a:extLst>
          </p:cNvPr>
          <p:cNvSpPr>
            <a:spLocks noGrp="1"/>
          </p:cNvSpPr>
          <p:nvPr>
            <p:ph type="sldNum" sz="quarter" idx="12"/>
          </p:nvPr>
        </p:nvSpPr>
        <p:spPr/>
        <p:txBody>
          <a:bodyPr>
            <a:normAutofit fontScale="25000" lnSpcReduction="20000"/>
          </a:bodyPr>
          <a:lstStyle/>
          <a:p>
            <a:pPr>
              <a:spcAft>
                <a:spcPts val="600"/>
              </a:spcAft>
            </a:pPr>
            <a:fld id="{61F1B184-EB14-4CF7-B233-E9D2F912549F}" type="slidenum">
              <a:rPr lang="uk-UA" smtClean="0"/>
              <a:pPr>
                <a:spcAft>
                  <a:spcPts val="600"/>
                </a:spcAft>
              </a:pPr>
              <a:t>34</a:t>
            </a:fld>
            <a:endParaRPr lang="uk-UA" dirty="0"/>
          </a:p>
        </p:txBody>
      </p:sp>
      <p:pic>
        <p:nvPicPr>
          <p:cNvPr id="8" name="Рисунок 7" descr="Зображення, що містить схема&#10;&#10;Автоматично згенерований опис">
            <a:extLst>
              <a:ext uri="{FF2B5EF4-FFF2-40B4-BE49-F238E27FC236}">
                <a16:creationId xmlns:a16="http://schemas.microsoft.com/office/drawing/2014/main" id="{1FA97408-421A-3195-DC46-181AF1B5B1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262" y="1349534"/>
            <a:ext cx="4853921" cy="4865209"/>
          </a:xfrm>
          <a:prstGeom prst="rect">
            <a:avLst/>
          </a:prstGeom>
        </p:spPr>
      </p:pic>
    </p:spTree>
    <p:extLst>
      <p:ext uri="{BB962C8B-B14F-4D97-AF65-F5344CB8AC3E}">
        <p14:creationId xmlns:p14="http://schemas.microsoft.com/office/powerpoint/2010/main" val="12963960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C98A213-5994-475E-B327-DC6EC27FBA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A7D4AD5E-ABCE-017C-F517-BCE7814C09DA}"/>
              </a:ext>
            </a:extLst>
          </p:cNvPr>
          <p:cNvSpPr>
            <a:spLocks noGrp="1"/>
          </p:cNvSpPr>
          <p:nvPr>
            <p:ph type="title"/>
          </p:nvPr>
        </p:nvSpPr>
        <p:spPr>
          <a:xfrm>
            <a:off x="638881" y="670218"/>
            <a:ext cx="10909640" cy="1065836"/>
          </a:xfrm>
        </p:spPr>
        <p:txBody>
          <a:bodyPr vert="horz" lIns="91440" tIns="45720" rIns="91440" bIns="45720" rtlCol="0" anchor="ctr">
            <a:normAutofit/>
          </a:bodyPr>
          <a:lstStyle/>
          <a:p>
            <a:pPr algn="ctr"/>
            <a:r>
              <a:rPr lang="en-US" sz="3100" b="1"/>
              <a:t>Різниця між рішеннями чи варта машинних зусиль?</a:t>
            </a:r>
          </a:p>
        </p:txBody>
      </p:sp>
      <p:sp>
        <p:nvSpPr>
          <p:cNvPr id="14" name="sketch line">
            <a:extLst>
              <a:ext uri="{FF2B5EF4-FFF2-40B4-BE49-F238E27FC236}">
                <a16:creationId xmlns:a16="http://schemas.microsoft.com/office/drawing/2014/main" id="{4B030A0D-0DAD-4A99-89BB-419527D6A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1800088"/>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Місце для вмісту 4" descr="Зображення, що містить схема&#10;&#10;Автоматично згенерований опис">
            <a:extLst>
              <a:ext uri="{FF2B5EF4-FFF2-40B4-BE49-F238E27FC236}">
                <a16:creationId xmlns:a16="http://schemas.microsoft.com/office/drawing/2014/main" id="{1C36D2D9-C060-6A12-2C7B-E34746B40AC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8881" y="2124484"/>
            <a:ext cx="4371269" cy="4371269"/>
          </a:xfrm>
          <a:prstGeom prst="rect">
            <a:avLst/>
          </a:prstGeom>
        </p:spPr>
      </p:pic>
      <p:pic>
        <p:nvPicPr>
          <p:cNvPr id="6" name="Рисунок 5">
            <a:extLst>
              <a:ext uri="{FF2B5EF4-FFF2-40B4-BE49-F238E27FC236}">
                <a16:creationId xmlns:a16="http://schemas.microsoft.com/office/drawing/2014/main" id="{996C197D-57C2-A8B3-29B5-9FC0775C1DB9}"/>
              </a:ext>
            </a:extLst>
          </p:cNvPr>
          <p:cNvPicPr>
            <a:picLocks noChangeAspect="1"/>
          </p:cNvPicPr>
          <p:nvPr/>
        </p:nvPicPr>
        <p:blipFill>
          <a:blip r:embed="rId3"/>
          <a:stretch>
            <a:fillRect/>
          </a:stretch>
        </p:blipFill>
        <p:spPr>
          <a:xfrm>
            <a:off x="7181852" y="2455844"/>
            <a:ext cx="4124119" cy="4124119"/>
          </a:xfrm>
          <a:prstGeom prst="rect">
            <a:avLst/>
          </a:prstGeom>
        </p:spPr>
      </p:pic>
      <p:sp>
        <p:nvSpPr>
          <p:cNvPr id="7" name="Місце для номера слайда 6">
            <a:extLst>
              <a:ext uri="{FF2B5EF4-FFF2-40B4-BE49-F238E27FC236}">
                <a16:creationId xmlns:a16="http://schemas.microsoft.com/office/drawing/2014/main" id="{73B4843E-F1FB-5E07-D34C-5828AAEAE5DE}"/>
              </a:ext>
            </a:extLst>
          </p:cNvPr>
          <p:cNvSpPr>
            <a:spLocks noGrp="1"/>
          </p:cNvSpPr>
          <p:nvPr>
            <p:ph type="sldNum" sz="quarter" idx="12"/>
          </p:nvPr>
        </p:nvSpPr>
        <p:spPr/>
        <p:txBody>
          <a:bodyPr>
            <a:normAutofit fontScale="25000" lnSpcReduction="20000"/>
          </a:bodyPr>
          <a:lstStyle/>
          <a:p>
            <a:pPr>
              <a:lnSpc>
                <a:spcPct val="90000"/>
              </a:lnSpc>
              <a:spcAft>
                <a:spcPts val="600"/>
              </a:spcAft>
            </a:pPr>
            <a:fld id="{61F1B184-EB14-4CF7-B233-E9D2F912549F}" type="slidenum">
              <a:rPr lang="uk-UA" sz="500" smtClean="0"/>
              <a:pPr>
                <a:lnSpc>
                  <a:spcPct val="90000"/>
                </a:lnSpc>
                <a:spcAft>
                  <a:spcPts val="600"/>
                </a:spcAft>
              </a:pPr>
              <a:t>35</a:t>
            </a:fld>
            <a:endParaRPr lang="uk-UA" sz="500"/>
          </a:p>
        </p:txBody>
      </p:sp>
    </p:spTree>
    <p:extLst>
      <p:ext uri="{BB962C8B-B14F-4D97-AF65-F5344CB8AC3E}">
        <p14:creationId xmlns:p14="http://schemas.microsoft.com/office/powerpoint/2010/main" val="36593440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Текст 3">
            <a:extLst>
              <a:ext uri="{FF2B5EF4-FFF2-40B4-BE49-F238E27FC236}">
                <a16:creationId xmlns:a16="http://schemas.microsoft.com/office/drawing/2014/main" id="{2107FB16-AA44-230F-0A14-14F918F9329B}"/>
              </a:ext>
            </a:extLst>
          </p:cNvPr>
          <p:cNvSpPr>
            <a:spLocks noGrp="1"/>
          </p:cNvSpPr>
          <p:nvPr>
            <p:ph type="body" sz="quarter" idx="11"/>
          </p:nvPr>
        </p:nvSpPr>
        <p:spPr>
          <a:xfrm>
            <a:off x="652463" y="6326188"/>
            <a:ext cx="9961562" cy="234950"/>
          </a:xfrm>
        </p:spPr>
        <p:txBody>
          <a:bodyPr/>
          <a:lstStyle/>
          <a:p>
            <a:r>
              <a:rPr lang="uk-UA"/>
              <a:t>Зимова школа із системного аналізу та штучного інтелекту</a:t>
            </a:r>
          </a:p>
        </p:txBody>
      </p:sp>
      <p:sp>
        <p:nvSpPr>
          <p:cNvPr id="6" name="Місце для тексту 5">
            <a:extLst>
              <a:ext uri="{FF2B5EF4-FFF2-40B4-BE49-F238E27FC236}">
                <a16:creationId xmlns:a16="http://schemas.microsoft.com/office/drawing/2014/main" id="{A2D8EA5C-D375-1C62-2437-214E638A0D99}"/>
              </a:ext>
            </a:extLst>
          </p:cNvPr>
          <p:cNvSpPr>
            <a:spLocks noGrp="1"/>
          </p:cNvSpPr>
          <p:nvPr>
            <p:ph type="body" sz="quarter" idx="10"/>
          </p:nvPr>
        </p:nvSpPr>
        <p:spPr/>
        <p:txBody>
          <a:bodyPr/>
          <a:lstStyle/>
          <a:p>
            <a:r>
              <a:rPr lang="uk-UA" sz="3200" b="1" dirty="0">
                <a:solidFill>
                  <a:srgbClr val="FF0000"/>
                </a:solidFill>
                <a:latin typeface="Times New Roman" panose="02020603050405020304" pitchFamily="18" charset="0"/>
                <a:cs typeface="Times New Roman" panose="02020603050405020304" pitchFamily="18" charset="0"/>
              </a:rPr>
              <a:t>Важливі і корисні посилання</a:t>
            </a:r>
            <a:endParaRPr lang="uk-UA" sz="3200" dirty="0">
              <a:solidFill>
                <a:srgbClr val="FF0000"/>
              </a:solidFill>
            </a:endParaRPr>
          </a:p>
        </p:txBody>
      </p:sp>
      <p:sp>
        <p:nvSpPr>
          <p:cNvPr id="3" name="TextBox 2">
            <a:extLst>
              <a:ext uri="{FF2B5EF4-FFF2-40B4-BE49-F238E27FC236}">
                <a16:creationId xmlns:a16="http://schemas.microsoft.com/office/drawing/2014/main" id="{59CAF282-CD4C-6E0C-7005-6BF59B31EE7C}"/>
              </a:ext>
            </a:extLst>
          </p:cNvPr>
          <p:cNvSpPr txBox="1"/>
          <p:nvPr/>
        </p:nvSpPr>
        <p:spPr>
          <a:xfrm>
            <a:off x="176009" y="1305342"/>
            <a:ext cx="9615691" cy="3170099"/>
          </a:xfrm>
          <a:prstGeom prst="rect">
            <a:avLst/>
          </a:prstGeom>
          <a:noFill/>
        </p:spPr>
        <p:txBody>
          <a:bodyPr wrap="square">
            <a:spAutoFit/>
          </a:bodyPr>
          <a:lstStyle/>
          <a:p>
            <a:pPr marL="0" indent="0">
              <a:buNone/>
            </a:pPr>
            <a:r>
              <a:rPr lang="uk-UA" sz="2000" dirty="0">
                <a:latin typeface="Franklin Gothic Book" panose="020B0503020102020204" pitchFamily="34" charset="0"/>
              </a:rPr>
              <a:t>1. Задача комівояжера в різних постановках і застосуваннях </a:t>
            </a:r>
          </a:p>
          <a:p>
            <a:pPr marL="0" indent="0">
              <a:buNone/>
            </a:pPr>
            <a:r>
              <a:rPr lang="en-US" sz="2000" dirty="0">
                <a:latin typeface="Franklin Gothic Book" panose="020B0503020102020204" pitchFamily="34" charset="0"/>
                <a:hlinkClick r:id="rId2"/>
              </a:rPr>
              <a:t>https://uk.wikipedia.org/wiki/%D0%97%D0%B0%D0%B4%D0%B0%D1%87%D0%B0_%D0%BA%D0%BE%D0%BC%D1%96%D0%B2%D0%BE%D1%8F%D0%B6%D0%B5%D1%80%D0%B0</a:t>
            </a:r>
            <a:r>
              <a:rPr lang="uk-UA" sz="2000" dirty="0">
                <a:latin typeface="Franklin Gothic Book" panose="020B0503020102020204" pitchFamily="34" charset="0"/>
              </a:rPr>
              <a:t> </a:t>
            </a:r>
            <a:r>
              <a:rPr lang="en-US" sz="2000" dirty="0">
                <a:latin typeface="Franklin Gothic Book" panose="020B0503020102020204" pitchFamily="34" charset="0"/>
              </a:rPr>
              <a:t> </a:t>
            </a:r>
            <a:r>
              <a:rPr lang="uk-UA" sz="2000" dirty="0">
                <a:latin typeface="Franklin Gothic Book" panose="020B0503020102020204" pitchFamily="34" charset="0"/>
              </a:rPr>
              <a:t> </a:t>
            </a:r>
          </a:p>
          <a:p>
            <a:pPr marL="0" indent="0">
              <a:buNone/>
            </a:pPr>
            <a:r>
              <a:rPr lang="uk-UA" sz="2000" dirty="0">
                <a:latin typeface="Franklin Gothic Book" panose="020B0503020102020204" pitchFamily="34" charset="0"/>
              </a:rPr>
              <a:t>2. </a:t>
            </a:r>
            <a:r>
              <a:rPr lang="en-US" sz="2000" dirty="0">
                <a:latin typeface="Franklin Gothic Book" panose="020B0503020102020204" pitchFamily="34" charset="0"/>
              </a:rPr>
              <a:t>11 Animated Algorithms for the Traveling Salesman Problem</a:t>
            </a:r>
          </a:p>
          <a:p>
            <a:pPr marL="0" indent="0">
              <a:buNone/>
            </a:pPr>
            <a:r>
              <a:rPr lang="uk-UA" sz="2000" dirty="0">
                <a:latin typeface="Franklin Gothic Book" panose="020B0503020102020204" pitchFamily="34" charset="0"/>
              </a:rPr>
              <a:t> </a:t>
            </a:r>
            <a:r>
              <a:rPr lang="en-US" sz="2000" dirty="0">
                <a:latin typeface="Franklin Gothic Book" panose="020B0503020102020204" pitchFamily="34" charset="0"/>
                <a:hlinkClick r:id="rId3"/>
              </a:rPr>
              <a:t>https://stemlounge.com/animated-algorithms-for-the-traveling-salesman-problem/</a:t>
            </a:r>
            <a:r>
              <a:rPr lang="uk-UA" sz="2000" dirty="0">
                <a:latin typeface="Franklin Gothic Book" panose="020B0503020102020204" pitchFamily="34" charset="0"/>
              </a:rPr>
              <a:t> </a:t>
            </a:r>
          </a:p>
          <a:p>
            <a:pPr marL="0" indent="0">
              <a:buNone/>
            </a:pPr>
            <a:r>
              <a:rPr lang="uk-UA" sz="2000" dirty="0">
                <a:latin typeface="Franklin Gothic Book" panose="020B0503020102020204" pitchFamily="34" charset="0"/>
              </a:rPr>
              <a:t>3. Приклад чому не завжди точний варіант краще </a:t>
            </a:r>
            <a:r>
              <a:rPr lang="en-US" sz="2000" dirty="0">
                <a:latin typeface="Franklin Gothic Book" panose="020B0503020102020204" pitchFamily="34" charset="0"/>
                <a:hlinkClick r:id="rId4"/>
              </a:rPr>
              <a:t>https://dou.ua/forums/topic/39699/</a:t>
            </a:r>
            <a:r>
              <a:rPr lang="uk-UA" sz="2000" dirty="0">
                <a:latin typeface="Franklin Gothic Book" panose="020B0503020102020204" pitchFamily="34" charset="0"/>
              </a:rPr>
              <a:t> </a:t>
            </a:r>
            <a:endParaRPr lang="en-US" sz="2000" dirty="0">
              <a:latin typeface="Franklin Gothic Book" panose="020B0503020102020204" pitchFamily="34" charset="0"/>
            </a:endParaRPr>
          </a:p>
          <a:p>
            <a:pPr marL="0" indent="0">
              <a:buNone/>
            </a:pPr>
            <a:r>
              <a:rPr lang="uk-UA" sz="2000" dirty="0">
                <a:latin typeface="Franklin Gothic Book" panose="020B0503020102020204" pitchFamily="34" charset="0"/>
              </a:rPr>
              <a:t>4. Ефективна реалізація алгоритму </a:t>
            </a:r>
            <a:r>
              <a:rPr lang="en-US" sz="2000" dirty="0">
                <a:latin typeface="Franklin Gothic Book" panose="020B0503020102020204" pitchFamily="34" charset="0"/>
              </a:rPr>
              <a:t>2-opt </a:t>
            </a:r>
            <a:r>
              <a:rPr lang="uk-UA" sz="2000" dirty="0">
                <a:latin typeface="Franklin Gothic Book" panose="020B0503020102020204" pitchFamily="34" charset="0"/>
              </a:rPr>
              <a:t>на </a:t>
            </a:r>
            <a:r>
              <a:rPr lang="en-US" sz="2000" dirty="0">
                <a:latin typeface="Franklin Gothic Book" panose="020B0503020102020204" pitchFamily="34" charset="0"/>
              </a:rPr>
              <a:t>C++</a:t>
            </a:r>
            <a:r>
              <a:rPr lang="uk-UA" sz="2000" dirty="0">
                <a:latin typeface="Franklin Gothic Book" panose="020B0503020102020204" pitchFamily="34" charset="0"/>
              </a:rPr>
              <a:t> </a:t>
            </a:r>
            <a:r>
              <a:rPr lang="en-US" sz="2000" dirty="0">
                <a:latin typeface="Franklin Gothic Book" panose="020B0503020102020204" pitchFamily="34" charset="0"/>
                <a:hlinkClick r:id="rId5"/>
              </a:rPr>
              <a:t>https://en.wikipedia.org/wiki/2-opt</a:t>
            </a:r>
            <a:r>
              <a:rPr lang="uk-UA" sz="2000" dirty="0">
                <a:latin typeface="Franklin Gothic Book" panose="020B0503020102020204" pitchFamily="34" charset="0"/>
              </a:rPr>
              <a:t> </a:t>
            </a:r>
          </a:p>
          <a:p>
            <a:pPr marL="0" indent="0">
              <a:buNone/>
            </a:pPr>
            <a:r>
              <a:rPr lang="uk-UA" sz="2000" dirty="0">
                <a:latin typeface="Franklin Gothic Book" panose="020B0503020102020204" pitchFamily="34" charset="0"/>
              </a:rPr>
              <a:t>5. Ефективна реалізація алгоритму </a:t>
            </a:r>
            <a:r>
              <a:rPr lang="en-US" sz="2000" dirty="0">
                <a:latin typeface="Franklin Gothic Book" panose="020B0503020102020204" pitchFamily="34" charset="0"/>
              </a:rPr>
              <a:t>3-opt </a:t>
            </a:r>
            <a:r>
              <a:rPr lang="uk-UA" sz="2000" dirty="0">
                <a:latin typeface="Franklin Gothic Book" panose="020B0503020102020204" pitchFamily="34" charset="0"/>
              </a:rPr>
              <a:t>на </a:t>
            </a:r>
            <a:r>
              <a:rPr lang="en-US" sz="2000" dirty="0">
                <a:latin typeface="Franklin Gothic Book" panose="020B0503020102020204" pitchFamily="34" charset="0"/>
              </a:rPr>
              <a:t>Python </a:t>
            </a:r>
            <a:r>
              <a:rPr lang="en-US" sz="2000" dirty="0">
                <a:latin typeface="Franklin Gothic Book" panose="020B0503020102020204" pitchFamily="34" charset="0"/>
                <a:hlinkClick r:id="rId6"/>
              </a:rPr>
              <a:t>https://en.wikipedia.org/wiki/3-opt</a:t>
            </a:r>
            <a:r>
              <a:rPr lang="en-US" sz="2000" dirty="0">
                <a:latin typeface="Franklin Gothic Book" panose="020B0503020102020204" pitchFamily="34" charset="0"/>
              </a:rPr>
              <a:t> </a:t>
            </a:r>
            <a:endParaRPr lang="uk-UA" sz="2000" dirty="0">
              <a:latin typeface="Franklin Gothic Book" panose="020B0503020102020204" pitchFamily="34" charset="0"/>
            </a:endParaRPr>
          </a:p>
        </p:txBody>
      </p:sp>
    </p:spTree>
    <p:extLst>
      <p:ext uri="{BB962C8B-B14F-4D97-AF65-F5344CB8AC3E}">
        <p14:creationId xmlns:p14="http://schemas.microsoft.com/office/powerpoint/2010/main" val="9348515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Заголовок 18"/>
          <p:cNvSpPr>
            <a:spLocks noGrp="1"/>
          </p:cNvSpPr>
          <p:nvPr>
            <p:ph type="ctrTitle"/>
          </p:nvPr>
        </p:nvSpPr>
        <p:spPr/>
        <p:txBody>
          <a:bodyPr/>
          <a:lstStyle/>
          <a:p>
            <a:r>
              <a:rPr lang="uk-UA" sz="3200" b="0" dirty="0"/>
              <a:t>Моделювання та оптимізація виконання скінченних послідовностей</a:t>
            </a:r>
            <a:br>
              <a:rPr lang="uk-UA" sz="3200" b="0" dirty="0"/>
            </a:br>
            <a:r>
              <a:rPr lang="uk-UA" sz="3200" b="0" dirty="0"/>
              <a:t>замовлень</a:t>
            </a:r>
            <a:endParaRPr lang="ru-RU" dirty="0"/>
          </a:p>
        </p:txBody>
      </p:sp>
      <p:sp>
        <p:nvSpPr>
          <p:cNvPr id="20" name="Объект 19"/>
          <p:cNvSpPr>
            <a:spLocks noGrp="1"/>
          </p:cNvSpPr>
          <p:nvPr>
            <p:ph sz="quarter" idx="11"/>
          </p:nvPr>
        </p:nvSpPr>
        <p:spPr>
          <a:xfrm>
            <a:off x="314324" y="285186"/>
            <a:ext cx="7010399" cy="1061921"/>
          </a:xfrm>
        </p:spPr>
        <p:txBody>
          <a:bodyPr/>
          <a:lstStyle/>
          <a:p>
            <a:pPr algn="ctr"/>
            <a:r>
              <a:rPr lang="ru-RU" sz="2800" b="1" dirty="0" err="1">
                <a:ln w="22225">
                  <a:solidFill>
                    <a:schemeClr val="accent2"/>
                  </a:solidFill>
                  <a:prstDash val="solid"/>
                </a:ln>
                <a:solidFill>
                  <a:schemeClr val="accent2">
                    <a:lumMod val="40000"/>
                    <a:lumOff val="60000"/>
                  </a:schemeClr>
                </a:solidFill>
              </a:rPr>
              <a:t>Зимова</a:t>
            </a:r>
            <a:r>
              <a:rPr lang="ru-RU" sz="2800" b="1" dirty="0">
                <a:ln w="22225">
                  <a:solidFill>
                    <a:schemeClr val="accent2"/>
                  </a:solidFill>
                  <a:prstDash val="solid"/>
                </a:ln>
                <a:solidFill>
                  <a:schemeClr val="accent2">
                    <a:lumMod val="40000"/>
                    <a:lumOff val="60000"/>
                  </a:schemeClr>
                </a:solidFill>
              </a:rPr>
              <a:t> школа </a:t>
            </a:r>
            <a:r>
              <a:rPr lang="ru-RU" sz="2800" b="1" dirty="0" err="1">
                <a:ln w="22225">
                  <a:solidFill>
                    <a:schemeClr val="accent2"/>
                  </a:solidFill>
                  <a:prstDash val="solid"/>
                </a:ln>
                <a:solidFill>
                  <a:schemeClr val="accent2">
                    <a:lumMod val="40000"/>
                    <a:lumOff val="60000"/>
                  </a:schemeClr>
                </a:solidFill>
              </a:rPr>
              <a:t>із</a:t>
            </a:r>
            <a:r>
              <a:rPr lang="ru-RU" sz="2800" b="1" dirty="0">
                <a:ln w="22225">
                  <a:solidFill>
                    <a:schemeClr val="accent2"/>
                  </a:solidFill>
                  <a:prstDash val="solid"/>
                </a:ln>
                <a:solidFill>
                  <a:schemeClr val="accent2">
                    <a:lumMod val="40000"/>
                    <a:lumOff val="60000"/>
                  </a:schemeClr>
                </a:solidFill>
              </a:rPr>
              <a:t> системного </a:t>
            </a:r>
            <a:r>
              <a:rPr lang="ru-RU" sz="2800" b="1" dirty="0" err="1">
                <a:ln w="22225">
                  <a:solidFill>
                    <a:schemeClr val="accent2"/>
                  </a:solidFill>
                  <a:prstDash val="solid"/>
                </a:ln>
                <a:solidFill>
                  <a:schemeClr val="accent2">
                    <a:lumMod val="40000"/>
                    <a:lumOff val="60000"/>
                  </a:schemeClr>
                </a:solidFill>
              </a:rPr>
              <a:t>аналізу</a:t>
            </a:r>
            <a:r>
              <a:rPr lang="ru-RU" sz="2800" b="1" dirty="0">
                <a:ln w="22225">
                  <a:solidFill>
                    <a:schemeClr val="accent2"/>
                  </a:solidFill>
                  <a:prstDash val="solid"/>
                </a:ln>
                <a:solidFill>
                  <a:schemeClr val="accent2">
                    <a:lumMod val="40000"/>
                    <a:lumOff val="60000"/>
                  </a:schemeClr>
                </a:solidFill>
              </a:rPr>
              <a:t> та штучного </a:t>
            </a:r>
            <a:r>
              <a:rPr lang="ru-RU" sz="2800" b="1" dirty="0" err="1">
                <a:ln w="22225">
                  <a:solidFill>
                    <a:schemeClr val="accent2"/>
                  </a:solidFill>
                  <a:prstDash val="solid"/>
                </a:ln>
                <a:solidFill>
                  <a:schemeClr val="accent2">
                    <a:lumMod val="40000"/>
                    <a:lumOff val="60000"/>
                  </a:schemeClr>
                </a:solidFill>
              </a:rPr>
              <a:t>інтелекту</a:t>
            </a:r>
            <a:endParaRPr lang="ru-RU" sz="2800" b="1" dirty="0">
              <a:ln w="22225">
                <a:solidFill>
                  <a:schemeClr val="accent2"/>
                </a:solidFill>
                <a:prstDash val="solid"/>
              </a:ln>
              <a:solidFill>
                <a:schemeClr val="accent2">
                  <a:lumMod val="40000"/>
                  <a:lumOff val="60000"/>
                </a:schemeClr>
              </a:solidFill>
            </a:endParaRPr>
          </a:p>
        </p:txBody>
      </p:sp>
      <p:sp>
        <p:nvSpPr>
          <p:cNvPr id="21" name="Объект 20"/>
          <p:cNvSpPr>
            <a:spLocks noGrp="1"/>
          </p:cNvSpPr>
          <p:nvPr>
            <p:ph sz="quarter" idx="12"/>
          </p:nvPr>
        </p:nvSpPr>
        <p:spPr/>
        <p:txBody>
          <a:bodyPr/>
          <a:lstStyle/>
          <a:p>
            <a:r>
              <a:rPr lang="uk-UA" dirty="0" err="1"/>
              <a:t>К.т.н</a:t>
            </a:r>
            <a:r>
              <a:rPr lang="uk-UA" dirty="0"/>
              <a:t>., доц. Желдак Тімур Анатолійович,</a:t>
            </a:r>
          </a:p>
          <a:p>
            <a:r>
              <a:rPr lang="uk-UA" dirty="0"/>
              <a:t>Завідувач кафедри системного аналізу та управління</a:t>
            </a:r>
          </a:p>
          <a:p>
            <a:endParaRPr lang="ru-RU" dirty="0"/>
          </a:p>
        </p:txBody>
      </p:sp>
      <p:sp>
        <p:nvSpPr>
          <p:cNvPr id="22" name="Объект 21"/>
          <p:cNvSpPr>
            <a:spLocks noGrp="1"/>
          </p:cNvSpPr>
          <p:nvPr>
            <p:ph sz="quarter" idx="13"/>
          </p:nvPr>
        </p:nvSpPr>
        <p:spPr/>
        <p:txBody>
          <a:bodyPr/>
          <a:lstStyle/>
          <a:p>
            <a:endParaRPr lang="ru-RU" dirty="0"/>
          </a:p>
        </p:txBody>
      </p:sp>
      <p:sp>
        <p:nvSpPr>
          <p:cNvPr id="23" name="Объект 22"/>
          <p:cNvSpPr>
            <a:spLocks noGrp="1"/>
          </p:cNvSpPr>
          <p:nvPr>
            <p:ph sz="quarter" idx="14"/>
          </p:nvPr>
        </p:nvSpPr>
        <p:spPr/>
        <p:txBody>
          <a:bodyPr/>
          <a:lstStyle/>
          <a:p>
            <a:r>
              <a:rPr lang="en-US" dirty="0">
                <a:hlinkClick r:id="rId3"/>
              </a:rPr>
              <a:t>Zheldak.t.a@nmu.one</a:t>
            </a:r>
            <a:r>
              <a:rPr lang="en-US" dirty="0"/>
              <a:t> +380676319926</a:t>
            </a:r>
            <a:endParaRPr lang="ru-RU" dirty="0"/>
          </a:p>
        </p:txBody>
      </p:sp>
    </p:spTree>
    <p:extLst>
      <p:ext uri="{BB962C8B-B14F-4D97-AF65-F5344CB8AC3E}">
        <p14:creationId xmlns:p14="http://schemas.microsoft.com/office/powerpoint/2010/main" val="936526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0"/>
          </p:nvPr>
        </p:nvSpPr>
        <p:spPr/>
        <p:txBody>
          <a:bodyPr/>
          <a:lstStyle/>
          <a:p>
            <a:r>
              <a:rPr lang="uk-UA" dirty="0"/>
              <a:t>Неформальна постановка задачі</a:t>
            </a:r>
            <a:endParaRPr lang="ru-RU" dirty="0"/>
          </a:p>
        </p:txBody>
      </p:sp>
      <p:sp>
        <p:nvSpPr>
          <p:cNvPr id="4" name="Текст 3"/>
          <p:cNvSpPr>
            <a:spLocks noGrp="1"/>
          </p:cNvSpPr>
          <p:nvPr>
            <p:ph type="body" sz="quarter" idx="11"/>
          </p:nvPr>
        </p:nvSpPr>
        <p:spPr/>
        <p:txBody>
          <a:bodyPr/>
          <a:lstStyle/>
          <a:p>
            <a:r>
              <a:rPr lang="ru-RU" dirty="0" err="1"/>
              <a:t>Зимова</a:t>
            </a:r>
            <a:r>
              <a:rPr lang="ru-RU" dirty="0"/>
              <a:t> школа </a:t>
            </a:r>
            <a:r>
              <a:rPr lang="ru-RU" dirty="0" err="1"/>
              <a:t>із</a:t>
            </a:r>
            <a:r>
              <a:rPr lang="ru-RU" dirty="0"/>
              <a:t> системного </a:t>
            </a:r>
            <a:r>
              <a:rPr lang="ru-RU" dirty="0" err="1"/>
              <a:t>аналізу</a:t>
            </a:r>
            <a:r>
              <a:rPr lang="ru-RU" dirty="0"/>
              <a:t> та штучного </a:t>
            </a:r>
            <a:r>
              <a:rPr lang="ru-RU" dirty="0" err="1"/>
              <a:t>інтелекту</a:t>
            </a:r>
            <a:endParaRPr lang="ru-RU" dirty="0"/>
          </a:p>
        </p:txBody>
      </p:sp>
      <p:sp>
        <p:nvSpPr>
          <p:cNvPr id="7" name="TextBox 6">
            <a:extLst>
              <a:ext uri="{FF2B5EF4-FFF2-40B4-BE49-F238E27FC236}">
                <a16:creationId xmlns:a16="http://schemas.microsoft.com/office/drawing/2014/main" id="{44BAB998-40FC-9E7F-F4CC-2BFFC509AE92}"/>
              </a:ext>
            </a:extLst>
          </p:cNvPr>
          <p:cNvSpPr txBox="1"/>
          <p:nvPr/>
        </p:nvSpPr>
        <p:spPr>
          <a:xfrm>
            <a:off x="176009" y="1118586"/>
            <a:ext cx="4671199" cy="2585323"/>
          </a:xfrm>
          <a:prstGeom prst="rect">
            <a:avLst/>
          </a:prstGeom>
          <a:noFill/>
        </p:spPr>
        <p:txBody>
          <a:bodyPr wrap="square">
            <a:spAutoFit/>
          </a:bodyPr>
          <a:lstStyle/>
          <a:p>
            <a:r>
              <a:rPr lang="uk-UA" dirty="0"/>
              <a:t> 1. Ви знаходитесь в НТУ «Дніпровська політехніка» і бажаєте добратися до стадіону «Дніпро-арена» пішки за найменший термін часу. Вам не треба повертатись, ви не маєте обмежень.</a:t>
            </a:r>
          </a:p>
          <a:p>
            <a:endParaRPr lang="uk-UA" dirty="0"/>
          </a:p>
          <a:p>
            <a:r>
              <a:rPr lang="uk-UA" dirty="0"/>
              <a:t>ЦЕ ВІДКРИТА ЗАДАЧА</a:t>
            </a:r>
          </a:p>
          <a:p>
            <a:endParaRPr lang="uk-UA" dirty="0"/>
          </a:p>
          <a:p>
            <a:endParaRPr lang="uk-UA" dirty="0"/>
          </a:p>
        </p:txBody>
      </p:sp>
      <p:pic>
        <p:nvPicPr>
          <p:cNvPr id="5" name="Рисунок 4">
            <a:extLst>
              <a:ext uri="{FF2B5EF4-FFF2-40B4-BE49-F238E27FC236}">
                <a16:creationId xmlns:a16="http://schemas.microsoft.com/office/drawing/2014/main" id="{361154BF-F51E-E5C0-33A6-D64D3123484D}"/>
              </a:ext>
            </a:extLst>
          </p:cNvPr>
          <p:cNvPicPr>
            <a:picLocks noChangeAspect="1"/>
          </p:cNvPicPr>
          <p:nvPr/>
        </p:nvPicPr>
        <p:blipFill rotWithShape="1">
          <a:blip r:embed="rId2"/>
          <a:srcRect l="21464" t="7637" r="2192" b="10159"/>
          <a:stretch/>
        </p:blipFill>
        <p:spPr>
          <a:xfrm>
            <a:off x="4785064" y="816745"/>
            <a:ext cx="7084382" cy="5335153"/>
          </a:xfrm>
          <a:prstGeom prst="rect">
            <a:avLst/>
          </a:prstGeom>
        </p:spPr>
      </p:pic>
      <p:sp>
        <p:nvSpPr>
          <p:cNvPr id="6" name="TextBox 5">
            <a:extLst>
              <a:ext uri="{FF2B5EF4-FFF2-40B4-BE49-F238E27FC236}">
                <a16:creationId xmlns:a16="http://schemas.microsoft.com/office/drawing/2014/main" id="{AA1E6372-7502-D980-14F4-4BBF79C3144F}"/>
              </a:ext>
            </a:extLst>
          </p:cNvPr>
          <p:cNvSpPr txBox="1"/>
          <p:nvPr/>
        </p:nvSpPr>
        <p:spPr>
          <a:xfrm>
            <a:off x="176009" y="3529422"/>
            <a:ext cx="4609055" cy="2585323"/>
          </a:xfrm>
          <a:prstGeom prst="rect">
            <a:avLst/>
          </a:prstGeom>
          <a:noFill/>
        </p:spPr>
        <p:txBody>
          <a:bodyPr wrap="square">
            <a:spAutoFit/>
          </a:bodyPr>
          <a:lstStyle/>
          <a:p>
            <a:pPr marL="0" indent="0">
              <a:buNone/>
            </a:pPr>
            <a:r>
              <a:rPr lang="uk-UA" sz="1800" b="1" i="1" dirty="0">
                <a:latin typeface="Franklin Gothic Book" panose="020B0503020102020204" pitchFamily="34" charset="0"/>
              </a:rPr>
              <a:t>Приклад відкритої задачі</a:t>
            </a:r>
            <a:r>
              <a:rPr lang="uk-UA" sz="1800" dirty="0">
                <a:latin typeface="Franklin Gothic Book" panose="020B0503020102020204" pitchFamily="34" charset="0"/>
              </a:rPr>
              <a:t>:</a:t>
            </a:r>
          </a:p>
          <a:p>
            <a:pPr>
              <a:buFontTx/>
              <a:buChar char="-"/>
            </a:pPr>
            <a:r>
              <a:rPr lang="uk-UA" sz="1800" dirty="0">
                <a:latin typeface="Franklin Gothic Book" panose="020B0503020102020204" pitchFamily="34" charset="0"/>
              </a:rPr>
              <a:t>Доставка товарів з мережі магазинів (входимо на маршрут біля найближчого магазину, виходимо після останньої адреси)</a:t>
            </a:r>
          </a:p>
          <a:p>
            <a:pPr>
              <a:buFontTx/>
              <a:buChar char="-"/>
            </a:pPr>
            <a:r>
              <a:rPr lang="uk-UA" sz="1800" dirty="0">
                <a:latin typeface="Franklin Gothic Book" panose="020B0503020102020204" pitchFamily="34" charset="0"/>
              </a:rPr>
              <a:t>Планування послідовності викладання дисциплін в навчальному плані спеціальності (повертатися до початку не треба, мінімізуємо відстань від ресурсних дисциплін і тих що забезпечуються).</a:t>
            </a:r>
          </a:p>
        </p:txBody>
      </p:sp>
    </p:spTree>
    <p:extLst>
      <p:ext uri="{BB962C8B-B14F-4D97-AF65-F5344CB8AC3E}">
        <p14:creationId xmlns:p14="http://schemas.microsoft.com/office/powerpoint/2010/main" val="1160248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0"/>
          </p:nvPr>
        </p:nvSpPr>
        <p:spPr/>
        <p:txBody>
          <a:bodyPr/>
          <a:lstStyle/>
          <a:p>
            <a:r>
              <a:rPr lang="uk-UA" dirty="0"/>
              <a:t>Неформальна постановка задачі</a:t>
            </a:r>
            <a:endParaRPr lang="ru-RU" dirty="0"/>
          </a:p>
        </p:txBody>
      </p:sp>
      <p:sp>
        <p:nvSpPr>
          <p:cNvPr id="4" name="Текст 3"/>
          <p:cNvSpPr>
            <a:spLocks noGrp="1"/>
          </p:cNvSpPr>
          <p:nvPr>
            <p:ph type="body" sz="quarter" idx="11"/>
          </p:nvPr>
        </p:nvSpPr>
        <p:spPr/>
        <p:txBody>
          <a:bodyPr/>
          <a:lstStyle/>
          <a:p>
            <a:r>
              <a:rPr lang="ru-RU" dirty="0" err="1"/>
              <a:t>Зимова</a:t>
            </a:r>
            <a:r>
              <a:rPr lang="ru-RU" dirty="0"/>
              <a:t> школа </a:t>
            </a:r>
            <a:r>
              <a:rPr lang="ru-RU" dirty="0" err="1"/>
              <a:t>із</a:t>
            </a:r>
            <a:r>
              <a:rPr lang="ru-RU" dirty="0"/>
              <a:t> системного </a:t>
            </a:r>
            <a:r>
              <a:rPr lang="ru-RU" dirty="0" err="1"/>
              <a:t>аналізу</a:t>
            </a:r>
            <a:r>
              <a:rPr lang="ru-RU" dirty="0"/>
              <a:t> та штучного </a:t>
            </a:r>
            <a:r>
              <a:rPr lang="ru-RU" dirty="0" err="1"/>
              <a:t>інтелекту</a:t>
            </a:r>
            <a:endParaRPr lang="ru-RU" dirty="0"/>
          </a:p>
        </p:txBody>
      </p:sp>
      <p:sp>
        <p:nvSpPr>
          <p:cNvPr id="7" name="TextBox 6">
            <a:extLst>
              <a:ext uri="{FF2B5EF4-FFF2-40B4-BE49-F238E27FC236}">
                <a16:creationId xmlns:a16="http://schemas.microsoft.com/office/drawing/2014/main" id="{44BAB998-40FC-9E7F-F4CC-2BFFC509AE92}"/>
              </a:ext>
            </a:extLst>
          </p:cNvPr>
          <p:cNvSpPr txBox="1"/>
          <p:nvPr/>
        </p:nvSpPr>
        <p:spPr>
          <a:xfrm>
            <a:off x="2277531" y="1280943"/>
            <a:ext cx="4629298" cy="2031325"/>
          </a:xfrm>
          <a:prstGeom prst="rect">
            <a:avLst/>
          </a:prstGeom>
          <a:noFill/>
        </p:spPr>
        <p:txBody>
          <a:bodyPr wrap="square">
            <a:spAutoFit/>
          </a:bodyPr>
          <a:lstStyle/>
          <a:p>
            <a:r>
              <a:rPr lang="uk-UA" dirty="0"/>
              <a:t> 1. Ви знаходитесь в НТУ «Дніпровська політехніка» і бажаєте добратися до стадіону «Дніпро-арена» пішки за найменший термін часу. Вам не треба повертатись, ви не маєте обмежень.</a:t>
            </a:r>
          </a:p>
          <a:p>
            <a:endParaRPr lang="uk-UA" dirty="0"/>
          </a:p>
          <a:p>
            <a:endParaRPr lang="uk-UA" dirty="0"/>
          </a:p>
        </p:txBody>
      </p:sp>
      <p:pic>
        <p:nvPicPr>
          <p:cNvPr id="6" name="Рисунок 5">
            <a:extLst>
              <a:ext uri="{FF2B5EF4-FFF2-40B4-BE49-F238E27FC236}">
                <a16:creationId xmlns:a16="http://schemas.microsoft.com/office/drawing/2014/main" id="{66EAAEFB-EB1E-DDF6-3B43-8D0FE19A878A}"/>
              </a:ext>
            </a:extLst>
          </p:cNvPr>
          <p:cNvPicPr>
            <a:picLocks noChangeAspect="1"/>
          </p:cNvPicPr>
          <p:nvPr/>
        </p:nvPicPr>
        <p:blipFill>
          <a:blip r:embed="rId2"/>
          <a:stretch>
            <a:fillRect/>
          </a:stretch>
        </p:blipFill>
        <p:spPr>
          <a:xfrm>
            <a:off x="198664" y="880549"/>
            <a:ext cx="8247355" cy="2832111"/>
          </a:xfrm>
          <a:prstGeom prst="rect">
            <a:avLst/>
          </a:prstGeom>
        </p:spPr>
      </p:pic>
      <p:pic>
        <p:nvPicPr>
          <p:cNvPr id="10" name="Рисунок 9">
            <a:extLst>
              <a:ext uri="{FF2B5EF4-FFF2-40B4-BE49-F238E27FC236}">
                <a16:creationId xmlns:a16="http://schemas.microsoft.com/office/drawing/2014/main" id="{CE49EC7F-42FC-FD10-97AE-E2841362B6DF}"/>
              </a:ext>
            </a:extLst>
          </p:cNvPr>
          <p:cNvPicPr>
            <a:picLocks noChangeAspect="1"/>
          </p:cNvPicPr>
          <p:nvPr/>
        </p:nvPicPr>
        <p:blipFill>
          <a:blip r:embed="rId3"/>
          <a:stretch>
            <a:fillRect/>
          </a:stretch>
        </p:blipFill>
        <p:spPr>
          <a:xfrm>
            <a:off x="0" y="3809101"/>
            <a:ext cx="8446019" cy="2443018"/>
          </a:xfrm>
          <a:prstGeom prst="rect">
            <a:avLst/>
          </a:prstGeom>
        </p:spPr>
      </p:pic>
      <p:sp>
        <p:nvSpPr>
          <p:cNvPr id="9" name="TextBox 8">
            <a:extLst>
              <a:ext uri="{FF2B5EF4-FFF2-40B4-BE49-F238E27FC236}">
                <a16:creationId xmlns:a16="http://schemas.microsoft.com/office/drawing/2014/main" id="{3BED53D4-464E-ACE4-51CC-300043041469}"/>
              </a:ext>
            </a:extLst>
          </p:cNvPr>
          <p:cNvSpPr txBox="1"/>
          <p:nvPr/>
        </p:nvSpPr>
        <p:spPr>
          <a:xfrm>
            <a:off x="8593584" y="880549"/>
            <a:ext cx="3399752" cy="4524315"/>
          </a:xfrm>
          <a:prstGeom prst="rect">
            <a:avLst/>
          </a:prstGeom>
          <a:noFill/>
        </p:spPr>
        <p:txBody>
          <a:bodyPr wrap="square">
            <a:spAutoFit/>
          </a:bodyPr>
          <a:lstStyle/>
          <a:p>
            <a:r>
              <a:rPr lang="uk-UA" dirty="0"/>
              <a:t>2. Ви знаходитесь в готелі. Ви намітили декілька визначних пам’яток, які б хотіли відвідати. Після чого ви маєте повернутися в готель. Все бажано зробити за час, який не перевищує світловий день. Мета – якомога менше витратити часу (найменше </a:t>
            </a:r>
            <a:r>
              <a:rPr lang="uk-UA" dirty="0" err="1"/>
              <a:t>прошагати</a:t>
            </a:r>
            <a:r>
              <a:rPr lang="uk-UA" dirty="0"/>
              <a:t> МІЖ) локаціями, економлячи час на самі локації.</a:t>
            </a:r>
          </a:p>
          <a:p>
            <a:endParaRPr lang="uk-UA" dirty="0"/>
          </a:p>
          <a:p>
            <a:r>
              <a:rPr lang="uk-UA" dirty="0"/>
              <a:t>ЦЕ ЗАМКНЕНА ЗАДАЧА З ОБМЕЖЕННЯМ ЗА ЗАГАЛЬНИЙ ЧАС</a:t>
            </a:r>
          </a:p>
        </p:txBody>
      </p:sp>
    </p:spTree>
    <p:extLst>
      <p:ext uri="{BB962C8B-B14F-4D97-AF65-F5344CB8AC3E}">
        <p14:creationId xmlns:p14="http://schemas.microsoft.com/office/powerpoint/2010/main" val="36010615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0"/>
          </p:nvPr>
        </p:nvSpPr>
        <p:spPr/>
        <p:txBody>
          <a:bodyPr/>
          <a:lstStyle/>
          <a:p>
            <a:r>
              <a:rPr lang="uk-UA" dirty="0"/>
              <a:t>Неформальна постановка задачі</a:t>
            </a:r>
            <a:endParaRPr lang="ru-RU" dirty="0"/>
          </a:p>
        </p:txBody>
      </p:sp>
      <p:sp>
        <p:nvSpPr>
          <p:cNvPr id="4" name="Текст 3"/>
          <p:cNvSpPr>
            <a:spLocks noGrp="1"/>
          </p:cNvSpPr>
          <p:nvPr>
            <p:ph type="body" sz="quarter" idx="11"/>
          </p:nvPr>
        </p:nvSpPr>
        <p:spPr/>
        <p:txBody>
          <a:bodyPr/>
          <a:lstStyle/>
          <a:p>
            <a:r>
              <a:rPr lang="ru-RU" dirty="0" err="1"/>
              <a:t>Зимова</a:t>
            </a:r>
            <a:r>
              <a:rPr lang="ru-RU" dirty="0"/>
              <a:t> школа </a:t>
            </a:r>
            <a:r>
              <a:rPr lang="ru-RU" dirty="0" err="1"/>
              <a:t>із</a:t>
            </a:r>
            <a:r>
              <a:rPr lang="ru-RU" dirty="0"/>
              <a:t> системного </a:t>
            </a:r>
            <a:r>
              <a:rPr lang="ru-RU" dirty="0" err="1"/>
              <a:t>аналізу</a:t>
            </a:r>
            <a:r>
              <a:rPr lang="ru-RU" dirty="0"/>
              <a:t> та штучного </a:t>
            </a:r>
            <a:r>
              <a:rPr lang="ru-RU" dirty="0" err="1"/>
              <a:t>інтелекту</a:t>
            </a:r>
            <a:endParaRPr lang="ru-RU" dirty="0"/>
          </a:p>
        </p:txBody>
      </p:sp>
      <p:sp>
        <p:nvSpPr>
          <p:cNvPr id="8" name="TextBox 7">
            <a:extLst>
              <a:ext uri="{FF2B5EF4-FFF2-40B4-BE49-F238E27FC236}">
                <a16:creationId xmlns:a16="http://schemas.microsoft.com/office/drawing/2014/main" id="{706560BF-F0B4-4B03-354D-D975A7571844}"/>
              </a:ext>
            </a:extLst>
          </p:cNvPr>
          <p:cNvSpPr txBox="1"/>
          <p:nvPr/>
        </p:nvSpPr>
        <p:spPr>
          <a:xfrm>
            <a:off x="824079" y="958788"/>
            <a:ext cx="8965771" cy="1733808"/>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uk-UA" sz="2000" b="1" i="1"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Приклад закритої (замкненою задачі):</a:t>
            </a: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kumimoji="0" lang="uk-UA" sz="2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Інкасатори </a:t>
            </a:r>
            <a:r>
              <a:rPr kumimoji="0" lang="uk-UA" sz="2000" b="0" i="0" u="none" strike="noStrike" kern="1200" cap="none" spc="0" normalizeH="0" baseline="0" noProof="0" dirty="0" err="1">
                <a:ln>
                  <a:noFill/>
                </a:ln>
                <a:solidFill>
                  <a:prstClr val="black"/>
                </a:solidFill>
                <a:effectLst/>
                <a:uLnTx/>
                <a:uFillTx/>
                <a:latin typeface="Franklin Gothic Book" panose="020B0503020102020204" pitchFamily="34" charset="0"/>
                <a:ea typeface="+mn-ea"/>
                <a:cs typeface="+mn-cs"/>
              </a:rPr>
              <a:t>виїздять</a:t>
            </a:r>
            <a:r>
              <a:rPr kumimoji="0" lang="uk-UA" sz="2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 з банка, об’їжджають певну кількість </a:t>
            </a:r>
            <a:r>
              <a:rPr kumimoji="0" lang="uk-UA" sz="2000" b="0" i="0" u="none" strike="noStrike" kern="1200" cap="none" spc="0" normalizeH="0" baseline="0" noProof="0" dirty="0" err="1">
                <a:ln>
                  <a:noFill/>
                </a:ln>
                <a:solidFill>
                  <a:prstClr val="black"/>
                </a:solidFill>
                <a:effectLst/>
                <a:uLnTx/>
                <a:uFillTx/>
                <a:latin typeface="Franklin Gothic Book" panose="020B0503020102020204" pitchFamily="34" charset="0"/>
                <a:ea typeface="+mn-ea"/>
                <a:cs typeface="+mn-cs"/>
              </a:rPr>
              <a:t>банкоматів</a:t>
            </a:r>
            <a:r>
              <a:rPr kumimoji="0" lang="uk-UA" sz="2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 у які завантажують гроші;</a:t>
            </a: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kumimoji="0" lang="uk-UA" sz="2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Медична лабораторія збирає медичний матеріал з лабораторій і звозить в центральний офіс</a:t>
            </a:r>
          </a:p>
        </p:txBody>
      </p:sp>
      <p:sp>
        <p:nvSpPr>
          <p:cNvPr id="10" name="TextBox 9">
            <a:extLst>
              <a:ext uri="{FF2B5EF4-FFF2-40B4-BE49-F238E27FC236}">
                <a16:creationId xmlns:a16="http://schemas.microsoft.com/office/drawing/2014/main" id="{2085D96E-FB15-9E8A-A083-9319A04AE2ED}"/>
              </a:ext>
            </a:extLst>
          </p:cNvPr>
          <p:cNvSpPr txBox="1"/>
          <p:nvPr/>
        </p:nvSpPr>
        <p:spPr>
          <a:xfrm>
            <a:off x="652916" y="2997887"/>
            <a:ext cx="7357368" cy="1716367"/>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uk-UA"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В закритій задачі найчастіше існує так зване «</a:t>
            </a:r>
            <a:r>
              <a:rPr kumimoji="0" lang="uk-UA" sz="1800" b="0" i="1" u="sng"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депо</a:t>
            </a:r>
            <a:r>
              <a:rPr kumimoji="0" lang="uk-UA"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 або точка, з якої стартує перестановка (обхід вершин). Відповідно, об’єкт, що обходить вершини графа (виконує завдання) </a:t>
            </a:r>
            <a:r>
              <a:rPr kumimoji="0" lang="uk-UA" sz="1800" b="1"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зобов’язаний</a:t>
            </a:r>
            <a:r>
              <a:rPr kumimoji="0" lang="uk-UA"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 повернутися в депо і таким чином замкнути шлях у </a:t>
            </a:r>
            <a:r>
              <a:rPr kumimoji="0" lang="uk-UA" sz="1800" b="0" i="1" u="sng"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кільце</a:t>
            </a:r>
            <a:r>
              <a:rPr kumimoji="0" lang="uk-UA"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uk-UA" dirty="0">
                <a:solidFill>
                  <a:prstClr val="black"/>
                </a:solidFill>
                <a:latin typeface="Franklin Gothic Book" panose="020B0503020102020204" pitchFamily="34" charset="0"/>
              </a:rPr>
              <a:t>Таке кільце називають </a:t>
            </a:r>
            <a:r>
              <a:rPr lang="uk-UA" b="1" dirty="0" err="1">
                <a:solidFill>
                  <a:prstClr val="black"/>
                </a:solidFill>
                <a:latin typeface="Franklin Gothic Book" panose="020B0503020102020204" pitchFamily="34" charset="0"/>
              </a:rPr>
              <a:t>Гамільтоновим</a:t>
            </a:r>
            <a:r>
              <a:rPr lang="uk-UA" b="1" dirty="0">
                <a:solidFill>
                  <a:prstClr val="black"/>
                </a:solidFill>
                <a:latin typeface="Franklin Gothic Book" panose="020B0503020102020204" pitchFamily="34" charset="0"/>
              </a:rPr>
              <a:t> циклом</a:t>
            </a:r>
            <a:r>
              <a:rPr lang="uk-UA" dirty="0">
                <a:solidFill>
                  <a:prstClr val="black"/>
                </a:solidFill>
                <a:latin typeface="Franklin Gothic Book" panose="020B0503020102020204" pitchFamily="34" charset="0"/>
              </a:rPr>
              <a:t>, якщо воно охоплює всі вершини певного графа.</a:t>
            </a:r>
            <a:endParaRPr kumimoji="0" lang="uk-UA"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pic>
        <p:nvPicPr>
          <p:cNvPr id="14" name="Рисунок 13" descr="Зображення, що містить мистецтво, Барвистість, дизайн&#10;&#10;Автоматично згенерований опис">
            <a:extLst>
              <a:ext uri="{FF2B5EF4-FFF2-40B4-BE49-F238E27FC236}">
                <a16:creationId xmlns:a16="http://schemas.microsoft.com/office/drawing/2014/main" id="{47F62EE0-26CE-C787-DA3B-3160E84FA0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0007" y="2204925"/>
            <a:ext cx="3239685" cy="3100480"/>
          </a:xfrm>
          <a:prstGeom prst="rect">
            <a:avLst/>
          </a:prstGeom>
        </p:spPr>
      </p:pic>
    </p:spTree>
    <p:extLst>
      <p:ext uri="{BB962C8B-B14F-4D97-AF65-F5344CB8AC3E}">
        <p14:creationId xmlns:p14="http://schemas.microsoft.com/office/powerpoint/2010/main" val="17766089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0"/>
          </p:nvPr>
        </p:nvSpPr>
        <p:spPr/>
        <p:txBody>
          <a:bodyPr/>
          <a:lstStyle/>
          <a:p>
            <a:r>
              <a:rPr lang="uk-UA" dirty="0"/>
              <a:t>Неформальна постановка задачі</a:t>
            </a:r>
            <a:endParaRPr lang="ru-RU" dirty="0"/>
          </a:p>
        </p:txBody>
      </p:sp>
      <p:sp>
        <p:nvSpPr>
          <p:cNvPr id="4" name="Текст 3"/>
          <p:cNvSpPr>
            <a:spLocks noGrp="1"/>
          </p:cNvSpPr>
          <p:nvPr>
            <p:ph type="body" sz="quarter" idx="11"/>
          </p:nvPr>
        </p:nvSpPr>
        <p:spPr/>
        <p:txBody>
          <a:bodyPr/>
          <a:lstStyle/>
          <a:p>
            <a:r>
              <a:rPr lang="ru-RU" dirty="0" err="1"/>
              <a:t>Зимова</a:t>
            </a:r>
            <a:r>
              <a:rPr lang="ru-RU" dirty="0"/>
              <a:t> школа </a:t>
            </a:r>
            <a:r>
              <a:rPr lang="ru-RU" dirty="0" err="1"/>
              <a:t>із</a:t>
            </a:r>
            <a:r>
              <a:rPr lang="ru-RU" dirty="0"/>
              <a:t> системного </a:t>
            </a:r>
            <a:r>
              <a:rPr lang="ru-RU" dirty="0" err="1"/>
              <a:t>аналізу</a:t>
            </a:r>
            <a:r>
              <a:rPr lang="ru-RU" dirty="0"/>
              <a:t> та штучного </a:t>
            </a:r>
            <a:r>
              <a:rPr lang="ru-RU" dirty="0" err="1"/>
              <a:t>інтелекту</a:t>
            </a:r>
            <a:endParaRPr lang="ru-RU" dirty="0"/>
          </a:p>
        </p:txBody>
      </p:sp>
      <p:sp>
        <p:nvSpPr>
          <p:cNvPr id="7" name="TextBox 6">
            <a:extLst>
              <a:ext uri="{FF2B5EF4-FFF2-40B4-BE49-F238E27FC236}">
                <a16:creationId xmlns:a16="http://schemas.microsoft.com/office/drawing/2014/main" id="{44BAB998-40FC-9E7F-F4CC-2BFFC509AE92}"/>
              </a:ext>
            </a:extLst>
          </p:cNvPr>
          <p:cNvSpPr txBox="1"/>
          <p:nvPr/>
        </p:nvSpPr>
        <p:spPr>
          <a:xfrm>
            <a:off x="198664" y="916959"/>
            <a:ext cx="4629298" cy="3416320"/>
          </a:xfrm>
          <a:prstGeom prst="rect">
            <a:avLst/>
          </a:prstGeom>
          <a:noFill/>
        </p:spPr>
        <p:txBody>
          <a:bodyPr wrap="square">
            <a:spAutoFit/>
          </a:bodyPr>
          <a:lstStyle/>
          <a:p>
            <a:r>
              <a:rPr lang="uk-UA" dirty="0"/>
              <a:t>3. Ви – кур’єр, отримали добовий план на розвезення інтернет-замовлень (чи просто посилок). У вас є склад (відділення), де все це зберігається, і адреси клієнтів. У вас є обмеження на місткість (скільки ви берете за раз), у клієнтів є обмеження в часі – коли вони вдома.</a:t>
            </a:r>
          </a:p>
          <a:p>
            <a:endParaRPr lang="uk-UA" dirty="0"/>
          </a:p>
          <a:p>
            <a:r>
              <a:rPr lang="uk-UA" dirty="0"/>
              <a:t>ЦЕ ЗАКРИТА ЗАДАЧА З ОБМЕЖЕНЯМИ НА ЄМНІСТЬ ТРАНСПОРТУ І ЧАСОВИМИ ВІКНАМИ</a:t>
            </a:r>
          </a:p>
        </p:txBody>
      </p:sp>
      <p:pic>
        <p:nvPicPr>
          <p:cNvPr id="11" name="Рисунок 10">
            <a:extLst>
              <a:ext uri="{FF2B5EF4-FFF2-40B4-BE49-F238E27FC236}">
                <a16:creationId xmlns:a16="http://schemas.microsoft.com/office/drawing/2014/main" id="{5F5C38C8-39D3-354B-F807-917ABC8AE545}"/>
              </a:ext>
            </a:extLst>
          </p:cNvPr>
          <p:cNvPicPr>
            <a:picLocks noChangeAspect="1"/>
          </p:cNvPicPr>
          <p:nvPr/>
        </p:nvPicPr>
        <p:blipFill>
          <a:blip r:embed="rId2"/>
          <a:stretch>
            <a:fillRect/>
          </a:stretch>
        </p:blipFill>
        <p:spPr>
          <a:xfrm>
            <a:off x="4827962" y="1082069"/>
            <a:ext cx="7058025" cy="3086100"/>
          </a:xfrm>
          <a:prstGeom prst="rect">
            <a:avLst/>
          </a:prstGeom>
        </p:spPr>
      </p:pic>
    </p:spTree>
    <p:extLst>
      <p:ext uri="{BB962C8B-B14F-4D97-AF65-F5344CB8AC3E}">
        <p14:creationId xmlns:p14="http://schemas.microsoft.com/office/powerpoint/2010/main" val="3153781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тексту 1">
            <a:extLst>
              <a:ext uri="{FF2B5EF4-FFF2-40B4-BE49-F238E27FC236}">
                <a16:creationId xmlns:a16="http://schemas.microsoft.com/office/drawing/2014/main" id="{055256D5-C246-7A10-E5E7-8345BD0B5817}"/>
              </a:ext>
            </a:extLst>
          </p:cNvPr>
          <p:cNvSpPr>
            <a:spLocks noGrp="1"/>
          </p:cNvSpPr>
          <p:nvPr>
            <p:ph type="body" sz="quarter" idx="10"/>
          </p:nvPr>
        </p:nvSpPr>
        <p:spPr>
          <a:xfrm>
            <a:off x="176009" y="220889"/>
            <a:ext cx="3739043" cy="963613"/>
          </a:xfrm>
        </p:spPr>
        <p:txBody>
          <a:bodyPr/>
          <a:lstStyle/>
          <a:p>
            <a:r>
              <a:rPr lang="uk-UA" dirty="0"/>
              <a:t>Насправді задач </a:t>
            </a:r>
          </a:p>
          <a:p>
            <a:r>
              <a:rPr lang="uk-UA" dirty="0"/>
              <a:t>дуже багато</a:t>
            </a:r>
          </a:p>
        </p:txBody>
      </p:sp>
      <p:pic>
        <p:nvPicPr>
          <p:cNvPr id="4" name="Рисунок 3">
            <a:extLst>
              <a:ext uri="{FF2B5EF4-FFF2-40B4-BE49-F238E27FC236}">
                <a16:creationId xmlns:a16="http://schemas.microsoft.com/office/drawing/2014/main" id="{0E0DCEEF-7A7A-5473-7FDC-39F25D5A834A}"/>
              </a:ext>
            </a:extLst>
          </p:cNvPr>
          <p:cNvPicPr>
            <a:picLocks noChangeAspect="1"/>
          </p:cNvPicPr>
          <p:nvPr/>
        </p:nvPicPr>
        <p:blipFill>
          <a:blip r:embed="rId2"/>
          <a:stretch>
            <a:fillRect/>
          </a:stretch>
        </p:blipFill>
        <p:spPr>
          <a:xfrm>
            <a:off x="3548710" y="100779"/>
            <a:ext cx="7246537" cy="6296991"/>
          </a:xfrm>
          <a:prstGeom prst="rect">
            <a:avLst/>
          </a:prstGeom>
        </p:spPr>
      </p:pic>
      <p:sp>
        <p:nvSpPr>
          <p:cNvPr id="5" name="Текст 3">
            <a:extLst>
              <a:ext uri="{FF2B5EF4-FFF2-40B4-BE49-F238E27FC236}">
                <a16:creationId xmlns:a16="http://schemas.microsoft.com/office/drawing/2014/main" id="{2107FB16-AA44-230F-0A14-14F918F9329B}"/>
              </a:ext>
            </a:extLst>
          </p:cNvPr>
          <p:cNvSpPr>
            <a:spLocks noGrp="1"/>
          </p:cNvSpPr>
          <p:nvPr>
            <p:ph type="body" sz="quarter" idx="11"/>
          </p:nvPr>
        </p:nvSpPr>
        <p:spPr>
          <a:xfrm>
            <a:off x="652463" y="6326188"/>
            <a:ext cx="9961562" cy="234950"/>
          </a:xfrm>
        </p:spPr>
        <p:txBody>
          <a:bodyPr/>
          <a:lstStyle/>
          <a:p>
            <a:r>
              <a:rPr lang="ru-RU" dirty="0" err="1"/>
              <a:t>Зимова</a:t>
            </a:r>
            <a:r>
              <a:rPr lang="ru-RU" dirty="0"/>
              <a:t> школа </a:t>
            </a:r>
            <a:r>
              <a:rPr lang="ru-RU" dirty="0" err="1"/>
              <a:t>із</a:t>
            </a:r>
            <a:r>
              <a:rPr lang="ru-RU" dirty="0"/>
              <a:t> системного </a:t>
            </a:r>
            <a:r>
              <a:rPr lang="ru-RU" dirty="0" err="1"/>
              <a:t>аналізу</a:t>
            </a:r>
            <a:r>
              <a:rPr lang="ru-RU" dirty="0"/>
              <a:t> та штучного </a:t>
            </a:r>
            <a:r>
              <a:rPr lang="ru-RU" dirty="0" err="1"/>
              <a:t>інтелекту</a:t>
            </a:r>
            <a:endParaRPr lang="ru-RU" dirty="0"/>
          </a:p>
        </p:txBody>
      </p:sp>
    </p:spTree>
    <p:extLst>
      <p:ext uri="{BB962C8B-B14F-4D97-AF65-F5344CB8AC3E}">
        <p14:creationId xmlns:p14="http://schemas.microsoft.com/office/powerpoint/2010/main" val="26056001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тексту 1">
            <a:extLst>
              <a:ext uri="{FF2B5EF4-FFF2-40B4-BE49-F238E27FC236}">
                <a16:creationId xmlns:a16="http://schemas.microsoft.com/office/drawing/2014/main" id="{055256D5-C246-7A10-E5E7-8345BD0B5817}"/>
              </a:ext>
            </a:extLst>
          </p:cNvPr>
          <p:cNvSpPr>
            <a:spLocks noGrp="1"/>
          </p:cNvSpPr>
          <p:nvPr>
            <p:ph type="body" sz="quarter" idx="10"/>
          </p:nvPr>
        </p:nvSpPr>
        <p:spPr>
          <a:xfrm>
            <a:off x="176009" y="220889"/>
            <a:ext cx="11613537" cy="963613"/>
          </a:xfrm>
        </p:spPr>
        <p:txBody>
          <a:bodyPr/>
          <a:lstStyle/>
          <a:p>
            <a:r>
              <a:rPr lang="uk-UA" sz="3200" b="1" dirty="0">
                <a:latin typeface="Times New Roman" panose="02020603050405020304" pitchFamily="18" charset="0"/>
                <a:cs typeface="Times New Roman" panose="02020603050405020304" pitchFamily="18" charset="0"/>
              </a:rPr>
              <a:t>СПІЛЬНЕ: змінною є послідовність подій </a:t>
            </a:r>
            <a:endParaRPr lang="uk-UA" sz="3200" dirty="0"/>
          </a:p>
        </p:txBody>
      </p:sp>
      <p:sp>
        <p:nvSpPr>
          <p:cNvPr id="5" name="Текст 3">
            <a:extLst>
              <a:ext uri="{FF2B5EF4-FFF2-40B4-BE49-F238E27FC236}">
                <a16:creationId xmlns:a16="http://schemas.microsoft.com/office/drawing/2014/main" id="{2107FB16-AA44-230F-0A14-14F918F9329B}"/>
              </a:ext>
            </a:extLst>
          </p:cNvPr>
          <p:cNvSpPr>
            <a:spLocks noGrp="1"/>
          </p:cNvSpPr>
          <p:nvPr>
            <p:ph type="body" sz="quarter" idx="11"/>
          </p:nvPr>
        </p:nvSpPr>
        <p:spPr>
          <a:xfrm>
            <a:off x="652463" y="6326188"/>
            <a:ext cx="9961562" cy="234950"/>
          </a:xfrm>
        </p:spPr>
        <p:txBody>
          <a:bodyPr/>
          <a:lstStyle/>
          <a:p>
            <a:r>
              <a:rPr lang="uk-UA"/>
              <a:t>Зимова школа із системного аналізу та штучного інтелекту</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7FEE1E6-AB0B-EC66-38C5-DBF112486188}"/>
                  </a:ext>
                </a:extLst>
              </p:cNvPr>
              <p:cNvSpPr txBox="1"/>
              <p:nvPr/>
            </p:nvSpPr>
            <p:spPr>
              <a:xfrm>
                <a:off x="402453" y="1146748"/>
                <a:ext cx="11502501" cy="4953151"/>
              </a:xfrm>
              <a:prstGeom prst="rect">
                <a:avLst/>
              </a:prstGeom>
              <a:noFill/>
            </p:spPr>
            <p:txBody>
              <a:bodyPr wrap="square">
                <a:spAutoFit/>
              </a:bodyPr>
              <a:lstStyle/>
              <a:p>
                <a:pPr marL="0" indent="0">
                  <a:buNone/>
                </a:pPr>
                <a:r>
                  <a:rPr lang="uk-UA" sz="2400" dirty="0">
                    <a:latin typeface="Franklin Gothic Book" panose="020B0503020102020204" pitchFamily="34" charset="0"/>
                  </a:rPr>
                  <a:t>Якщо є певна кількість </a:t>
                </a:r>
                <a14:m>
                  <m:oMath xmlns:m="http://schemas.openxmlformats.org/officeDocument/2006/math">
                    <m:r>
                      <a:rPr lang="en-US" sz="2400" i="1" dirty="0" smtClean="0">
                        <a:latin typeface="Cambria Math" panose="02040503050406030204" pitchFamily="18" charset="0"/>
                      </a:rPr>
                      <m:t>𝑛</m:t>
                    </m:r>
                  </m:oMath>
                </a14:m>
                <a:r>
                  <a:rPr lang="en-US" sz="2400" dirty="0">
                    <a:latin typeface="Franklin Gothic Book" panose="020B0503020102020204" pitchFamily="34" charset="0"/>
                  </a:rPr>
                  <a:t> </a:t>
                </a:r>
                <a:r>
                  <a:rPr lang="uk-UA" sz="2400" dirty="0">
                    <a:latin typeface="Franklin Gothic Book" panose="020B0503020102020204" pitchFamily="34" charset="0"/>
                  </a:rPr>
                  <a:t>подій, всі з яких мають відбутися  і між цими подіями існує зв’язок, який виражається певним числом </a:t>
                </a:r>
                <a14:m>
                  <m:oMath xmlns:m="http://schemas.openxmlformats.org/officeDocument/2006/math">
                    <m:sSub>
                      <m:sSubPr>
                        <m:ctrlPr>
                          <a:rPr lang="uk-UA" sz="2400" i="1" smtClean="0">
                            <a:latin typeface="Cambria Math" panose="02040503050406030204" pitchFamily="18" charset="0"/>
                          </a:rPr>
                        </m:ctrlPr>
                      </m:sSubPr>
                      <m:e>
                        <m:r>
                          <a:rPr lang="en-US" sz="2400" b="0" i="1" smtClean="0">
                            <a:latin typeface="Cambria Math" panose="02040503050406030204" pitchFamily="18" charset="0"/>
                          </a:rPr>
                          <m:t>𝑑</m:t>
                        </m:r>
                      </m:e>
                      <m:sub>
                        <m:r>
                          <a:rPr lang="en-US" sz="2400" b="0" i="1" smtClean="0">
                            <a:latin typeface="Cambria Math" panose="02040503050406030204" pitchFamily="18" charset="0"/>
                          </a:rPr>
                          <m:t>𝑖𝑗</m:t>
                        </m:r>
                      </m:sub>
                    </m:sSub>
                    <m:r>
                      <a:rPr lang="en-US" sz="2400" b="0" i="1" smtClean="0">
                        <a:latin typeface="Cambria Math" panose="02040503050406030204" pitchFamily="18" charset="0"/>
                      </a:rPr>
                      <m:t>,  </m:t>
                    </m:r>
                    <m:r>
                      <a:rPr lang="en-US" sz="2400" b="0" i="1" smtClean="0">
                        <a:latin typeface="Cambria Math" panose="02040503050406030204" pitchFamily="18" charset="0"/>
                      </a:rPr>
                      <m:t>𝑖</m:t>
                    </m:r>
                    <m:r>
                      <a:rPr lang="en-US" sz="2400" b="0" i="1" smtClean="0">
                        <a:latin typeface="Cambria Math" panose="02040503050406030204" pitchFamily="18" charset="0"/>
                      </a:rPr>
                      <m:t>,</m:t>
                    </m:r>
                    <m:r>
                      <a:rPr lang="en-US" sz="2400" b="0" i="1" smtClean="0">
                        <a:latin typeface="Cambria Math" panose="02040503050406030204" pitchFamily="18" charset="0"/>
                      </a:rPr>
                      <m:t>𝑗</m:t>
                    </m:r>
                    <m:r>
                      <a:rPr lang="en-US" sz="2400" b="0" i="1" smtClean="0">
                        <a:latin typeface="Cambria Math" panose="02040503050406030204" pitchFamily="18" charset="0"/>
                        <a:ea typeface="Cambria Math" panose="02040503050406030204" pitchFamily="18" charset="0"/>
                      </a:rPr>
                      <m:t>∈</m:t>
                    </m:r>
                    <m:d>
                      <m:dPr>
                        <m:begChr m:val="["/>
                        <m:endChr m:val="]"/>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1..</m:t>
                        </m:r>
                        <m:r>
                          <a:rPr lang="en-US" sz="2400" b="0" i="1" smtClean="0">
                            <a:latin typeface="Cambria Math" panose="02040503050406030204" pitchFamily="18" charset="0"/>
                            <a:ea typeface="Cambria Math" panose="02040503050406030204" pitchFamily="18" charset="0"/>
                          </a:rPr>
                          <m:t>𝑛</m:t>
                        </m:r>
                      </m:e>
                    </m:d>
                  </m:oMath>
                </a14:m>
                <a:r>
                  <a:rPr lang="uk-UA" sz="2400" dirty="0">
                    <a:latin typeface="Franklin Gothic Book" panose="020B0503020102020204" pitchFamily="34" charset="0"/>
                  </a:rPr>
                  <a:t>…</a:t>
                </a:r>
              </a:p>
              <a:p>
                <a:pPr marL="0" indent="0">
                  <a:buNone/>
                </a:pPr>
                <a:r>
                  <a:rPr lang="uk-UA" sz="2400" dirty="0">
                    <a:latin typeface="Franklin Gothic Book" panose="020B0503020102020204" pitchFamily="34" charset="0"/>
                  </a:rPr>
                  <a:t>Існує задача пошуку такої послідовності подій </a:t>
                </a:r>
                <a14:m>
                  <m:oMath xmlns:m="http://schemas.openxmlformats.org/officeDocument/2006/math">
                    <m:sSub>
                      <m:sSubPr>
                        <m:ctrlPr>
                          <a:rPr lang="uk-UA" sz="2400" i="1" smtClean="0">
                            <a:latin typeface="Cambria Math" panose="02040503050406030204" pitchFamily="18" charset="0"/>
                          </a:rPr>
                        </m:ctrlPr>
                      </m:sSubPr>
                      <m:e>
                        <m:r>
                          <a:rPr lang="en-US" sz="2400" b="0" i="1" smtClean="0">
                            <a:latin typeface="Cambria Math" panose="02040503050406030204" pitchFamily="18" charset="0"/>
                          </a:rPr>
                          <m:t>𝑃</m:t>
                        </m:r>
                      </m:e>
                      <m:sub>
                        <m:r>
                          <a:rPr lang="en-US" sz="2400" b="0" i="1" smtClean="0">
                            <a:latin typeface="Cambria Math" panose="02040503050406030204" pitchFamily="18" charset="0"/>
                          </a:rPr>
                          <m:t>𝑛</m:t>
                        </m:r>
                      </m:sub>
                    </m:sSub>
                  </m:oMath>
                </a14:m>
                <a:r>
                  <a:rPr lang="uk-UA" sz="2400" dirty="0">
                    <a:latin typeface="Franklin Gothic Book" panose="020B0503020102020204" pitchFamily="34" charset="0"/>
                  </a:rPr>
                  <a:t>, за якої сума </a:t>
                </a:r>
                <a14:m>
                  <m:oMath xmlns:m="http://schemas.openxmlformats.org/officeDocument/2006/math">
                    <m:nary>
                      <m:naryPr>
                        <m:chr m:val="∑"/>
                        <m:ctrlPr>
                          <a:rPr lang="uk-UA" sz="2400" i="1" smtClean="0">
                            <a:latin typeface="Cambria Math" panose="02040503050406030204" pitchFamily="18" charset="0"/>
                          </a:rPr>
                        </m:ctrlPr>
                      </m:naryPr>
                      <m:sub>
                        <m:r>
                          <m:rPr>
                            <m:brk m:alnAt="23"/>
                          </m:rPr>
                          <a:rPr lang="en-US" sz="2400" b="0" i="1" smtClean="0">
                            <a:latin typeface="Cambria Math" panose="02040503050406030204" pitchFamily="18" charset="0"/>
                          </a:rPr>
                          <m:t>𝑖</m:t>
                        </m:r>
                        <m:r>
                          <a:rPr lang="en-US" sz="2400" b="0" i="1" smtClean="0">
                            <a:latin typeface="Cambria Math" panose="02040503050406030204" pitchFamily="18" charset="0"/>
                          </a:rPr>
                          <m:t>=1</m:t>
                        </m:r>
                      </m:sub>
                      <m:sup>
                        <m:r>
                          <a:rPr lang="en-US" sz="2400" b="0" i="1" smtClean="0">
                            <a:latin typeface="Cambria Math" panose="02040503050406030204" pitchFamily="18" charset="0"/>
                          </a:rPr>
                          <m:t>𝑛</m:t>
                        </m:r>
                      </m:sup>
                      <m:e>
                        <m:sSub>
                          <m:sSubPr>
                            <m:ctrlPr>
                              <a:rPr lang="uk-UA" sz="2400" i="1" smtClean="0">
                                <a:latin typeface="Cambria Math" panose="02040503050406030204" pitchFamily="18" charset="0"/>
                              </a:rPr>
                            </m:ctrlPr>
                          </m:sSubPr>
                          <m:e>
                            <m:r>
                              <a:rPr lang="en-US" sz="2400" b="0" i="1" smtClean="0">
                                <a:latin typeface="Cambria Math" panose="02040503050406030204" pitchFamily="18" charset="0"/>
                              </a:rPr>
                              <m:t>𝑑</m:t>
                            </m:r>
                          </m:e>
                          <m:sub>
                            <m:r>
                              <a:rPr lang="en-US" sz="2400" b="0" i="1" smtClean="0">
                                <a:latin typeface="Cambria Math" panose="02040503050406030204" pitchFamily="18" charset="0"/>
                              </a:rPr>
                              <m:t>𝑖𝑗</m:t>
                            </m:r>
                          </m:sub>
                        </m:sSub>
                        <m:r>
                          <a:rPr lang="uk-UA" sz="240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𝑚𝑖𝑛</m:t>
                        </m:r>
                      </m:e>
                    </m:nary>
                  </m:oMath>
                </a14:m>
                <a:r>
                  <a:rPr lang="en-US" sz="2400" dirty="0">
                    <a:latin typeface="Franklin Gothic Book" panose="020B0503020102020204" pitchFamily="34" charset="0"/>
                  </a:rPr>
                  <a:t> </a:t>
                </a:r>
                <a:r>
                  <a:rPr lang="uk-UA" sz="2400" dirty="0">
                    <a:latin typeface="Franklin Gothic Book" panose="020B0503020102020204" pitchFamily="34" charset="0"/>
                  </a:rPr>
                  <a:t>буде мінімальна.</a:t>
                </a:r>
              </a:p>
              <a:p>
                <a:pPr marL="0" indent="0" algn="ctr">
                  <a:buNone/>
                </a:pPr>
                <a:r>
                  <a:rPr lang="uk-UA" sz="2400" b="1" dirty="0">
                    <a:latin typeface="Franklin Gothic Book" panose="020B0503020102020204" pitchFamily="34" charset="0"/>
                  </a:rPr>
                  <a:t>ПРИКЛАДИ</a:t>
                </a:r>
              </a:p>
              <a:p>
                <a:pPr>
                  <a:buFontTx/>
                  <a:buChar char="-"/>
                </a:pPr>
                <a:r>
                  <a:rPr lang="uk-UA" sz="2400" dirty="0">
                    <a:latin typeface="Franklin Gothic Book" panose="020B0503020102020204" pitchFamily="34" charset="0"/>
                  </a:rPr>
                  <a:t>Виконання замовлень виробничою лінію, між замовленнями – час на підготовку до наступного;</a:t>
                </a:r>
              </a:p>
              <a:p>
                <a:pPr>
                  <a:buFontTx/>
                  <a:buChar char="-"/>
                </a:pPr>
                <a:r>
                  <a:rPr lang="uk-UA" sz="2400" dirty="0">
                    <a:latin typeface="Franklin Gothic Book" panose="020B0503020102020204" pitchFamily="34" charset="0"/>
                  </a:rPr>
                  <a:t>Обхід (об’їзд) певної кількості клієнтів певним обслуговуючим об’єктом, між клієнтами – час, відстань або витрати на переміщення</a:t>
                </a:r>
              </a:p>
              <a:p>
                <a:pPr marL="0" indent="0" algn="ctr">
                  <a:buNone/>
                </a:pPr>
                <a:r>
                  <a:rPr lang="uk-UA" sz="2400" b="1" dirty="0">
                    <a:latin typeface="Franklin Gothic Book" panose="020B0503020102020204" pitchFamily="34" charset="0"/>
                  </a:rPr>
                  <a:t>ПРОБЛЕМА</a:t>
                </a:r>
              </a:p>
              <a:p>
                <a:pPr marL="0" indent="0" algn="ctr">
                  <a:buNone/>
                </a:pPr>
                <a:r>
                  <a:rPr lang="uk-UA" sz="2400" dirty="0">
                    <a:latin typeface="Franklin Gothic Book" panose="020B0503020102020204" pitchFamily="34" charset="0"/>
                  </a:rPr>
                  <a:t>Кількість можливих перестановок (послідовностей) </a:t>
                </a:r>
                <a14:m>
                  <m:oMath xmlns:m="http://schemas.openxmlformats.org/officeDocument/2006/math">
                    <m:r>
                      <a:rPr lang="en-US" sz="2400" i="1" dirty="0">
                        <a:latin typeface="Cambria Math" panose="02040503050406030204" pitchFamily="18" charset="0"/>
                      </a:rPr>
                      <m:t>𝑛</m:t>
                    </m:r>
                  </m:oMath>
                </a14:m>
                <a:r>
                  <a:rPr lang="en-US" sz="2400" dirty="0">
                    <a:latin typeface="Franklin Gothic Book" panose="020B0503020102020204" pitchFamily="34" charset="0"/>
                  </a:rPr>
                  <a:t> </a:t>
                </a:r>
                <a:r>
                  <a:rPr lang="uk-UA" sz="2400" dirty="0">
                    <a:latin typeface="Franklin Gothic Book" panose="020B0503020102020204" pitchFamily="34" charset="0"/>
                  </a:rPr>
                  <a:t>подій дорівнює </a:t>
                </a:r>
                <a14:m>
                  <m:oMath xmlns:m="http://schemas.openxmlformats.org/officeDocument/2006/math">
                    <m:r>
                      <a:rPr lang="en-US" sz="2400" b="0" i="1" smtClean="0">
                        <a:latin typeface="Cambria Math" panose="02040503050406030204" pitchFamily="18" charset="0"/>
                      </a:rPr>
                      <m:t>𝑁</m:t>
                    </m:r>
                    <m:r>
                      <a:rPr lang="en-US" sz="2400" b="0" i="1" smtClean="0">
                        <a:latin typeface="Cambria Math" panose="02040503050406030204" pitchFamily="18" charset="0"/>
                      </a:rPr>
                      <m:t>=</m:t>
                    </m:r>
                    <m:r>
                      <a:rPr lang="en-US" sz="2400" b="0" i="1" smtClean="0">
                        <a:latin typeface="Cambria Math" panose="02040503050406030204" pitchFamily="18" charset="0"/>
                      </a:rPr>
                      <m:t>𝑛</m:t>
                    </m:r>
                    <m:r>
                      <a:rPr lang="en-US" sz="2400" b="0" i="1" smtClean="0">
                        <a:latin typeface="Cambria Math" panose="02040503050406030204" pitchFamily="18" charset="0"/>
                      </a:rPr>
                      <m:t>!</m:t>
                    </m:r>
                  </m:oMath>
                </a14:m>
                <a:endParaRPr lang="en-US" sz="2400" dirty="0">
                  <a:latin typeface="Franklin Gothic Book" panose="020B0503020102020204" pitchFamily="34" charset="0"/>
                </a:endParaRPr>
              </a:p>
              <a:p>
                <a:pPr marL="0" indent="0" algn="ctr">
                  <a:buNone/>
                </a:pPr>
                <a:r>
                  <a:rPr lang="uk-UA" sz="2400" dirty="0">
                    <a:latin typeface="Franklin Gothic Book" panose="020B0503020102020204" pitchFamily="34" charset="0"/>
                  </a:rPr>
                  <a:t>Якщо подій 5, варіантів їх послідовностей 120, якщо 25 - 15 511 210 043 330 985 984 000 000</a:t>
                </a:r>
              </a:p>
            </p:txBody>
          </p:sp>
        </mc:Choice>
        <mc:Fallback xmlns="">
          <p:sp>
            <p:nvSpPr>
              <p:cNvPr id="6" name="TextBox 5">
                <a:extLst>
                  <a:ext uri="{FF2B5EF4-FFF2-40B4-BE49-F238E27FC236}">
                    <a16:creationId xmlns:a16="http://schemas.microsoft.com/office/drawing/2014/main" id="{47FEE1E6-AB0B-EC66-38C5-DBF112486188}"/>
                  </a:ext>
                </a:extLst>
              </p:cNvPr>
              <p:cNvSpPr txBox="1">
                <a:spLocks noRot="1" noChangeAspect="1" noMove="1" noResize="1" noEditPoints="1" noAdjustHandles="1" noChangeArrowheads="1" noChangeShapeType="1" noTextEdit="1"/>
              </p:cNvSpPr>
              <p:nvPr/>
            </p:nvSpPr>
            <p:spPr>
              <a:xfrm>
                <a:off x="402453" y="1146748"/>
                <a:ext cx="11502501" cy="4953151"/>
              </a:xfrm>
              <a:prstGeom prst="rect">
                <a:avLst/>
              </a:prstGeom>
              <a:blipFill>
                <a:blip r:embed="rId2"/>
                <a:stretch>
                  <a:fillRect l="-795" t="-861" r="-53" b="-1845"/>
                </a:stretch>
              </a:blipFill>
            </p:spPr>
            <p:txBody>
              <a:bodyPr/>
              <a:lstStyle/>
              <a:p>
                <a:r>
                  <a:rPr lang="uk-UA">
                    <a:noFill/>
                  </a:rPr>
                  <a:t> </a:t>
                </a:r>
              </a:p>
            </p:txBody>
          </p:sp>
        </mc:Fallback>
      </mc:AlternateContent>
    </p:spTree>
    <p:extLst>
      <p:ext uri="{BB962C8B-B14F-4D97-AF65-F5344CB8AC3E}">
        <p14:creationId xmlns:p14="http://schemas.microsoft.com/office/powerpoint/2010/main" val="2452094922"/>
      </p:ext>
    </p:extLst>
  </p:cSld>
  <p:clrMapOvr>
    <a:masterClrMapping/>
  </p:clrMapOvr>
</p:sld>
</file>

<file path=ppt/theme/theme1.xml><?xml version="1.0" encoding="utf-8"?>
<a:theme xmlns:a="http://schemas.openxmlformats.org/drawingml/2006/main" name="Тема Office">
  <a:themeElements>
    <a:clrScheme name="DNUT">
      <a:dk1>
        <a:sysClr val="windowText" lastClr="000000"/>
      </a:dk1>
      <a:lt1>
        <a:sysClr val="window" lastClr="FFFFFF"/>
      </a:lt1>
      <a:dk2>
        <a:srgbClr val="44546A"/>
      </a:dk2>
      <a:lt2>
        <a:srgbClr val="E7E6E6"/>
      </a:lt2>
      <a:accent1>
        <a:srgbClr val="C00000"/>
      </a:accent1>
      <a:accent2>
        <a:srgbClr val="035F8E"/>
      </a:accent2>
      <a:accent3>
        <a:srgbClr val="70AD47"/>
      </a:accent3>
      <a:accent4>
        <a:srgbClr val="093864"/>
      </a:accent4>
      <a:accent5>
        <a:srgbClr val="ED7D31"/>
      </a:accent5>
      <a:accent6>
        <a:srgbClr val="FFC000"/>
      </a:accent6>
      <a:hlink>
        <a:srgbClr val="5B9BD5"/>
      </a:hlink>
      <a:folHlink>
        <a:srgbClr val="70AD47"/>
      </a:folHlink>
    </a:clrScheme>
    <a:fontScheme name="DNUT Arial">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Документ" ma:contentTypeID="0x01010055551C5026EE8945A8C22F4B336555AB" ma:contentTypeVersion="11" ma:contentTypeDescription="Створення нового документа." ma:contentTypeScope="" ma:versionID="7235774fba1909b5c9a8c3bb6bea6cd4">
  <xsd:schema xmlns:xsd="http://www.w3.org/2001/XMLSchema" xmlns:xs="http://www.w3.org/2001/XMLSchema" xmlns:p="http://schemas.microsoft.com/office/2006/metadata/properties" xmlns:ns2="5ce8fc94-aa56-4f1a-a2af-26ca65c515e6" xmlns:ns3="4c8f8452-c73e-4f89-8504-fb54f3ee09b6" targetNamespace="http://schemas.microsoft.com/office/2006/metadata/properties" ma:root="true" ma:fieldsID="146ca2dd142dec84ac5828e1aab05deb" ns2:_="" ns3:_="">
    <xsd:import namespace="5ce8fc94-aa56-4f1a-a2af-26ca65c515e6"/>
    <xsd:import namespace="4c8f8452-c73e-4f89-8504-fb54f3ee09b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e8fc94-aa56-4f1a-a2af-26ca65c515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Теги зображень" ma:readOnly="false" ma:fieldId="{5cf76f15-5ced-4ddc-b409-7134ff3c332f}" ma:taxonomyMulti="true" ma:sspId="65b62e61-8bd4-4200-9368-9b04ab029ed5"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c8f8452-c73e-4f89-8504-fb54f3ee09b6"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4fd372ea-eccd-4987-b6e6-9d9cc437c97b}" ma:internalName="TaxCatchAll" ma:showField="CatchAllData" ma:web="4c8f8452-c73e-4f89-8504-fb54f3ee09b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вмісту"/>
        <xsd:element ref="dc:title" minOccurs="0" maxOccurs="1" ma:index="4" ma:displayName="Заголовок"/>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c8f8452-c73e-4f89-8504-fb54f3ee09b6" xsi:nil="true"/>
    <lcf76f155ced4ddcb4097134ff3c332f xmlns="5ce8fc94-aa56-4f1a-a2af-26ca65c515e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2A3511A-350C-4E86-9699-40F03E958066}"/>
</file>

<file path=customXml/itemProps2.xml><?xml version="1.0" encoding="utf-8"?>
<ds:datastoreItem xmlns:ds="http://schemas.openxmlformats.org/officeDocument/2006/customXml" ds:itemID="{1059081F-0F74-4EBC-8064-608286AF88E1}"/>
</file>

<file path=customXml/itemProps3.xml><?xml version="1.0" encoding="utf-8"?>
<ds:datastoreItem xmlns:ds="http://schemas.openxmlformats.org/officeDocument/2006/customXml" ds:itemID="{602FEB78-2CDC-4577-ACE2-D52F0621F91C}"/>
</file>

<file path=docProps/app.xml><?xml version="1.0" encoding="utf-8"?>
<Properties xmlns="http://schemas.openxmlformats.org/officeDocument/2006/extended-properties" xmlns:vt="http://schemas.openxmlformats.org/officeDocument/2006/docPropsVTypes">
  <Template/>
  <TotalTime>1934</TotalTime>
  <Words>2909</Words>
  <Application>Microsoft Office PowerPoint</Application>
  <PresentationFormat>Широкий екран</PresentationFormat>
  <Paragraphs>243</Paragraphs>
  <Slides>37</Slides>
  <Notes>0</Notes>
  <HiddenSlides>0</HiddenSlides>
  <MMClips>0</MMClips>
  <ScaleCrop>false</ScaleCrop>
  <HeadingPairs>
    <vt:vector size="8" baseType="variant">
      <vt:variant>
        <vt:lpstr>Використані шрифти</vt:lpstr>
      </vt:variant>
      <vt:variant>
        <vt:i4>5</vt:i4>
      </vt:variant>
      <vt:variant>
        <vt:lpstr>Тема</vt:lpstr>
      </vt:variant>
      <vt:variant>
        <vt:i4>1</vt:i4>
      </vt:variant>
      <vt:variant>
        <vt:lpstr>Вбудовані сервери OLE</vt:lpstr>
      </vt:variant>
      <vt:variant>
        <vt:i4>1</vt:i4>
      </vt:variant>
      <vt:variant>
        <vt:lpstr>Заголовки слайдів</vt:lpstr>
      </vt:variant>
      <vt:variant>
        <vt:i4>37</vt:i4>
      </vt:variant>
    </vt:vector>
  </HeadingPairs>
  <TitlesOfParts>
    <vt:vector size="44" baseType="lpstr">
      <vt:lpstr>Arial</vt:lpstr>
      <vt:lpstr>Calibri</vt:lpstr>
      <vt:lpstr>Cambria Math</vt:lpstr>
      <vt:lpstr>Franklin Gothic Book</vt:lpstr>
      <vt:lpstr>Times New Roman</vt:lpstr>
      <vt:lpstr>Тема Office</vt:lpstr>
      <vt:lpstr>Equation.3</vt:lpstr>
      <vt:lpstr>Моделювання та оптимізація виконання скінченних послідовностей замовлень</vt:lpstr>
      <vt:lpstr>Зміст</vt:lpstr>
      <vt:lpstr>Розділ 1. Види задач і їх опис </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Розділ 2. Методи розв’язання</vt:lpstr>
      <vt:lpstr>Презентація PowerPoint</vt:lpstr>
      <vt:lpstr>Презентація PowerPoint</vt:lpstr>
      <vt:lpstr>Презентація PowerPoint</vt:lpstr>
      <vt:lpstr>Презентація PowerPoint</vt:lpstr>
      <vt:lpstr>Презентація PowerPoint</vt:lpstr>
      <vt:lpstr>Відоме точне рішення</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 Чи завжди точне рішення краще?</vt:lpstr>
      <vt:lpstr>Різниця між рішеннями чи варта машинних зусиль?</vt:lpstr>
      <vt:lpstr>Презентація PowerPoint</vt:lpstr>
      <vt:lpstr>Моделювання та оптимізація виконання скінченних послідовностей замовлень</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 Windows</dc:creator>
  <cp:lastModifiedBy>Юлія Таначова</cp:lastModifiedBy>
  <cp:revision>62</cp:revision>
  <dcterms:created xsi:type="dcterms:W3CDTF">2018-01-06T22:34:48Z</dcterms:created>
  <dcterms:modified xsi:type="dcterms:W3CDTF">2024-01-17T11:47:33Z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0x01010055551C5026EE8945A8C22F4B336555AB</vt:lpwstr>
  </property>
</Properties>
</file>