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7"/>
  </p:notesMasterIdLst>
  <p:handoutMasterIdLst>
    <p:handoutMasterId r:id="rId18"/>
  </p:handoutMasterIdLst>
  <p:sldIdLst>
    <p:sldId id="273" r:id="rId3"/>
    <p:sldId id="384" r:id="rId4"/>
    <p:sldId id="407" r:id="rId5"/>
    <p:sldId id="408" r:id="rId6"/>
    <p:sldId id="409" r:id="rId7"/>
    <p:sldId id="410" r:id="rId8"/>
    <p:sldId id="413" r:id="rId9"/>
    <p:sldId id="411" r:id="rId10"/>
    <p:sldId id="415" r:id="rId11"/>
    <p:sldId id="412" r:id="rId12"/>
    <p:sldId id="414" r:id="rId13"/>
    <p:sldId id="416" r:id="rId14"/>
    <p:sldId id="417" r:id="rId15"/>
    <p:sldId id="40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69FA463-53C5-4E34-A355-768CA25FF3F4}">
          <p14:sldIdLst>
            <p14:sldId id="273"/>
            <p14:sldId id="384"/>
            <p14:sldId id="407"/>
            <p14:sldId id="408"/>
            <p14:sldId id="409"/>
            <p14:sldId id="410"/>
            <p14:sldId id="413"/>
            <p14:sldId id="411"/>
            <p14:sldId id="415"/>
            <p14:sldId id="412"/>
            <p14:sldId id="414"/>
            <p14:sldId id="416"/>
            <p14:sldId id="417"/>
            <p14:sldId id="404"/>
          </p14:sldIdLst>
        </p14:section>
        <p14:section name="Раздел без заголовка" id="{A46BFD6F-FCAF-4997-B231-16C9A54C4CE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43A9"/>
    <a:srgbClr val="1D4697"/>
    <a:srgbClr val="1B02B2"/>
    <a:srgbClr val="223F92"/>
    <a:srgbClr val="212F93"/>
    <a:srgbClr val="244890"/>
    <a:srgbClr val="D9D9D9"/>
    <a:srgbClr val="F0F0F0"/>
    <a:srgbClr val="F6FFDD"/>
    <a:srgbClr val="BA8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88710" autoAdjust="0"/>
  </p:normalViewPr>
  <p:slideViewPr>
    <p:cSldViewPr snapToGrid="0">
      <p:cViewPr>
        <p:scale>
          <a:sx n="80" d="100"/>
          <a:sy n="80" d="100"/>
        </p:scale>
        <p:origin x="-3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2;&#1086;&#1080;%20&#1076;&#1086;&#1082;&#1091;&#1084;&#1077;&#1085;&#1090;&#1099;\Downloads\orp_rik_xls_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1600" b="1" i="0" u="none" strike="noStrike" baseline="0" dirty="0">
                <a:latin typeface="+mn-lt"/>
              </a:rPr>
              <a:t>The volume of sold industrial products in the machine-building </a:t>
            </a:r>
            <a:r>
              <a:rPr lang="en-US" sz="1600" b="1" i="0" u="none" strike="noStrike" baseline="0" dirty="0" smtClean="0">
                <a:latin typeface="+mn-lt"/>
              </a:rPr>
              <a:t>industry</a:t>
            </a:r>
            <a:endParaRPr lang="ru-RU" sz="1600" dirty="0">
              <a:latin typeface="+mn-lt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strRef>
              <c:f>Лист1!$C$3:$L$4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Лист1!$C$5:$L$5</c:f>
              <c:numCache>
                <c:formatCode>0.0</c:formatCode>
                <c:ptCount val="10"/>
                <c:pt idx="0">
                  <c:v>97056.9</c:v>
                </c:pt>
                <c:pt idx="1">
                  <c:v>130847.9</c:v>
                </c:pt>
                <c:pt idx="2">
                  <c:v>140539.29999999999</c:v>
                </c:pt>
                <c:pt idx="3">
                  <c:v>113926.6</c:v>
                </c:pt>
                <c:pt idx="4">
                  <c:v>101924.7</c:v>
                </c:pt>
                <c:pt idx="5">
                  <c:v>115261.7</c:v>
                </c:pt>
                <c:pt idx="6">
                  <c:v>131351.79999999999</c:v>
                </c:pt>
                <c:pt idx="7">
                  <c:v>168281.9</c:v>
                </c:pt>
                <c:pt idx="8">
                  <c:v>208676.4</c:v>
                </c:pt>
                <c:pt idx="9">
                  <c:v>212027.3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D-42AD-B4EF-24F0FE5B93CC}"/>
            </c:ext>
          </c:extLst>
        </c:ser>
        <c:marker val="1"/>
        <c:axId val="95052160"/>
        <c:axId val="95053696"/>
      </c:lineChart>
      <c:catAx>
        <c:axId val="950521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5053696"/>
        <c:crosses val="autoZero"/>
        <c:auto val="1"/>
        <c:lblAlgn val="ctr"/>
        <c:lblOffset val="100"/>
      </c:catAx>
      <c:valAx>
        <c:axId val="95053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50">
                    <a:latin typeface="+mn-lt"/>
                  </a:defRPr>
                </a:pPr>
                <a:r>
                  <a:rPr lang="en-US" sz="1050" dirty="0" smtClean="0">
                    <a:latin typeface="+mn-lt"/>
                  </a:rPr>
                  <a:t>Volume of sold products, </a:t>
                </a:r>
                <a:r>
                  <a:rPr lang="en-US" sz="1050" dirty="0" err="1" smtClean="0">
                    <a:latin typeface="+mn-lt"/>
                  </a:rPr>
                  <a:t>Mln</a:t>
                </a:r>
                <a:r>
                  <a:rPr lang="en-US" sz="1050" dirty="0" smtClean="0">
                    <a:latin typeface="+mn-lt"/>
                  </a:rPr>
                  <a:t>. UAH</a:t>
                </a:r>
                <a:endParaRPr lang="ru-RU" sz="105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1994159694208806E-2"/>
              <c:y val="0.18232250956127374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9505216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The structure of the machine-building complex in terms of sales</a:t>
            </a:r>
            <a:r>
              <a:rPr lang="ru-RU" sz="1600" dirty="0" smtClean="0"/>
              <a:t> (2019)</a:t>
            </a:r>
            <a:endParaRPr lang="en-US" sz="1600" dirty="0" smtClean="0"/>
          </a:p>
        </c:rich>
      </c:tx>
      <c:layout/>
    </c:title>
    <c:plotArea>
      <c:layout>
        <c:manualLayout>
          <c:layoutTarget val="inner"/>
          <c:xMode val="edge"/>
          <c:yMode val="edge"/>
          <c:x val="0.39428127984718336"/>
          <c:y val="0.24768518518518554"/>
          <c:w val="0.22218242597898719"/>
          <c:h val="0.453460038986354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Percentage of total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044693333497615"/>
                  <c:y val="2.485044386007385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8.9883041779074468E-2"/>
                  <c:y val="7.5399424324924982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7.4596958743146605E-2"/>
                  <c:y val="3.5292199803149606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0170428540738476"/>
                  <c:y val="2.7825828412073629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0.11181791221826785"/>
                  <c:y val="0.14426570702099767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9.5316922128506246E-2"/>
                  <c:y val="3.7372662401574906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7.7518478934036503E-2"/>
                  <c:y val="-2.4861221187230359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2.5438612581371641E-2"/>
                  <c:y val="2.0463449938486328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4.359304772857079E-2"/>
                  <c:y val="3.15112465554005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Computer, electronic and optical products</c:v>
                </c:pt>
                <c:pt idx="1">
                  <c:v>Electrical equipment</c:v>
                </c:pt>
                <c:pt idx="2">
                  <c:v>General-purpose machinery</c:v>
                </c:pt>
                <c:pt idx="3">
                  <c:v>Agricultural and forestry machinery</c:v>
                </c:pt>
                <c:pt idx="4">
                  <c:v>Metal forming machinery and machine tools</c:v>
                </c:pt>
                <c:pt idx="5">
                  <c:v>Other special-purpose machinery (machinery for metallurgy, mining, quarrying and construction, food, beverage and tobacco processing)</c:v>
                </c:pt>
                <c:pt idx="6">
                  <c:v>Motor vehicles, trailers and semi-trailers</c:v>
                </c:pt>
                <c:pt idx="7">
                  <c:v>Other transport equipment</c:v>
                </c:pt>
                <c:pt idx="8">
                  <c:v>Repair and installation of machinery and equipment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5.9672264020796298E-2</c:v>
                </c:pt>
                <c:pt idx="1">
                  <c:v>0.15855098893991693</c:v>
                </c:pt>
                <c:pt idx="2">
                  <c:v>0.14524067604971788</c:v>
                </c:pt>
                <c:pt idx="3">
                  <c:v>3.9921223451428782E-2</c:v>
                </c:pt>
                <c:pt idx="4">
                  <c:v>3.5381902952362656E-3</c:v>
                </c:pt>
                <c:pt idx="5">
                  <c:v>9.9554626595551685E-2</c:v>
                </c:pt>
                <c:pt idx="6">
                  <c:v>0.13965581291633763</c:v>
                </c:pt>
                <c:pt idx="7">
                  <c:v>0.22399039211087246</c:v>
                </c:pt>
                <c:pt idx="8">
                  <c:v>0.12987582562014288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08B6C-7287-444B-92D6-B81FC98C59A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6BB1DC-D99F-443E-924A-46EA7D2FC19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800" b="1" kern="1200" noProof="0" dirty="0" smtClean="0">
              <a:solidFill>
                <a:srgbClr val="1B02B2"/>
              </a:solidFill>
              <a:latin typeface="+mn-lt"/>
              <a:ea typeface="+mn-ea"/>
              <a:cs typeface="+mn-cs"/>
            </a:rPr>
            <a:t>Mechanical engineering sector</a:t>
          </a:r>
        </a:p>
      </dgm:t>
    </dgm:pt>
    <dgm:pt modelId="{EDCD0A06-E072-4AD3-B010-BB877FB1E56F}" type="parTrans" cxnId="{BE706DF1-DF9E-407E-9681-A2603E999CE1}">
      <dgm:prSet/>
      <dgm:spPr/>
      <dgm:t>
        <a:bodyPr/>
        <a:lstStyle/>
        <a:p>
          <a:endParaRPr lang="ru-RU"/>
        </a:p>
      </dgm:t>
    </dgm:pt>
    <dgm:pt modelId="{1B50BC8C-D864-4F41-863D-B6FBFCA46B9D}" type="sibTrans" cxnId="{BE706DF1-DF9E-407E-9681-A2603E999CE1}">
      <dgm:prSet/>
      <dgm:spPr/>
      <dgm:t>
        <a:bodyPr/>
        <a:lstStyle/>
        <a:p>
          <a:endParaRPr lang="ru-RU"/>
        </a:p>
      </dgm:t>
    </dgm:pt>
    <dgm:pt modelId="{4CDFEA3E-79C3-4ADC-BCC3-D4E243177BD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b="1" noProof="0" dirty="0" smtClean="0">
              <a:solidFill>
                <a:srgbClr val="00B050"/>
              </a:solidFill>
            </a:rPr>
            <a:t>Heavy engineering</a:t>
          </a:r>
          <a:endParaRPr lang="en-US" sz="1200" b="1" noProof="0" dirty="0">
            <a:solidFill>
              <a:srgbClr val="00B050"/>
            </a:solidFill>
          </a:endParaRPr>
        </a:p>
      </dgm:t>
    </dgm:pt>
    <dgm:pt modelId="{A91969CD-9709-438D-A5FE-3C4C4A199F4F}" type="parTrans" cxnId="{5B5AA9AB-BB58-42DA-9095-14DE4FDC7C3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61026F3-C1ED-4ED3-A69F-976B4222444B}" type="sibTrans" cxnId="{5B5AA9AB-BB58-42DA-9095-14DE4FDC7C3D}">
      <dgm:prSet/>
      <dgm:spPr/>
      <dgm:t>
        <a:bodyPr/>
        <a:lstStyle/>
        <a:p>
          <a:endParaRPr lang="ru-RU"/>
        </a:p>
      </dgm:t>
    </dgm:pt>
    <dgm:pt modelId="{9BC4655B-6E36-455B-9A8E-70F533E2209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b="1" noProof="0" dirty="0" smtClean="0">
              <a:solidFill>
                <a:srgbClr val="00B050"/>
              </a:solidFill>
            </a:rPr>
            <a:t>Precision engineering</a:t>
          </a:r>
        </a:p>
      </dgm:t>
    </dgm:pt>
    <dgm:pt modelId="{E1A271D2-F7E6-4367-8B8B-79342A9EDB4B}" type="parTrans" cxnId="{C187ADA2-E783-4D08-9AE4-9686D46DDCE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798E04-6B63-48C5-8C2F-66EF7F7021EF}" type="sibTrans" cxnId="{C187ADA2-E783-4D08-9AE4-9686D46DDCED}">
      <dgm:prSet/>
      <dgm:spPr/>
      <dgm:t>
        <a:bodyPr/>
        <a:lstStyle/>
        <a:p>
          <a:endParaRPr lang="ru-RU"/>
        </a:p>
      </dgm:t>
    </dgm:pt>
    <dgm:pt modelId="{CE0E487B-0A32-407D-AD9E-288ED2E525E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b="1" noProof="0" dirty="0" smtClean="0">
              <a:solidFill>
                <a:srgbClr val="00B050"/>
              </a:solidFill>
            </a:rPr>
            <a:t>Medium engineering</a:t>
          </a:r>
        </a:p>
      </dgm:t>
    </dgm:pt>
    <dgm:pt modelId="{BBD6BE50-8F1C-472A-BD29-20F62F6DBEF3}" type="parTrans" cxnId="{9F875736-02D4-497F-A5C5-8281FEBCD5A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3EE780E-4F19-4DEE-A296-7D65E93763DE}" type="sibTrans" cxnId="{9F875736-02D4-497F-A5C5-8281FEBCD5A0}">
      <dgm:prSet/>
      <dgm:spPr/>
      <dgm:t>
        <a:bodyPr/>
        <a:lstStyle/>
        <a:p>
          <a:endParaRPr lang="ru-RU"/>
        </a:p>
      </dgm:t>
    </dgm:pt>
    <dgm:pt modelId="{E09D290F-C09F-40C8-BB12-F6E7CC3FCC3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Transport engineering</a:t>
          </a:r>
          <a:endParaRPr lang="en-US" sz="1200" noProof="0" dirty="0"/>
        </a:p>
      </dgm:t>
    </dgm:pt>
    <dgm:pt modelId="{F1E7CA8E-C500-4AE2-9DC1-4398BC52EFB2}" type="parTrans" cxnId="{E19ACC78-BC81-49ED-980B-2AECCD8253D2}">
      <dgm:prSet/>
      <dgm:spPr/>
      <dgm:t>
        <a:bodyPr/>
        <a:lstStyle/>
        <a:p>
          <a:endParaRPr lang="ru-RU"/>
        </a:p>
      </dgm:t>
    </dgm:pt>
    <dgm:pt modelId="{7AED2687-BA01-4E2E-A7BC-741B99636EDF}" type="sibTrans" cxnId="{E19ACC78-BC81-49ED-980B-2AECCD8253D2}">
      <dgm:prSet/>
      <dgm:spPr/>
      <dgm:t>
        <a:bodyPr/>
        <a:lstStyle/>
        <a:p>
          <a:endParaRPr lang="ru-RU"/>
        </a:p>
      </dgm:t>
    </dgm:pt>
    <dgm:pt modelId="{A22F07DD-08FA-427E-917E-986997A5060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Metallurgical engineering</a:t>
          </a:r>
          <a:endParaRPr lang="en-US" sz="1200" noProof="0" dirty="0"/>
        </a:p>
      </dgm:t>
    </dgm:pt>
    <dgm:pt modelId="{D9B12BB6-A575-4EF0-8D72-D3807E8D7491}" type="parTrans" cxnId="{601DC167-DDC7-4550-B854-91E35A03F1B1}">
      <dgm:prSet/>
      <dgm:spPr/>
      <dgm:t>
        <a:bodyPr/>
        <a:lstStyle/>
        <a:p>
          <a:endParaRPr lang="ru-RU"/>
        </a:p>
      </dgm:t>
    </dgm:pt>
    <dgm:pt modelId="{722F6AEF-9121-49F8-BE89-36BEA534F4D9}" type="sibTrans" cxnId="{601DC167-DDC7-4550-B854-91E35A03F1B1}">
      <dgm:prSet/>
      <dgm:spPr/>
      <dgm:t>
        <a:bodyPr/>
        <a:lstStyle/>
        <a:p>
          <a:endParaRPr lang="ru-RU"/>
        </a:p>
      </dgm:t>
    </dgm:pt>
    <dgm:pt modelId="{28D0E943-E0C6-46D1-93A9-7E640E07441D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Mining engineering</a:t>
          </a:r>
          <a:endParaRPr lang="en-US" sz="1200" noProof="0" dirty="0"/>
        </a:p>
      </dgm:t>
    </dgm:pt>
    <dgm:pt modelId="{606D8CB4-D6F7-4D0B-AB17-B2D02D47348C}" type="parTrans" cxnId="{EE34F828-3F83-4EB6-8D03-21780B23BB4E}">
      <dgm:prSet/>
      <dgm:spPr/>
      <dgm:t>
        <a:bodyPr/>
        <a:lstStyle/>
        <a:p>
          <a:endParaRPr lang="ru-RU"/>
        </a:p>
      </dgm:t>
    </dgm:pt>
    <dgm:pt modelId="{F4B5E7B9-4770-46E6-94B4-BBCDEB19C6E1}" type="sibTrans" cxnId="{EE34F828-3F83-4EB6-8D03-21780B23BB4E}">
      <dgm:prSet/>
      <dgm:spPr/>
      <dgm:t>
        <a:bodyPr/>
        <a:lstStyle/>
        <a:p>
          <a:endParaRPr lang="ru-RU"/>
        </a:p>
      </dgm:t>
    </dgm:pt>
    <dgm:pt modelId="{7430709D-50BC-401A-A456-6CBB424F1F4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Energy engineering</a:t>
          </a:r>
          <a:endParaRPr lang="en-US" sz="1200" noProof="0" dirty="0"/>
        </a:p>
      </dgm:t>
    </dgm:pt>
    <dgm:pt modelId="{AAB2CAAF-2F5F-42BE-B322-E94D4D5A2E20}" type="parTrans" cxnId="{49FF0527-C224-4E0B-A48C-42313B3F9039}">
      <dgm:prSet/>
      <dgm:spPr/>
      <dgm:t>
        <a:bodyPr/>
        <a:lstStyle/>
        <a:p>
          <a:endParaRPr lang="ru-RU"/>
        </a:p>
      </dgm:t>
    </dgm:pt>
    <dgm:pt modelId="{F05CE31B-6AB5-4B06-B02A-F3C9B87B83F7}" type="sibTrans" cxnId="{49FF0527-C224-4E0B-A48C-42313B3F9039}">
      <dgm:prSet/>
      <dgm:spPr/>
      <dgm:t>
        <a:bodyPr/>
        <a:lstStyle/>
        <a:p>
          <a:endParaRPr lang="ru-RU"/>
        </a:p>
      </dgm:t>
    </dgm:pt>
    <dgm:pt modelId="{89E138C7-84FD-4DBB-9C67-BC4D18E52E6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Agricultural and tractor engineering</a:t>
          </a:r>
          <a:endParaRPr lang="en-US" sz="1200" noProof="0" dirty="0"/>
        </a:p>
      </dgm:t>
    </dgm:pt>
    <dgm:pt modelId="{4624132C-6BD1-4A36-A4F7-502B3652A91D}" type="parTrans" cxnId="{C60B294F-AAA3-4668-AAF6-0EBAD8BF493B}">
      <dgm:prSet/>
      <dgm:spPr/>
      <dgm:t>
        <a:bodyPr/>
        <a:lstStyle/>
        <a:p>
          <a:endParaRPr lang="ru-RU"/>
        </a:p>
      </dgm:t>
    </dgm:pt>
    <dgm:pt modelId="{5C89B815-3A8B-42EA-B9CD-8E812431681A}" type="sibTrans" cxnId="{C60B294F-AAA3-4668-AAF6-0EBAD8BF493B}">
      <dgm:prSet/>
      <dgm:spPr/>
      <dgm:t>
        <a:bodyPr/>
        <a:lstStyle/>
        <a:p>
          <a:endParaRPr lang="ru-RU"/>
        </a:p>
      </dgm:t>
    </dgm:pt>
    <dgm:pt modelId="{04A87D81-D61E-4A11-B2A7-BF9A3BD0375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Machine tool engineering </a:t>
          </a:r>
          <a:endParaRPr lang="en-US" sz="1200" noProof="0" dirty="0"/>
        </a:p>
      </dgm:t>
    </dgm:pt>
    <dgm:pt modelId="{2E0B8FAD-F2E7-4002-8E08-DFB74D57B913}" type="parTrans" cxnId="{9861B1FC-3CAC-418A-8C5E-0BD7B9DFEA56}">
      <dgm:prSet/>
      <dgm:spPr/>
      <dgm:t>
        <a:bodyPr/>
        <a:lstStyle/>
        <a:p>
          <a:endParaRPr lang="ru-RU"/>
        </a:p>
      </dgm:t>
    </dgm:pt>
    <dgm:pt modelId="{E15CD2E4-ED8C-45AE-AE55-DB86CB22962D}" type="sibTrans" cxnId="{9861B1FC-3CAC-418A-8C5E-0BD7B9DFEA56}">
      <dgm:prSet/>
      <dgm:spPr/>
      <dgm:t>
        <a:bodyPr/>
        <a:lstStyle/>
        <a:p>
          <a:endParaRPr lang="ru-RU"/>
        </a:p>
      </dgm:t>
    </dgm:pt>
    <dgm:pt modelId="{AA4991CD-35C6-4A33-889C-E0A52735E11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Equipment for light and food industry </a:t>
          </a:r>
          <a:endParaRPr lang="en-US" sz="1200" noProof="0" dirty="0"/>
        </a:p>
      </dgm:t>
    </dgm:pt>
    <dgm:pt modelId="{0009239D-293D-47FA-AFE3-C11903A0D948}" type="parTrans" cxnId="{3138D6A2-774E-4D2B-9D76-C77706E0C17A}">
      <dgm:prSet/>
      <dgm:spPr/>
      <dgm:t>
        <a:bodyPr/>
        <a:lstStyle/>
        <a:p>
          <a:endParaRPr lang="ru-RU"/>
        </a:p>
      </dgm:t>
    </dgm:pt>
    <dgm:pt modelId="{53FE1FE7-257F-434B-A5D4-AABACF2EF8F3}" type="sibTrans" cxnId="{3138D6A2-774E-4D2B-9D76-C77706E0C17A}">
      <dgm:prSet/>
      <dgm:spPr/>
      <dgm:t>
        <a:bodyPr/>
        <a:lstStyle/>
        <a:p>
          <a:endParaRPr lang="ru-RU"/>
        </a:p>
      </dgm:t>
    </dgm:pt>
    <dgm:pt modelId="{FFFF1525-0B1C-44BC-BD35-621033B3530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b="0" i="0" noProof="0" dirty="0" smtClean="0"/>
            <a:t>Instrument engineering</a:t>
          </a:r>
          <a:endParaRPr lang="en-US" sz="1200" noProof="0" dirty="0"/>
        </a:p>
      </dgm:t>
    </dgm:pt>
    <dgm:pt modelId="{9494146E-3B29-48B9-A3FD-1B92E086D13D}" type="parTrans" cxnId="{4AE6C59F-0B04-44B2-AF97-21FB16F80C41}">
      <dgm:prSet/>
      <dgm:spPr/>
      <dgm:t>
        <a:bodyPr/>
        <a:lstStyle/>
        <a:p>
          <a:endParaRPr lang="ru-RU"/>
        </a:p>
      </dgm:t>
    </dgm:pt>
    <dgm:pt modelId="{24CAE726-5ECC-4BC8-B5C2-F2DF065DA2B2}" type="sibTrans" cxnId="{4AE6C59F-0B04-44B2-AF97-21FB16F80C41}">
      <dgm:prSet/>
      <dgm:spPr/>
      <dgm:t>
        <a:bodyPr/>
        <a:lstStyle/>
        <a:p>
          <a:endParaRPr lang="ru-RU"/>
        </a:p>
      </dgm:t>
    </dgm:pt>
    <dgm:pt modelId="{C610CBE9-F663-4406-BE46-95B2BF4A9AB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200" noProof="0" dirty="0" smtClean="0"/>
            <a:t>Electrical engineering</a:t>
          </a:r>
          <a:endParaRPr lang="en-US" sz="1200" noProof="0" dirty="0"/>
        </a:p>
      </dgm:t>
    </dgm:pt>
    <dgm:pt modelId="{AD1267AF-19DD-4A04-B247-29AE52DAF638}" type="parTrans" cxnId="{EA84D6A4-28C9-4318-BC1C-FC6A31D9AE56}">
      <dgm:prSet/>
      <dgm:spPr/>
      <dgm:t>
        <a:bodyPr/>
        <a:lstStyle/>
        <a:p>
          <a:endParaRPr lang="ru-RU"/>
        </a:p>
      </dgm:t>
    </dgm:pt>
    <dgm:pt modelId="{B617B89A-88FD-4DF0-B7F8-EE91B0C8813C}" type="sibTrans" cxnId="{EA84D6A4-28C9-4318-BC1C-FC6A31D9AE56}">
      <dgm:prSet/>
      <dgm:spPr/>
      <dgm:t>
        <a:bodyPr/>
        <a:lstStyle/>
        <a:p>
          <a:endParaRPr lang="ru-RU"/>
        </a:p>
      </dgm:t>
    </dgm:pt>
    <dgm:pt modelId="{243EBAF5-B7EA-463E-B5E6-2FB12C1F583D}" type="pres">
      <dgm:prSet presAssocID="{3B108B6C-7287-444B-92D6-B81FC98C59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9D33CE-EB56-4336-8C0C-F410054748E6}" type="pres">
      <dgm:prSet presAssocID="{546BB1DC-D99F-443E-924A-46EA7D2FC195}" presName="root" presStyleCnt="0"/>
      <dgm:spPr/>
    </dgm:pt>
    <dgm:pt modelId="{41BE4E19-B7A2-4C51-8761-A3D783732B95}" type="pres">
      <dgm:prSet presAssocID="{546BB1DC-D99F-443E-924A-46EA7D2FC195}" presName="rootComposite" presStyleCnt="0"/>
      <dgm:spPr/>
    </dgm:pt>
    <dgm:pt modelId="{97381428-C7DB-4EB5-98BD-CDD887F1FD6F}" type="pres">
      <dgm:prSet presAssocID="{546BB1DC-D99F-443E-924A-46EA7D2FC195}" presName="rootText" presStyleLbl="node1" presStyleIdx="0" presStyleCnt="1" custScaleX="68683" custScaleY="12174" custLinFactNeighborX="-1357" custLinFactNeighborY="-2035"/>
      <dgm:spPr/>
      <dgm:t>
        <a:bodyPr/>
        <a:lstStyle/>
        <a:p>
          <a:endParaRPr lang="ru-RU"/>
        </a:p>
      </dgm:t>
    </dgm:pt>
    <dgm:pt modelId="{3C5F58E4-27E6-4D45-9474-3B90EE900B81}" type="pres">
      <dgm:prSet presAssocID="{546BB1DC-D99F-443E-924A-46EA7D2FC195}" presName="rootConnector" presStyleLbl="node1" presStyleIdx="0" presStyleCnt="1"/>
      <dgm:spPr/>
      <dgm:t>
        <a:bodyPr/>
        <a:lstStyle/>
        <a:p>
          <a:endParaRPr lang="ru-RU"/>
        </a:p>
      </dgm:t>
    </dgm:pt>
    <dgm:pt modelId="{FDB976CD-723E-42BD-9CF1-92A3064F325D}" type="pres">
      <dgm:prSet presAssocID="{546BB1DC-D99F-443E-924A-46EA7D2FC195}" presName="childShape" presStyleCnt="0"/>
      <dgm:spPr/>
    </dgm:pt>
    <dgm:pt modelId="{C06F3448-9C10-4FB0-887C-B3CF8958357A}" type="pres">
      <dgm:prSet presAssocID="{A91969CD-9709-438D-A5FE-3C4C4A199F4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9292496-4ED9-4298-A8D6-BDA3FB3A5FAF}" type="pres">
      <dgm:prSet presAssocID="{4CDFEA3E-79C3-4ADC-BCC3-D4E243177BDB}" presName="childText" presStyleLbl="bgAcc1" presStyleIdx="0" presStyleCnt="3" custScaleX="60565" custScaleY="26395" custLinFactNeighborX="748" custLinFactNeighborY="-2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9B387-A299-4E10-9C11-4A72D258CDA6}" type="pres">
      <dgm:prSet presAssocID="{BBD6BE50-8F1C-472A-BD29-20F62F6DBEF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177EDA5-FF99-4EC0-8910-2AD3ADAACFA7}" type="pres">
      <dgm:prSet presAssocID="{CE0E487B-0A32-407D-AD9E-288ED2E525E2}" presName="childText" presStyleLbl="bgAcc1" presStyleIdx="1" presStyleCnt="3" custScaleX="66178" custScaleY="30968" custLinFactNeighborX="-110" custLinFactNeighborY="-4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17099-49FF-4039-A8E9-8D4CEA413C81}" type="pres">
      <dgm:prSet presAssocID="{E1A271D2-F7E6-4367-8B8B-79342A9EDB4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B73718E-8D77-4300-A4A8-2A5DC1D2759E}" type="pres">
      <dgm:prSet presAssocID="{9BC4655B-6E36-455B-9A8E-70F533E22092}" presName="childText" presStyleLbl="bgAcc1" presStyleIdx="2" presStyleCnt="3" custScaleX="59185" custScaleY="19641" custLinFactNeighborX="582" custLinFactNeighborY="-67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B294F-AAA3-4668-AAF6-0EBAD8BF493B}" srcId="{CE0E487B-0A32-407D-AD9E-288ED2E525E2}" destId="{89E138C7-84FD-4DBB-9C67-BC4D18E52E67}" srcOrd="1" destOrd="0" parTransId="{4624132C-6BD1-4A36-A4F7-502B3652A91D}" sibTransId="{5C89B815-3A8B-42EA-B9CD-8E812431681A}"/>
    <dgm:cxn modelId="{A06B6673-CAB5-4383-A882-62900098AB70}" type="presOf" srcId="{4CDFEA3E-79C3-4ADC-BCC3-D4E243177BDB}" destId="{49292496-4ED9-4298-A8D6-BDA3FB3A5FAF}" srcOrd="0" destOrd="0" presId="urn:microsoft.com/office/officeart/2005/8/layout/hierarchy3"/>
    <dgm:cxn modelId="{EE0E522C-5DC1-4707-B061-61A2611FF176}" type="presOf" srcId="{3B108B6C-7287-444B-92D6-B81FC98C59A7}" destId="{243EBAF5-B7EA-463E-B5E6-2FB12C1F583D}" srcOrd="0" destOrd="0" presId="urn:microsoft.com/office/officeart/2005/8/layout/hierarchy3"/>
    <dgm:cxn modelId="{E19ACC78-BC81-49ED-980B-2AECCD8253D2}" srcId="{CE0E487B-0A32-407D-AD9E-288ED2E525E2}" destId="{E09D290F-C09F-40C8-BB12-F6E7CC3FCC32}" srcOrd="0" destOrd="0" parTransId="{F1E7CA8E-C500-4AE2-9DC1-4398BC52EFB2}" sibTransId="{7AED2687-BA01-4E2E-A7BC-741B99636EDF}"/>
    <dgm:cxn modelId="{FDD2255A-0377-48A0-AFB8-EB595CD6E111}" type="presOf" srcId="{546BB1DC-D99F-443E-924A-46EA7D2FC195}" destId="{97381428-C7DB-4EB5-98BD-CDD887F1FD6F}" srcOrd="0" destOrd="0" presId="urn:microsoft.com/office/officeart/2005/8/layout/hierarchy3"/>
    <dgm:cxn modelId="{EE34F828-3F83-4EB6-8D03-21780B23BB4E}" srcId="{4CDFEA3E-79C3-4ADC-BCC3-D4E243177BDB}" destId="{28D0E943-E0C6-46D1-93A9-7E640E07441D}" srcOrd="1" destOrd="0" parTransId="{606D8CB4-D6F7-4D0B-AB17-B2D02D47348C}" sibTransId="{F4B5E7B9-4770-46E6-94B4-BBCDEB19C6E1}"/>
    <dgm:cxn modelId="{9861B1FC-3CAC-418A-8C5E-0BD7B9DFEA56}" srcId="{CE0E487B-0A32-407D-AD9E-288ED2E525E2}" destId="{04A87D81-D61E-4A11-B2A7-BF9A3BD03754}" srcOrd="2" destOrd="0" parTransId="{2E0B8FAD-F2E7-4002-8E08-DFB74D57B913}" sibTransId="{E15CD2E4-ED8C-45AE-AE55-DB86CB22962D}"/>
    <dgm:cxn modelId="{07589610-F5E8-4679-A0D9-9F028AE3B885}" type="presOf" srcId="{A91969CD-9709-438D-A5FE-3C4C4A199F4F}" destId="{C06F3448-9C10-4FB0-887C-B3CF8958357A}" srcOrd="0" destOrd="0" presId="urn:microsoft.com/office/officeart/2005/8/layout/hierarchy3"/>
    <dgm:cxn modelId="{4761AC80-D543-46B2-B066-55CF192B5D35}" type="presOf" srcId="{E1A271D2-F7E6-4367-8B8B-79342A9EDB4B}" destId="{13C17099-49FF-4039-A8E9-8D4CEA413C81}" srcOrd="0" destOrd="0" presId="urn:microsoft.com/office/officeart/2005/8/layout/hierarchy3"/>
    <dgm:cxn modelId="{210B700F-5F57-433C-9410-E05D431C9ADB}" type="presOf" srcId="{FFFF1525-0B1C-44BC-BD35-621033B35301}" destId="{9B73718E-8D77-4300-A4A8-2A5DC1D2759E}" srcOrd="0" destOrd="1" presId="urn:microsoft.com/office/officeart/2005/8/layout/hierarchy3"/>
    <dgm:cxn modelId="{5B5AA9AB-BB58-42DA-9095-14DE4FDC7C3D}" srcId="{546BB1DC-D99F-443E-924A-46EA7D2FC195}" destId="{4CDFEA3E-79C3-4ADC-BCC3-D4E243177BDB}" srcOrd="0" destOrd="0" parTransId="{A91969CD-9709-438D-A5FE-3C4C4A199F4F}" sibTransId="{E61026F3-C1ED-4ED3-A69F-976B4222444B}"/>
    <dgm:cxn modelId="{EA84D6A4-28C9-4318-BC1C-FC6A31D9AE56}" srcId="{9BC4655B-6E36-455B-9A8E-70F533E22092}" destId="{C610CBE9-F663-4406-BE46-95B2BF4A9AB3}" srcOrd="1" destOrd="0" parTransId="{AD1267AF-19DD-4A04-B247-29AE52DAF638}" sibTransId="{B617B89A-88FD-4DF0-B7F8-EE91B0C8813C}"/>
    <dgm:cxn modelId="{30259F1F-4E80-4011-B583-23D60E0AFD4A}" type="presOf" srcId="{AA4991CD-35C6-4A33-889C-E0A52735E11A}" destId="{2177EDA5-FF99-4EC0-8910-2AD3ADAACFA7}" srcOrd="0" destOrd="4" presId="urn:microsoft.com/office/officeart/2005/8/layout/hierarchy3"/>
    <dgm:cxn modelId="{7C4FA985-04A4-4BF1-AC3C-31985F538E5E}" type="presOf" srcId="{89E138C7-84FD-4DBB-9C67-BC4D18E52E67}" destId="{2177EDA5-FF99-4EC0-8910-2AD3ADAACFA7}" srcOrd="0" destOrd="2" presId="urn:microsoft.com/office/officeart/2005/8/layout/hierarchy3"/>
    <dgm:cxn modelId="{11CF23E3-9194-4EA8-A0A0-B96AFB0A9F0E}" type="presOf" srcId="{E09D290F-C09F-40C8-BB12-F6E7CC3FCC32}" destId="{2177EDA5-FF99-4EC0-8910-2AD3ADAACFA7}" srcOrd="0" destOrd="1" presId="urn:microsoft.com/office/officeart/2005/8/layout/hierarchy3"/>
    <dgm:cxn modelId="{ABE57D75-A978-4B96-9FDB-66E195CDF8D3}" type="presOf" srcId="{28D0E943-E0C6-46D1-93A9-7E640E07441D}" destId="{49292496-4ED9-4298-A8D6-BDA3FB3A5FAF}" srcOrd="0" destOrd="2" presId="urn:microsoft.com/office/officeart/2005/8/layout/hierarchy3"/>
    <dgm:cxn modelId="{49FF0527-C224-4E0B-A48C-42313B3F9039}" srcId="{4CDFEA3E-79C3-4ADC-BCC3-D4E243177BDB}" destId="{7430709D-50BC-401A-A456-6CBB424F1F4C}" srcOrd="2" destOrd="0" parTransId="{AAB2CAAF-2F5F-42BE-B322-E94D4D5A2E20}" sibTransId="{F05CE31B-6AB5-4B06-B02A-F3C9B87B83F7}"/>
    <dgm:cxn modelId="{E0D1A3C2-F3A4-4833-94A9-F4056107DCEA}" type="presOf" srcId="{7430709D-50BC-401A-A456-6CBB424F1F4C}" destId="{49292496-4ED9-4298-A8D6-BDA3FB3A5FAF}" srcOrd="0" destOrd="3" presId="urn:microsoft.com/office/officeart/2005/8/layout/hierarchy3"/>
    <dgm:cxn modelId="{2C6E63A6-3CA0-415A-BDA7-4DDB892B38AC}" type="presOf" srcId="{A22F07DD-08FA-427E-917E-986997A50600}" destId="{49292496-4ED9-4298-A8D6-BDA3FB3A5FAF}" srcOrd="0" destOrd="1" presId="urn:microsoft.com/office/officeart/2005/8/layout/hierarchy3"/>
    <dgm:cxn modelId="{34DB2F73-D1A8-4149-8E22-619042198246}" type="presOf" srcId="{CE0E487B-0A32-407D-AD9E-288ED2E525E2}" destId="{2177EDA5-FF99-4EC0-8910-2AD3ADAACFA7}" srcOrd="0" destOrd="0" presId="urn:microsoft.com/office/officeart/2005/8/layout/hierarchy3"/>
    <dgm:cxn modelId="{C187ADA2-E783-4D08-9AE4-9686D46DDCED}" srcId="{546BB1DC-D99F-443E-924A-46EA7D2FC195}" destId="{9BC4655B-6E36-455B-9A8E-70F533E22092}" srcOrd="2" destOrd="0" parTransId="{E1A271D2-F7E6-4367-8B8B-79342A9EDB4B}" sibTransId="{02798E04-6B63-48C5-8C2F-66EF7F7021EF}"/>
    <dgm:cxn modelId="{9E90E3E1-65CC-434F-9E78-C2BED51D08C6}" type="presOf" srcId="{546BB1DC-D99F-443E-924A-46EA7D2FC195}" destId="{3C5F58E4-27E6-4D45-9474-3B90EE900B81}" srcOrd="1" destOrd="0" presId="urn:microsoft.com/office/officeart/2005/8/layout/hierarchy3"/>
    <dgm:cxn modelId="{4AE6C59F-0B04-44B2-AF97-21FB16F80C41}" srcId="{9BC4655B-6E36-455B-9A8E-70F533E22092}" destId="{FFFF1525-0B1C-44BC-BD35-621033B35301}" srcOrd="0" destOrd="0" parTransId="{9494146E-3B29-48B9-A3FD-1B92E086D13D}" sibTransId="{24CAE726-5ECC-4BC8-B5C2-F2DF065DA2B2}"/>
    <dgm:cxn modelId="{BE706DF1-DF9E-407E-9681-A2603E999CE1}" srcId="{3B108B6C-7287-444B-92D6-B81FC98C59A7}" destId="{546BB1DC-D99F-443E-924A-46EA7D2FC195}" srcOrd="0" destOrd="0" parTransId="{EDCD0A06-E072-4AD3-B010-BB877FB1E56F}" sibTransId="{1B50BC8C-D864-4F41-863D-B6FBFCA46B9D}"/>
    <dgm:cxn modelId="{601DC167-DDC7-4550-B854-91E35A03F1B1}" srcId="{4CDFEA3E-79C3-4ADC-BCC3-D4E243177BDB}" destId="{A22F07DD-08FA-427E-917E-986997A50600}" srcOrd="0" destOrd="0" parTransId="{D9B12BB6-A575-4EF0-8D72-D3807E8D7491}" sibTransId="{722F6AEF-9121-49F8-BE89-36BEA534F4D9}"/>
    <dgm:cxn modelId="{2B727BCB-7AFE-4FE7-9BFB-BD4FCEA4FFB7}" type="presOf" srcId="{C610CBE9-F663-4406-BE46-95B2BF4A9AB3}" destId="{9B73718E-8D77-4300-A4A8-2A5DC1D2759E}" srcOrd="0" destOrd="2" presId="urn:microsoft.com/office/officeart/2005/8/layout/hierarchy3"/>
    <dgm:cxn modelId="{91EBFCE6-6776-4E6C-BD1F-C558D6FB0E25}" type="presOf" srcId="{9BC4655B-6E36-455B-9A8E-70F533E22092}" destId="{9B73718E-8D77-4300-A4A8-2A5DC1D2759E}" srcOrd="0" destOrd="0" presId="urn:microsoft.com/office/officeart/2005/8/layout/hierarchy3"/>
    <dgm:cxn modelId="{9F875736-02D4-497F-A5C5-8281FEBCD5A0}" srcId="{546BB1DC-D99F-443E-924A-46EA7D2FC195}" destId="{CE0E487B-0A32-407D-AD9E-288ED2E525E2}" srcOrd="1" destOrd="0" parTransId="{BBD6BE50-8F1C-472A-BD29-20F62F6DBEF3}" sibTransId="{B3EE780E-4F19-4DEE-A296-7D65E93763DE}"/>
    <dgm:cxn modelId="{3138D6A2-774E-4D2B-9D76-C77706E0C17A}" srcId="{CE0E487B-0A32-407D-AD9E-288ED2E525E2}" destId="{AA4991CD-35C6-4A33-889C-E0A52735E11A}" srcOrd="3" destOrd="0" parTransId="{0009239D-293D-47FA-AFE3-C11903A0D948}" sibTransId="{53FE1FE7-257F-434B-A5D4-AABACF2EF8F3}"/>
    <dgm:cxn modelId="{16457EB1-03AF-4157-9405-EBBE9580F0CC}" type="presOf" srcId="{BBD6BE50-8F1C-472A-BD29-20F62F6DBEF3}" destId="{0FF9B387-A299-4E10-9C11-4A72D258CDA6}" srcOrd="0" destOrd="0" presId="urn:microsoft.com/office/officeart/2005/8/layout/hierarchy3"/>
    <dgm:cxn modelId="{FF5A23B5-CD67-4A0F-8152-F7E4D16A0B6B}" type="presOf" srcId="{04A87D81-D61E-4A11-B2A7-BF9A3BD03754}" destId="{2177EDA5-FF99-4EC0-8910-2AD3ADAACFA7}" srcOrd="0" destOrd="3" presId="urn:microsoft.com/office/officeart/2005/8/layout/hierarchy3"/>
    <dgm:cxn modelId="{B9715D5C-684A-49B2-B768-D93827670C1F}" type="presParOf" srcId="{243EBAF5-B7EA-463E-B5E6-2FB12C1F583D}" destId="{799D33CE-EB56-4336-8C0C-F410054748E6}" srcOrd="0" destOrd="0" presId="urn:microsoft.com/office/officeart/2005/8/layout/hierarchy3"/>
    <dgm:cxn modelId="{D0DF67BA-01C1-45F5-B689-B6BE3B015F9D}" type="presParOf" srcId="{799D33CE-EB56-4336-8C0C-F410054748E6}" destId="{41BE4E19-B7A2-4C51-8761-A3D783732B95}" srcOrd="0" destOrd="0" presId="urn:microsoft.com/office/officeart/2005/8/layout/hierarchy3"/>
    <dgm:cxn modelId="{5E9BC9BC-8D70-4ABD-B19D-0D36C278C764}" type="presParOf" srcId="{41BE4E19-B7A2-4C51-8761-A3D783732B95}" destId="{97381428-C7DB-4EB5-98BD-CDD887F1FD6F}" srcOrd="0" destOrd="0" presId="urn:microsoft.com/office/officeart/2005/8/layout/hierarchy3"/>
    <dgm:cxn modelId="{F6490A90-B953-495C-83FD-40CD5B8439D6}" type="presParOf" srcId="{41BE4E19-B7A2-4C51-8761-A3D783732B95}" destId="{3C5F58E4-27E6-4D45-9474-3B90EE900B81}" srcOrd="1" destOrd="0" presId="urn:microsoft.com/office/officeart/2005/8/layout/hierarchy3"/>
    <dgm:cxn modelId="{784F687D-DCD1-4642-A68F-4E45B3A2422B}" type="presParOf" srcId="{799D33CE-EB56-4336-8C0C-F410054748E6}" destId="{FDB976CD-723E-42BD-9CF1-92A3064F325D}" srcOrd="1" destOrd="0" presId="urn:microsoft.com/office/officeart/2005/8/layout/hierarchy3"/>
    <dgm:cxn modelId="{BA142C3C-4E8F-49AC-BA50-A4173768F9B1}" type="presParOf" srcId="{FDB976CD-723E-42BD-9CF1-92A3064F325D}" destId="{C06F3448-9C10-4FB0-887C-B3CF8958357A}" srcOrd="0" destOrd="0" presId="urn:microsoft.com/office/officeart/2005/8/layout/hierarchy3"/>
    <dgm:cxn modelId="{131A2649-8BB0-472B-9720-B52F751F9E6F}" type="presParOf" srcId="{FDB976CD-723E-42BD-9CF1-92A3064F325D}" destId="{49292496-4ED9-4298-A8D6-BDA3FB3A5FAF}" srcOrd="1" destOrd="0" presId="urn:microsoft.com/office/officeart/2005/8/layout/hierarchy3"/>
    <dgm:cxn modelId="{26586DBC-602C-4216-B7C8-D6BFE4905308}" type="presParOf" srcId="{FDB976CD-723E-42BD-9CF1-92A3064F325D}" destId="{0FF9B387-A299-4E10-9C11-4A72D258CDA6}" srcOrd="2" destOrd="0" presId="urn:microsoft.com/office/officeart/2005/8/layout/hierarchy3"/>
    <dgm:cxn modelId="{D06D6BF1-D209-4564-8137-CC43ED41F9B2}" type="presParOf" srcId="{FDB976CD-723E-42BD-9CF1-92A3064F325D}" destId="{2177EDA5-FF99-4EC0-8910-2AD3ADAACFA7}" srcOrd="3" destOrd="0" presId="urn:microsoft.com/office/officeart/2005/8/layout/hierarchy3"/>
    <dgm:cxn modelId="{A8D898F9-E9A3-4B45-B11A-F377B64817E4}" type="presParOf" srcId="{FDB976CD-723E-42BD-9CF1-92A3064F325D}" destId="{13C17099-49FF-4039-A8E9-8D4CEA413C81}" srcOrd="4" destOrd="0" presId="urn:microsoft.com/office/officeart/2005/8/layout/hierarchy3"/>
    <dgm:cxn modelId="{3511A157-7CE3-414F-A080-721972CC963A}" type="presParOf" srcId="{FDB976CD-723E-42BD-9CF1-92A3064F325D}" destId="{9B73718E-8D77-4300-A4A8-2A5DC1D2759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1EDE6-17E8-4244-A184-B7931987D025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CB3780-C725-4022-926D-A490ED4FCA77}">
      <dgm:prSet phldrT="[Текст]"/>
      <dgm:spPr/>
      <dgm:t>
        <a:bodyPr/>
        <a:lstStyle/>
        <a:p>
          <a:r>
            <a:rPr lang="en-US" dirty="0"/>
            <a:t>Barriers in Ukraine</a:t>
          </a:r>
          <a:endParaRPr lang="ru-RU" dirty="0"/>
        </a:p>
      </dgm:t>
    </dgm:pt>
    <dgm:pt modelId="{8212C2FB-C6BF-4838-8706-C5071D2184DD}" type="parTrans" cxnId="{5CAE53E0-7993-4005-A409-A522AC5F49DF}">
      <dgm:prSet/>
      <dgm:spPr/>
      <dgm:t>
        <a:bodyPr/>
        <a:lstStyle/>
        <a:p>
          <a:endParaRPr lang="ru-RU"/>
        </a:p>
      </dgm:t>
    </dgm:pt>
    <dgm:pt modelId="{118B3311-2C15-4149-9729-404D0C519CE6}" type="sibTrans" cxnId="{5CAE53E0-7993-4005-A409-A522AC5F49DF}">
      <dgm:prSet/>
      <dgm:spPr/>
      <dgm:t>
        <a:bodyPr/>
        <a:lstStyle/>
        <a:p>
          <a:endParaRPr lang="ru-RU"/>
        </a:p>
      </dgm:t>
    </dgm:pt>
    <dgm:pt modelId="{D94BFF8A-1585-43DE-A70C-9CD03EFB7AC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dirty="0"/>
            <a:t>Opportunities for development / experience of other countries</a:t>
          </a:r>
          <a:endParaRPr lang="ru-RU" sz="1300" dirty="0"/>
        </a:p>
      </dgm:t>
    </dgm:pt>
    <dgm:pt modelId="{16C05FCF-44D5-47BB-9FE5-86E84F1B120A}" type="parTrans" cxnId="{F3CA8C2E-08B3-4612-B821-961F31AC8B67}">
      <dgm:prSet/>
      <dgm:spPr/>
      <dgm:t>
        <a:bodyPr/>
        <a:lstStyle/>
        <a:p>
          <a:endParaRPr lang="ru-RU"/>
        </a:p>
      </dgm:t>
    </dgm:pt>
    <dgm:pt modelId="{C4E2357F-201A-487F-B3FB-A804707E6867}" type="sibTrans" cxnId="{F3CA8C2E-08B3-4612-B821-961F31AC8B67}">
      <dgm:prSet/>
      <dgm:spPr/>
      <dgm:t>
        <a:bodyPr/>
        <a:lstStyle/>
        <a:p>
          <a:endParaRPr lang="ru-RU"/>
        </a:p>
      </dgm:t>
    </dgm:pt>
    <dgm:pt modelId="{BCFAC4F5-DD87-4088-B3F5-0041F4C27F95}">
      <dgm:prSet phldrT="[Текст]"/>
      <dgm:spPr/>
      <dgm:t>
        <a:bodyPr/>
        <a:lstStyle/>
        <a:p>
          <a:pPr algn="ctr"/>
          <a:r>
            <a:rPr lang="en-US" dirty="0"/>
            <a:t>Using of outdated equipment and technologies</a:t>
          </a:r>
          <a:endParaRPr lang="ru-RU" dirty="0"/>
        </a:p>
      </dgm:t>
    </dgm:pt>
    <dgm:pt modelId="{6B36A31F-9A75-470F-9098-FB3135DEE788}" type="parTrans" cxnId="{E54AAED3-DE14-4799-BC2E-7FDA507C312C}">
      <dgm:prSet/>
      <dgm:spPr/>
      <dgm:t>
        <a:bodyPr/>
        <a:lstStyle/>
        <a:p>
          <a:endParaRPr lang="ru-RU"/>
        </a:p>
      </dgm:t>
    </dgm:pt>
    <dgm:pt modelId="{D440C4BE-34B5-4BF4-8939-0059D39BF80B}" type="sibTrans" cxnId="{E54AAED3-DE14-4799-BC2E-7FDA507C312C}">
      <dgm:prSet/>
      <dgm:spPr/>
      <dgm:t>
        <a:bodyPr/>
        <a:lstStyle/>
        <a:p>
          <a:endParaRPr lang="ru-RU"/>
        </a:p>
      </dgm:t>
    </dgm:pt>
    <dgm:pt modelId="{65EE3FB3-02D1-416D-BB1B-B4B56B3C5B9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en-GB" sz="1300" noProof="0" dirty="0" smtClean="0"/>
            <a:t>Replacing equipment with a more modern one, which will allow the implementation of the basic principles of the circular economy: reducing the amount of resources used, recycling, etc.; advanced software for process optimisation; digitalisation;  3D-printing</a:t>
          </a:r>
          <a:endParaRPr lang="en-GB" sz="1300" noProof="0" dirty="0"/>
        </a:p>
      </dgm:t>
    </dgm:pt>
    <dgm:pt modelId="{E214C6AA-BA29-482C-A62F-491CF2C5580F}" type="parTrans" cxnId="{1DF56E7C-A009-4671-B8BF-60D4C4EA128D}">
      <dgm:prSet/>
      <dgm:spPr/>
      <dgm:t>
        <a:bodyPr/>
        <a:lstStyle/>
        <a:p>
          <a:endParaRPr lang="ru-RU"/>
        </a:p>
      </dgm:t>
    </dgm:pt>
    <dgm:pt modelId="{D519ADC0-14D8-41DE-BD69-20618C8A995D}" type="sibTrans" cxnId="{1DF56E7C-A009-4671-B8BF-60D4C4EA128D}">
      <dgm:prSet/>
      <dgm:spPr/>
      <dgm:t>
        <a:bodyPr/>
        <a:lstStyle/>
        <a:p>
          <a:endParaRPr lang="ru-RU"/>
        </a:p>
      </dgm:t>
    </dgm:pt>
    <dgm:pt modelId="{415C17B5-8B3E-44ED-824E-63436E3CFE83}">
      <dgm:prSet phldrT="[Текст]"/>
      <dgm:spPr/>
      <dgm:t>
        <a:bodyPr/>
        <a:lstStyle/>
        <a:p>
          <a:pPr algn="ctr"/>
          <a:r>
            <a:rPr lang="en-US" dirty="0" smtClean="0"/>
            <a:t>Lack of qualified personnel </a:t>
          </a:r>
          <a:endParaRPr lang="ru-RU" dirty="0"/>
        </a:p>
      </dgm:t>
    </dgm:pt>
    <dgm:pt modelId="{D4579518-26DA-408C-A43E-00D7D6D1ACC2}" type="parTrans" cxnId="{920B2D4E-9D60-4792-AC88-73D61F961632}">
      <dgm:prSet/>
      <dgm:spPr/>
      <dgm:t>
        <a:bodyPr/>
        <a:lstStyle/>
        <a:p>
          <a:endParaRPr lang="ru-RU"/>
        </a:p>
      </dgm:t>
    </dgm:pt>
    <dgm:pt modelId="{6B67EE5A-BCDD-47D8-AC7D-3657139862DD}" type="sibTrans" cxnId="{920B2D4E-9D60-4792-AC88-73D61F961632}">
      <dgm:prSet/>
      <dgm:spPr/>
      <dgm:t>
        <a:bodyPr/>
        <a:lstStyle/>
        <a:p>
          <a:endParaRPr lang="ru-RU"/>
        </a:p>
      </dgm:t>
    </dgm:pt>
    <dgm:pt modelId="{C2130E5C-54B7-4500-87C9-D546098D9AC0}">
      <dgm:prSet phldrT="[Текст]"/>
      <dgm:spPr/>
      <dgm:t>
        <a:bodyPr/>
        <a:lstStyle/>
        <a:p>
          <a:pPr algn="ctr"/>
          <a:r>
            <a:rPr lang="en-US" dirty="0" smtClean="0"/>
            <a:t>Low investment attractiveness of Ukrainian machine-building enterprises</a:t>
          </a:r>
          <a:endParaRPr lang="ru-RU" dirty="0"/>
        </a:p>
      </dgm:t>
    </dgm:pt>
    <dgm:pt modelId="{94FB7655-FECF-4568-9F04-9821AF30E429}" type="parTrans" cxnId="{9081A87E-DBF2-408A-AADA-FFAD24E8B8F9}">
      <dgm:prSet/>
      <dgm:spPr/>
      <dgm:t>
        <a:bodyPr/>
        <a:lstStyle/>
        <a:p>
          <a:endParaRPr lang="ru-RU"/>
        </a:p>
      </dgm:t>
    </dgm:pt>
    <dgm:pt modelId="{A32BB33B-7D8B-4A1C-B0CC-85ACCF699242}" type="sibTrans" cxnId="{9081A87E-DBF2-408A-AADA-FFAD24E8B8F9}">
      <dgm:prSet/>
      <dgm:spPr/>
      <dgm:t>
        <a:bodyPr/>
        <a:lstStyle/>
        <a:p>
          <a:endParaRPr lang="ru-RU"/>
        </a:p>
      </dgm:t>
    </dgm:pt>
    <dgm:pt modelId="{4C51705A-F129-41A4-9FC4-A7856BE09DB5}">
      <dgm:prSet phldrT="[Текст]"/>
      <dgm:spPr/>
      <dgm:t>
        <a:bodyPr/>
        <a:lstStyle/>
        <a:p>
          <a:pPr algn="ctr"/>
          <a:r>
            <a:rPr lang="en-US" dirty="0" smtClean="0"/>
            <a:t>Internal barriers on the enterprise</a:t>
          </a:r>
          <a:endParaRPr lang="ru-RU" dirty="0"/>
        </a:p>
      </dgm:t>
    </dgm:pt>
    <dgm:pt modelId="{93C1C045-EF07-4607-996E-B5D56E5EB98C}" type="parTrans" cxnId="{D2A65048-3ED3-4AFF-A8C4-6D1BAD15E30F}">
      <dgm:prSet/>
      <dgm:spPr/>
      <dgm:t>
        <a:bodyPr/>
        <a:lstStyle/>
        <a:p>
          <a:endParaRPr lang="ru-RU"/>
        </a:p>
      </dgm:t>
    </dgm:pt>
    <dgm:pt modelId="{F047A3C7-9EC3-444E-9795-F570DDCF9C99}" type="sibTrans" cxnId="{D2A65048-3ED3-4AFF-A8C4-6D1BAD15E30F}">
      <dgm:prSet/>
      <dgm:spPr/>
      <dgm:t>
        <a:bodyPr/>
        <a:lstStyle/>
        <a:p>
          <a:endParaRPr lang="ru-RU"/>
        </a:p>
      </dgm:t>
    </dgm:pt>
    <dgm:pt modelId="{4E589B7B-EAC4-41CE-89D9-39B111BC690A}">
      <dgm:prSet phldrT="[Текст]"/>
      <dgm:spPr/>
      <dgm:t>
        <a:bodyPr/>
        <a:lstStyle/>
        <a:p>
          <a:pPr algn="ctr"/>
          <a:r>
            <a:rPr lang="en-US" dirty="0" smtClean="0"/>
            <a:t>Market barriers  </a:t>
          </a:r>
          <a:endParaRPr lang="ru-RU" dirty="0"/>
        </a:p>
      </dgm:t>
    </dgm:pt>
    <dgm:pt modelId="{6A8D0289-2C63-4EF3-B238-DEE88FC1BE81}" type="parTrans" cxnId="{69620C0C-A138-4113-B9B3-237704F29A4D}">
      <dgm:prSet/>
      <dgm:spPr/>
      <dgm:t>
        <a:bodyPr/>
        <a:lstStyle/>
        <a:p>
          <a:endParaRPr lang="ru-RU"/>
        </a:p>
      </dgm:t>
    </dgm:pt>
    <dgm:pt modelId="{F39B6EA9-59C9-4421-8F38-D8BF77DDA563}" type="sibTrans" cxnId="{69620C0C-A138-4113-B9B3-237704F29A4D}">
      <dgm:prSet/>
      <dgm:spPr/>
      <dgm:t>
        <a:bodyPr/>
        <a:lstStyle/>
        <a:p>
          <a:endParaRPr lang="ru-RU"/>
        </a:p>
      </dgm:t>
    </dgm:pt>
    <dgm:pt modelId="{79E96D58-C20F-47F3-BC39-28D055D6963C}">
      <dgm:prSet phldrT="[Текст]"/>
      <dgm:spPr/>
      <dgm:t>
        <a:bodyPr/>
        <a:lstStyle/>
        <a:p>
          <a:pPr algn="ctr"/>
          <a:r>
            <a:rPr lang="en-GB" noProof="0" dirty="0" smtClean="0"/>
            <a:t>Institutional, regulatory and social barriers </a:t>
          </a:r>
          <a:endParaRPr lang="en-GB" noProof="0" dirty="0"/>
        </a:p>
      </dgm:t>
    </dgm:pt>
    <dgm:pt modelId="{9744BF4E-C647-4601-A2E1-4EEACE428DC2}" type="parTrans" cxnId="{F20ACB5E-AD31-4FE0-8C8F-CEA4794444C3}">
      <dgm:prSet/>
      <dgm:spPr/>
      <dgm:t>
        <a:bodyPr/>
        <a:lstStyle/>
        <a:p>
          <a:endParaRPr lang="ru-RU"/>
        </a:p>
      </dgm:t>
    </dgm:pt>
    <dgm:pt modelId="{1FC6F0E9-E3A5-4C69-93F3-36A89FE9FFE1}" type="sibTrans" cxnId="{F20ACB5E-AD31-4FE0-8C8F-CEA4794444C3}">
      <dgm:prSet/>
      <dgm:spPr/>
      <dgm:t>
        <a:bodyPr/>
        <a:lstStyle/>
        <a:p>
          <a:endParaRPr lang="ru-RU"/>
        </a:p>
      </dgm:t>
    </dgm:pt>
    <dgm:pt modelId="{9687F131-FB58-4E64-9283-BF3D3AD652DC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1300" dirty="0" smtClean="0"/>
            <a:t>Participation of enterprises in the system of specialized education, advanced training and retraining of personnel</a:t>
          </a:r>
          <a:endParaRPr lang="ru-RU" sz="1300" dirty="0"/>
        </a:p>
      </dgm:t>
    </dgm:pt>
    <dgm:pt modelId="{37A06487-F268-45ED-AFBD-C37807DA1B80}" type="parTrans" cxnId="{288ED224-C1AA-41CB-8A59-C7A7E7F2D1F2}">
      <dgm:prSet/>
      <dgm:spPr/>
      <dgm:t>
        <a:bodyPr/>
        <a:lstStyle/>
        <a:p>
          <a:endParaRPr lang="ru-RU"/>
        </a:p>
      </dgm:t>
    </dgm:pt>
    <dgm:pt modelId="{3CA995EB-D6FA-4733-8AFF-44BE67946A5E}" type="sibTrans" cxnId="{288ED224-C1AA-41CB-8A59-C7A7E7F2D1F2}">
      <dgm:prSet/>
      <dgm:spPr/>
      <dgm:t>
        <a:bodyPr/>
        <a:lstStyle/>
        <a:p>
          <a:endParaRPr lang="ru-RU"/>
        </a:p>
      </dgm:t>
    </dgm:pt>
    <dgm:pt modelId="{A2FDB9FF-5332-4965-93F0-60B82B2B6E64}">
      <dgm:prSet phldrT="[Текст]" custT="1"/>
      <dgm:spPr/>
      <dgm:t>
        <a:bodyPr/>
        <a:lstStyle/>
        <a:p>
          <a:pPr algn="ctr"/>
          <a:r>
            <a:rPr lang="en-US" sz="1300" dirty="0" smtClean="0"/>
            <a:t>The state should stimulate enterprises to increase their level of competitiveness and provide state-owned enterprises with updated equipment and highly qualified personnel</a:t>
          </a:r>
          <a:endParaRPr lang="en-GB" sz="1300" noProof="0" dirty="0"/>
        </a:p>
      </dgm:t>
    </dgm:pt>
    <dgm:pt modelId="{409142B1-3218-4BE1-A464-0DA1AA459706}" type="parTrans" cxnId="{E722489A-42F4-40BE-9AC6-6B1A84057E44}">
      <dgm:prSet/>
      <dgm:spPr/>
      <dgm:t>
        <a:bodyPr/>
        <a:lstStyle/>
        <a:p>
          <a:endParaRPr lang="ru-RU"/>
        </a:p>
      </dgm:t>
    </dgm:pt>
    <dgm:pt modelId="{75FB938A-A208-43E9-A9F5-8C807F1EAD51}" type="sibTrans" cxnId="{E722489A-42F4-40BE-9AC6-6B1A84057E44}">
      <dgm:prSet/>
      <dgm:spPr/>
      <dgm:t>
        <a:bodyPr/>
        <a:lstStyle/>
        <a:p>
          <a:endParaRPr lang="ru-RU"/>
        </a:p>
      </dgm:t>
    </dgm:pt>
    <dgm:pt modelId="{C14611E9-44FE-4379-A66D-F16AD0FE8370}">
      <dgm:prSet phldrT="[Текст]" custT="1"/>
      <dgm:spPr/>
      <dgm:t>
        <a:bodyPr/>
        <a:lstStyle/>
        <a:p>
          <a:pPr algn="ctr"/>
          <a:r>
            <a:rPr lang="en-US" sz="1300" dirty="0" smtClean="0"/>
            <a:t>Technological modification of production systems, application of elements of the digital economy  →  enterprises can become more attractive for investments</a:t>
          </a:r>
          <a:endParaRPr lang="ru-RU" sz="1300" dirty="0"/>
        </a:p>
      </dgm:t>
    </dgm:pt>
    <dgm:pt modelId="{56516598-537F-4AB9-8387-83228CE39EB8}" type="parTrans" cxnId="{CEF5AF89-27EE-4A79-BED0-C5E482D82368}">
      <dgm:prSet/>
      <dgm:spPr/>
      <dgm:t>
        <a:bodyPr/>
        <a:lstStyle/>
        <a:p>
          <a:endParaRPr lang="ru-RU"/>
        </a:p>
      </dgm:t>
    </dgm:pt>
    <dgm:pt modelId="{F43BAFD9-6509-4488-A04D-047910C43044}" type="sibTrans" cxnId="{CEF5AF89-27EE-4A79-BED0-C5E482D82368}">
      <dgm:prSet/>
      <dgm:spPr/>
      <dgm:t>
        <a:bodyPr/>
        <a:lstStyle/>
        <a:p>
          <a:endParaRPr lang="ru-RU"/>
        </a:p>
      </dgm:t>
    </dgm:pt>
    <dgm:pt modelId="{05272536-E585-4358-BC48-60754F0A6F27}">
      <dgm:prSet phldrT="[Текст]" custT="1"/>
      <dgm:spPr/>
      <dgm:t>
        <a:bodyPr/>
        <a:lstStyle/>
        <a:p>
          <a:pPr algn="ctr">
            <a:spcBef>
              <a:spcPts val="1800"/>
            </a:spcBef>
            <a:spcAft>
              <a:spcPts val="0"/>
            </a:spcAft>
          </a:pPr>
          <a:r>
            <a:rPr lang="en-US" sz="1300" dirty="0" smtClean="0"/>
            <a:t>Implementation of new organizational competences (e.g., team motivation, organizational culture, participation)</a:t>
          </a:r>
          <a:endParaRPr lang="ru-RU" sz="1300" dirty="0"/>
        </a:p>
      </dgm:t>
    </dgm:pt>
    <dgm:pt modelId="{ED8B95B6-6EBE-4D45-A6FF-95710CE251F5}" type="parTrans" cxnId="{A81280B4-2CFF-4E9E-8273-9A6A93A105F6}">
      <dgm:prSet/>
      <dgm:spPr/>
      <dgm:t>
        <a:bodyPr/>
        <a:lstStyle/>
        <a:p>
          <a:endParaRPr lang="ru-RU"/>
        </a:p>
      </dgm:t>
    </dgm:pt>
    <dgm:pt modelId="{A48FAA30-FCB8-48E1-9FD6-DA7A4992CF02}" type="sibTrans" cxnId="{A81280B4-2CFF-4E9E-8273-9A6A93A105F6}">
      <dgm:prSet/>
      <dgm:spPr/>
      <dgm:t>
        <a:bodyPr/>
        <a:lstStyle/>
        <a:p>
          <a:endParaRPr lang="ru-RU"/>
        </a:p>
      </dgm:t>
    </dgm:pt>
    <dgm:pt modelId="{EB08E435-67E9-4394-8D8F-0208E7A93334}">
      <dgm:prSet phldrT="[Текст]"/>
      <dgm:spPr/>
      <dgm:t>
        <a:bodyPr/>
        <a:lstStyle/>
        <a:p>
          <a:pPr algn="ctr"/>
          <a:r>
            <a:rPr lang="en-US" dirty="0" smtClean="0"/>
            <a:t>Measures within the policy and management of the enterprise, providing an increase in the indicators in the direction of production cooperation of industrial enterprises </a:t>
          </a:r>
          <a:endParaRPr lang="ru-RU" dirty="0"/>
        </a:p>
      </dgm:t>
    </dgm:pt>
    <dgm:pt modelId="{CE6831B3-9040-43DE-A936-44AC135C2C87}" type="parTrans" cxnId="{D1B50EE9-4195-4784-917F-F4BF542C3018}">
      <dgm:prSet/>
      <dgm:spPr/>
      <dgm:t>
        <a:bodyPr/>
        <a:lstStyle/>
        <a:p>
          <a:endParaRPr lang="ru-RU"/>
        </a:p>
      </dgm:t>
    </dgm:pt>
    <dgm:pt modelId="{8059FE4F-238D-4DC1-9FB1-8C399EFB6EC9}" type="sibTrans" cxnId="{D1B50EE9-4195-4784-917F-F4BF542C3018}">
      <dgm:prSet/>
      <dgm:spPr/>
      <dgm:t>
        <a:bodyPr/>
        <a:lstStyle/>
        <a:p>
          <a:endParaRPr lang="ru-RU"/>
        </a:p>
      </dgm:t>
    </dgm:pt>
    <dgm:pt modelId="{D3DF9D5E-EA9D-4456-B13F-F78A9253B730}" type="pres">
      <dgm:prSet presAssocID="{C9C1EDE6-17E8-4244-A184-B7931987D0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2F0E61-DB3A-4C21-B0CA-1D900B226FA7}" type="pres">
      <dgm:prSet presAssocID="{28CB3780-C725-4022-926D-A490ED4FCA77}" presName="linNode" presStyleCnt="0"/>
      <dgm:spPr/>
      <dgm:t>
        <a:bodyPr/>
        <a:lstStyle/>
        <a:p>
          <a:endParaRPr lang="ru-RU"/>
        </a:p>
      </dgm:t>
    </dgm:pt>
    <dgm:pt modelId="{22BEC50D-D405-4AF6-8B41-4BFE189899EF}" type="pres">
      <dgm:prSet presAssocID="{28CB3780-C725-4022-926D-A490ED4FCA77}" presName="parentShp" presStyleLbl="node1" presStyleIdx="0" presStyleCnt="7" custScaleX="97913" custScaleY="49572" custLinFactNeighborX="-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8B37E-CD0D-408F-90C1-71048775109F}" type="pres">
      <dgm:prSet presAssocID="{28CB3780-C725-4022-926D-A490ED4FCA77}" presName="childShp" presStyleLbl="bgAccFollowNode1" presStyleIdx="0" presStyleCnt="7" custScaleY="47552" custLinFactNeighborX="-2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6F8E6-EA83-4F7B-9EF6-7B8D3D4B2412}" type="pres">
      <dgm:prSet presAssocID="{118B3311-2C15-4149-9729-404D0C519CE6}" presName="spacing" presStyleCnt="0"/>
      <dgm:spPr/>
      <dgm:t>
        <a:bodyPr/>
        <a:lstStyle/>
        <a:p>
          <a:endParaRPr lang="ru-RU"/>
        </a:p>
      </dgm:t>
    </dgm:pt>
    <dgm:pt modelId="{8768832C-F01C-424D-B8C6-8AB28216029B}" type="pres">
      <dgm:prSet presAssocID="{BCFAC4F5-DD87-4088-B3F5-0041F4C27F95}" presName="linNode" presStyleCnt="0"/>
      <dgm:spPr/>
      <dgm:t>
        <a:bodyPr/>
        <a:lstStyle/>
        <a:p>
          <a:endParaRPr lang="ru-RU"/>
        </a:p>
      </dgm:t>
    </dgm:pt>
    <dgm:pt modelId="{0C74BB26-577E-443A-B19E-4A464840B745}" type="pres">
      <dgm:prSet presAssocID="{BCFAC4F5-DD87-4088-B3F5-0041F4C27F95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ABC90-2A57-4183-AFE7-0FD6BE13BDE7}" type="pres">
      <dgm:prSet presAssocID="{BCFAC4F5-DD87-4088-B3F5-0041F4C27F95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11018-A05C-453D-BDB3-EE8FA262A10E}" type="pres">
      <dgm:prSet presAssocID="{D440C4BE-34B5-4BF4-8939-0059D39BF80B}" presName="spacing" presStyleCnt="0"/>
      <dgm:spPr/>
      <dgm:t>
        <a:bodyPr/>
        <a:lstStyle/>
        <a:p>
          <a:endParaRPr lang="ru-RU"/>
        </a:p>
      </dgm:t>
    </dgm:pt>
    <dgm:pt modelId="{98424811-5A68-400B-95F7-35A28D7DE36D}" type="pres">
      <dgm:prSet presAssocID="{4C51705A-F129-41A4-9FC4-A7856BE09DB5}" presName="linNode" presStyleCnt="0"/>
      <dgm:spPr/>
      <dgm:t>
        <a:bodyPr/>
        <a:lstStyle/>
        <a:p>
          <a:endParaRPr lang="ru-RU"/>
        </a:p>
      </dgm:t>
    </dgm:pt>
    <dgm:pt modelId="{A43D7CA6-4101-407A-AEFD-5F3E56F57DB3}" type="pres">
      <dgm:prSet presAssocID="{4C51705A-F129-41A4-9FC4-A7856BE09DB5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6C96-5E1B-4C8F-BC74-73E5212AEDA1}" type="pres">
      <dgm:prSet presAssocID="{4C51705A-F129-41A4-9FC4-A7856BE09DB5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1973-004C-4A95-97C5-9616D2FCC457}" type="pres">
      <dgm:prSet presAssocID="{F047A3C7-9EC3-444E-9795-F570DDCF9C99}" presName="spacing" presStyleCnt="0"/>
      <dgm:spPr/>
      <dgm:t>
        <a:bodyPr/>
        <a:lstStyle/>
        <a:p>
          <a:endParaRPr lang="ru-RU"/>
        </a:p>
      </dgm:t>
    </dgm:pt>
    <dgm:pt modelId="{42691DDC-7B89-4FA6-940F-1FEB18BE7E2E}" type="pres">
      <dgm:prSet presAssocID="{4E589B7B-EAC4-41CE-89D9-39B111BC690A}" presName="linNode" presStyleCnt="0"/>
      <dgm:spPr/>
      <dgm:t>
        <a:bodyPr/>
        <a:lstStyle/>
        <a:p>
          <a:endParaRPr lang="ru-RU"/>
        </a:p>
      </dgm:t>
    </dgm:pt>
    <dgm:pt modelId="{FE8FB307-04FF-4E8C-A7B0-550406F3E6EF}" type="pres">
      <dgm:prSet presAssocID="{4E589B7B-EAC4-41CE-89D9-39B111BC690A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E4CF2-5372-49C3-98F0-7ABABE629478}" type="pres">
      <dgm:prSet presAssocID="{4E589B7B-EAC4-41CE-89D9-39B111BC690A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C67CC-EA87-4CB8-8820-177AFFB46226}" type="pres">
      <dgm:prSet presAssocID="{F39B6EA9-59C9-4421-8F38-D8BF77DDA563}" presName="spacing" presStyleCnt="0"/>
      <dgm:spPr/>
      <dgm:t>
        <a:bodyPr/>
        <a:lstStyle/>
        <a:p>
          <a:endParaRPr lang="ru-RU"/>
        </a:p>
      </dgm:t>
    </dgm:pt>
    <dgm:pt modelId="{D3E70663-5191-43B9-BF9F-22F3AA175B3C}" type="pres">
      <dgm:prSet presAssocID="{79E96D58-C20F-47F3-BC39-28D055D6963C}" presName="linNode" presStyleCnt="0"/>
      <dgm:spPr/>
      <dgm:t>
        <a:bodyPr/>
        <a:lstStyle/>
        <a:p>
          <a:endParaRPr lang="ru-RU"/>
        </a:p>
      </dgm:t>
    </dgm:pt>
    <dgm:pt modelId="{5B893FFD-E008-45D2-B8E3-85C0F5494789}" type="pres">
      <dgm:prSet presAssocID="{79E96D58-C20F-47F3-BC39-28D055D6963C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E555B-0AAA-4F48-8C78-D1C367807DBE}" type="pres">
      <dgm:prSet presAssocID="{79E96D58-C20F-47F3-BC39-28D055D6963C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17EB0-8091-44C5-9781-8D5FB30CCA68}" type="pres">
      <dgm:prSet presAssocID="{1FC6F0E9-E3A5-4C69-93F3-36A89FE9FFE1}" presName="spacing" presStyleCnt="0"/>
      <dgm:spPr/>
      <dgm:t>
        <a:bodyPr/>
        <a:lstStyle/>
        <a:p>
          <a:endParaRPr lang="ru-RU"/>
        </a:p>
      </dgm:t>
    </dgm:pt>
    <dgm:pt modelId="{426CDF82-B4D0-4EFF-BB8B-23E86F4BDB11}" type="pres">
      <dgm:prSet presAssocID="{C2130E5C-54B7-4500-87C9-D546098D9AC0}" presName="linNode" presStyleCnt="0"/>
      <dgm:spPr/>
      <dgm:t>
        <a:bodyPr/>
        <a:lstStyle/>
        <a:p>
          <a:endParaRPr lang="ru-RU"/>
        </a:p>
      </dgm:t>
    </dgm:pt>
    <dgm:pt modelId="{36C7F2F6-232C-4434-9AB3-23CCE540122A}" type="pres">
      <dgm:prSet presAssocID="{C2130E5C-54B7-4500-87C9-D546098D9AC0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8272-C702-4980-AD20-DEF63E778763}" type="pres">
      <dgm:prSet presAssocID="{C2130E5C-54B7-4500-87C9-D546098D9AC0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FC1BA-3DDA-45F2-A245-F0A55B5EAB8B}" type="pres">
      <dgm:prSet presAssocID="{A32BB33B-7D8B-4A1C-B0CC-85ACCF699242}" presName="spacing" presStyleCnt="0"/>
      <dgm:spPr/>
      <dgm:t>
        <a:bodyPr/>
        <a:lstStyle/>
        <a:p>
          <a:endParaRPr lang="ru-RU"/>
        </a:p>
      </dgm:t>
    </dgm:pt>
    <dgm:pt modelId="{CB4A9E92-11E3-486D-A2C2-B3DB3A51F94F}" type="pres">
      <dgm:prSet presAssocID="{415C17B5-8B3E-44ED-824E-63436E3CFE83}" presName="linNode" presStyleCnt="0"/>
      <dgm:spPr/>
      <dgm:t>
        <a:bodyPr/>
        <a:lstStyle/>
        <a:p>
          <a:endParaRPr lang="ru-RU"/>
        </a:p>
      </dgm:t>
    </dgm:pt>
    <dgm:pt modelId="{E15BC24E-FD0C-48C0-A010-DFC8DC7F58EB}" type="pres">
      <dgm:prSet presAssocID="{415C17B5-8B3E-44ED-824E-63436E3CFE83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093C2-BD4D-4540-9F3D-A857BDB45D93}" type="pres">
      <dgm:prSet presAssocID="{415C17B5-8B3E-44ED-824E-63436E3CFE83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9CABD-233B-42E6-AD3F-06643338C09C}" type="presOf" srcId="{C9C1EDE6-17E8-4244-A184-B7931987D025}" destId="{D3DF9D5E-EA9D-4456-B13F-F78A9253B730}" srcOrd="0" destOrd="0" presId="urn:microsoft.com/office/officeart/2005/8/layout/vList6"/>
    <dgm:cxn modelId="{9081A87E-DBF2-408A-AADA-FFAD24E8B8F9}" srcId="{C9C1EDE6-17E8-4244-A184-B7931987D025}" destId="{C2130E5C-54B7-4500-87C9-D546098D9AC0}" srcOrd="5" destOrd="0" parTransId="{94FB7655-FECF-4568-9F04-9821AF30E429}" sibTransId="{A32BB33B-7D8B-4A1C-B0CC-85ACCF699242}"/>
    <dgm:cxn modelId="{E54AAED3-DE14-4799-BC2E-7FDA507C312C}" srcId="{C9C1EDE6-17E8-4244-A184-B7931987D025}" destId="{BCFAC4F5-DD87-4088-B3F5-0041F4C27F95}" srcOrd="1" destOrd="0" parTransId="{6B36A31F-9A75-470F-9098-FB3135DEE788}" sibTransId="{D440C4BE-34B5-4BF4-8939-0059D39BF80B}"/>
    <dgm:cxn modelId="{A81280B4-2CFF-4E9E-8273-9A6A93A105F6}" srcId="{4C51705A-F129-41A4-9FC4-A7856BE09DB5}" destId="{05272536-E585-4358-BC48-60754F0A6F27}" srcOrd="0" destOrd="0" parTransId="{ED8B95B6-6EBE-4D45-A6FF-95710CE251F5}" sibTransId="{A48FAA30-FCB8-48E1-9FD6-DA7A4992CF02}"/>
    <dgm:cxn modelId="{5CAE53E0-7993-4005-A409-A522AC5F49DF}" srcId="{C9C1EDE6-17E8-4244-A184-B7931987D025}" destId="{28CB3780-C725-4022-926D-A490ED4FCA77}" srcOrd="0" destOrd="0" parTransId="{8212C2FB-C6BF-4838-8706-C5071D2184DD}" sibTransId="{118B3311-2C15-4149-9729-404D0C519CE6}"/>
    <dgm:cxn modelId="{FE3B1766-B9B1-4327-947E-48F7CB1315A9}" type="presOf" srcId="{A2FDB9FF-5332-4965-93F0-60B82B2B6E64}" destId="{F9DE555B-0AAA-4F48-8C78-D1C367807DBE}" srcOrd="0" destOrd="0" presId="urn:microsoft.com/office/officeart/2005/8/layout/vList6"/>
    <dgm:cxn modelId="{288ED224-C1AA-41CB-8A59-C7A7E7F2D1F2}" srcId="{415C17B5-8B3E-44ED-824E-63436E3CFE83}" destId="{9687F131-FB58-4E64-9283-BF3D3AD652DC}" srcOrd="0" destOrd="0" parTransId="{37A06487-F268-45ED-AFBD-C37807DA1B80}" sibTransId="{3CA995EB-D6FA-4733-8AFF-44BE67946A5E}"/>
    <dgm:cxn modelId="{5326A42F-0650-4E9F-BE91-BAC0A8BD47B7}" type="presOf" srcId="{C2130E5C-54B7-4500-87C9-D546098D9AC0}" destId="{36C7F2F6-232C-4434-9AB3-23CCE540122A}" srcOrd="0" destOrd="0" presId="urn:microsoft.com/office/officeart/2005/8/layout/vList6"/>
    <dgm:cxn modelId="{E4D87486-6B88-4814-86E0-8D6134A2BC88}" type="presOf" srcId="{C14611E9-44FE-4379-A66D-F16AD0FE8370}" destId="{CEA18272-C702-4980-AD20-DEF63E778763}" srcOrd="0" destOrd="0" presId="urn:microsoft.com/office/officeart/2005/8/layout/vList6"/>
    <dgm:cxn modelId="{C8952D0D-C75A-4CE5-AC02-F74EAB0CDC1F}" type="presOf" srcId="{4C51705A-F129-41A4-9FC4-A7856BE09DB5}" destId="{A43D7CA6-4101-407A-AEFD-5F3E56F57DB3}" srcOrd="0" destOrd="0" presId="urn:microsoft.com/office/officeart/2005/8/layout/vList6"/>
    <dgm:cxn modelId="{D2A65048-3ED3-4AFF-A8C4-6D1BAD15E30F}" srcId="{C9C1EDE6-17E8-4244-A184-B7931987D025}" destId="{4C51705A-F129-41A4-9FC4-A7856BE09DB5}" srcOrd="2" destOrd="0" parTransId="{93C1C045-EF07-4607-996E-B5D56E5EB98C}" sibTransId="{F047A3C7-9EC3-444E-9795-F570DDCF9C99}"/>
    <dgm:cxn modelId="{86305401-E3F5-452C-9040-384021A10727}" type="presOf" srcId="{65EE3FB3-02D1-416D-BB1B-B4B56B3C5B92}" destId="{F8BABC90-2A57-4183-AFE7-0FD6BE13BDE7}" srcOrd="0" destOrd="0" presId="urn:microsoft.com/office/officeart/2005/8/layout/vList6"/>
    <dgm:cxn modelId="{6C84B191-726C-47EF-81F8-92E4299F6591}" type="presOf" srcId="{415C17B5-8B3E-44ED-824E-63436E3CFE83}" destId="{E15BC24E-FD0C-48C0-A010-DFC8DC7F58EB}" srcOrd="0" destOrd="0" presId="urn:microsoft.com/office/officeart/2005/8/layout/vList6"/>
    <dgm:cxn modelId="{9B4FB139-FC62-457D-9E2D-0EF3A0097AA8}" type="presOf" srcId="{BCFAC4F5-DD87-4088-B3F5-0041F4C27F95}" destId="{0C74BB26-577E-443A-B19E-4A464840B745}" srcOrd="0" destOrd="0" presId="urn:microsoft.com/office/officeart/2005/8/layout/vList6"/>
    <dgm:cxn modelId="{CBED1A96-A548-40B7-AF97-B6374DA784E3}" type="presOf" srcId="{EB08E435-67E9-4394-8D8F-0208E7A93334}" destId="{FAEE4CF2-5372-49C3-98F0-7ABABE629478}" srcOrd="0" destOrd="0" presId="urn:microsoft.com/office/officeart/2005/8/layout/vList6"/>
    <dgm:cxn modelId="{E722489A-42F4-40BE-9AC6-6B1A84057E44}" srcId="{79E96D58-C20F-47F3-BC39-28D055D6963C}" destId="{A2FDB9FF-5332-4965-93F0-60B82B2B6E64}" srcOrd="0" destOrd="0" parTransId="{409142B1-3218-4BE1-A464-0DA1AA459706}" sibTransId="{75FB938A-A208-43E9-A9F5-8C807F1EAD51}"/>
    <dgm:cxn modelId="{8856A536-A538-4143-8501-EB8D45C54AA8}" type="presOf" srcId="{79E96D58-C20F-47F3-BC39-28D055D6963C}" destId="{5B893FFD-E008-45D2-B8E3-85C0F5494789}" srcOrd="0" destOrd="0" presId="urn:microsoft.com/office/officeart/2005/8/layout/vList6"/>
    <dgm:cxn modelId="{637A732E-20A6-48C8-B4A7-0C8B23CB999A}" type="presOf" srcId="{28CB3780-C725-4022-926D-A490ED4FCA77}" destId="{22BEC50D-D405-4AF6-8B41-4BFE189899EF}" srcOrd="0" destOrd="0" presId="urn:microsoft.com/office/officeart/2005/8/layout/vList6"/>
    <dgm:cxn modelId="{1DF56E7C-A009-4671-B8BF-60D4C4EA128D}" srcId="{BCFAC4F5-DD87-4088-B3F5-0041F4C27F95}" destId="{65EE3FB3-02D1-416D-BB1B-B4B56B3C5B92}" srcOrd="0" destOrd="0" parTransId="{E214C6AA-BA29-482C-A62F-491CF2C5580F}" sibTransId="{D519ADC0-14D8-41DE-BD69-20618C8A995D}"/>
    <dgm:cxn modelId="{940601E3-94AE-4D14-924E-C38E73D3F41C}" type="presOf" srcId="{D94BFF8A-1585-43DE-A70C-9CD03EFB7ACF}" destId="{FA78B37E-CD0D-408F-90C1-71048775109F}" srcOrd="0" destOrd="0" presId="urn:microsoft.com/office/officeart/2005/8/layout/vList6"/>
    <dgm:cxn modelId="{F20ACB5E-AD31-4FE0-8C8F-CEA4794444C3}" srcId="{C9C1EDE6-17E8-4244-A184-B7931987D025}" destId="{79E96D58-C20F-47F3-BC39-28D055D6963C}" srcOrd="4" destOrd="0" parTransId="{9744BF4E-C647-4601-A2E1-4EEACE428DC2}" sibTransId="{1FC6F0E9-E3A5-4C69-93F3-36A89FE9FFE1}"/>
    <dgm:cxn modelId="{920B2D4E-9D60-4792-AC88-73D61F961632}" srcId="{C9C1EDE6-17E8-4244-A184-B7931987D025}" destId="{415C17B5-8B3E-44ED-824E-63436E3CFE83}" srcOrd="6" destOrd="0" parTransId="{D4579518-26DA-408C-A43E-00D7D6D1ACC2}" sibTransId="{6B67EE5A-BCDD-47D8-AC7D-3657139862DD}"/>
    <dgm:cxn modelId="{9C5257E2-2EFF-474B-A002-F4AD233B7274}" type="presOf" srcId="{05272536-E585-4358-BC48-60754F0A6F27}" destId="{E1526C96-5E1B-4C8F-BC74-73E5212AEDA1}" srcOrd="0" destOrd="0" presId="urn:microsoft.com/office/officeart/2005/8/layout/vList6"/>
    <dgm:cxn modelId="{D1B50EE9-4195-4784-917F-F4BF542C3018}" srcId="{4E589B7B-EAC4-41CE-89D9-39B111BC690A}" destId="{EB08E435-67E9-4394-8D8F-0208E7A93334}" srcOrd="0" destOrd="0" parTransId="{CE6831B3-9040-43DE-A936-44AC135C2C87}" sibTransId="{8059FE4F-238D-4DC1-9FB1-8C399EFB6EC9}"/>
    <dgm:cxn modelId="{A78A8456-5ED3-468D-AE88-0FAF28E917ED}" type="presOf" srcId="{4E589B7B-EAC4-41CE-89D9-39B111BC690A}" destId="{FE8FB307-04FF-4E8C-A7B0-550406F3E6EF}" srcOrd="0" destOrd="0" presId="urn:microsoft.com/office/officeart/2005/8/layout/vList6"/>
    <dgm:cxn modelId="{CEF5AF89-27EE-4A79-BED0-C5E482D82368}" srcId="{C2130E5C-54B7-4500-87C9-D546098D9AC0}" destId="{C14611E9-44FE-4379-A66D-F16AD0FE8370}" srcOrd="0" destOrd="0" parTransId="{56516598-537F-4AB9-8387-83228CE39EB8}" sibTransId="{F43BAFD9-6509-4488-A04D-047910C43044}"/>
    <dgm:cxn modelId="{F3CA8C2E-08B3-4612-B821-961F31AC8B67}" srcId="{28CB3780-C725-4022-926D-A490ED4FCA77}" destId="{D94BFF8A-1585-43DE-A70C-9CD03EFB7ACF}" srcOrd="0" destOrd="0" parTransId="{16C05FCF-44D5-47BB-9FE5-86E84F1B120A}" sibTransId="{C4E2357F-201A-487F-B3FB-A804707E6867}"/>
    <dgm:cxn modelId="{77FEE7AF-36CC-4795-A107-CD98A266A87F}" type="presOf" srcId="{9687F131-FB58-4E64-9283-BF3D3AD652DC}" destId="{A08093C2-BD4D-4540-9F3D-A857BDB45D93}" srcOrd="0" destOrd="0" presId="urn:microsoft.com/office/officeart/2005/8/layout/vList6"/>
    <dgm:cxn modelId="{69620C0C-A138-4113-B9B3-237704F29A4D}" srcId="{C9C1EDE6-17E8-4244-A184-B7931987D025}" destId="{4E589B7B-EAC4-41CE-89D9-39B111BC690A}" srcOrd="3" destOrd="0" parTransId="{6A8D0289-2C63-4EF3-B238-DEE88FC1BE81}" sibTransId="{F39B6EA9-59C9-4421-8F38-D8BF77DDA563}"/>
    <dgm:cxn modelId="{E54B6AA5-81E2-4316-A504-3D1D6F1D2B0B}" type="presParOf" srcId="{D3DF9D5E-EA9D-4456-B13F-F78A9253B730}" destId="{8D2F0E61-DB3A-4C21-B0CA-1D900B226FA7}" srcOrd="0" destOrd="0" presId="urn:microsoft.com/office/officeart/2005/8/layout/vList6"/>
    <dgm:cxn modelId="{435B357E-16C4-49B5-AAB3-910514926D93}" type="presParOf" srcId="{8D2F0E61-DB3A-4C21-B0CA-1D900B226FA7}" destId="{22BEC50D-D405-4AF6-8B41-4BFE189899EF}" srcOrd="0" destOrd="0" presId="urn:microsoft.com/office/officeart/2005/8/layout/vList6"/>
    <dgm:cxn modelId="{9C82C0A5-BD5E-47D3-ABB6-D2AE074960A4}" type="presParOf" srcId="{8D2F0E61-DB3A-4C21-B0CA-1D900B226FA7}" destId="{FA78B37E-CD0D-408F-90C1-71048775109F}" srcOrd="1" destOrd="0" presId="urn:microsoft.com/office/officeart/2005/8/layout/vList6"/>
    <dgm:cxn modelId="{824F5EB0-2DB6-41FA-AE86-D34C93FD0F5A}" type="presParOf" srcId="{D3DF9D5E-EA9D-4456-B13F-F78A9253B730}" destId="{0216F8E6-EA83-4F7B-9EF6-7B8D3D4B2412}" srcOrd="1" destOrd="0" presId="urn:microsoft.com/office/officeart/2005/8/layout/vList6"/>
    <dgm:cxn modelId="{A504D098-20A1-4D4F-977E-1DA5BD81E007}" type="presParOf" srcId="{D3DF9D5E-EA9D-4456-B13F-F78A9253B730}" destId="{8768832C-F01C-424D-B8C6-8AB28216029B}" srcOrd="2" destOrd="0" presId="urn:microsoft.com/office/officeart/2005/8/layout/vList6"/>
    <dgm:cxn modelId="{1EC66BEE-980B-454C-90E9-A689EAFE1CA8}" type="presParOf" srcId="{8768832C-F01C-424D-B8C6-8AB28216029B}" destId="{0C74BB26-577E-443A-B19E-4A464840B745}" srcOrd="0" destOrd="0" presId="urn:microsoft.com/office/officeart/2005/8/layout/vList6"/>
    <dgm:cxn modelId="{DA8FF8BC-0DC3-4910-BD3F-22848D7D19B1}" type="presParOf" srcId="{8768832C-F01C-424D-B8C6-8AB28216029B}" destId="{F8BABC90-2A57-4183-AFE7-0FD6BE13BDE7}" srcOrd="1" destOrd="0" presId="urn:microsoft.com/office/officeart/2005/8/layout/vList6"/>
    <dgm:cxn modelId="{B2CB4CD6-E80D-4B97-AA2A-0A37CFCC0C1F}" type="presParOf" srcId="{D3DF9D5E-EA9D-4456-B13F-F78A9253B730}" destId="{CC911018-A05C-453D-BDB3-EE8FA262A10E}" srcOrd="3" destOrd="0" presId="urn:microsoft.com/office/officeart/2005/8/layout/vList6"/>
    <dgm:cxn modelId="{EEA9A75A-779E-4F83-8CF4-38B7701B21C7}" type="presParOf" srcId="{D3DF9D5E-EA9D-4456-B13F-F78A9253B730}" destId="{98424811-5A68-400B-95F7-35A28D7DE36D}" srcOrd="4" destOrd="0" presId="urn:microsoft.com/office/officeart/2005/8/layout/vList6"/>
    <dgm:cxn modelId="{6652B816-8FA4-4ED2-A838-63BC3822C108}" type="presParOf" srcId="{98424811-5A68-400B-95F7-35A28D7DE36D}" destId="{A43D7CA6-4101-407A-AEFD-5F3E56F57DB3}" srcOrd="0" destOrd="0" presId="urn:microsoft.com/office/officeart/2005/8/layout/vList6"/>
    <dgm:cxn modelId="{C2EB70C8-7B2F-4B00-94E2-BD78CFC8CBB9}" type="presParOf" srcId="{98424811-5A68-400B-95F7-35A28D7DE36D}" destId="{E1526C96-5E1B-4C8F-BC74-73E5212AEDA1}" srcOrd="1" destOrd="0" presId="urn:microsoft.com/office/officeart/2005/8/layout/vList6"/>
    <dgm:cxn modelId="{1B976257-6ADB-4821-9513-111C46F64912}" type="presParOf" srcId="{D3DF9D5E-EA9D-4456-B13F-F78A9253B730}" destId="{B1A91973-004C-4A95-97C5-9616D2FCC457}" srcOrd="5" destOrd="0" presId="urn:microsoft.com/office/officeart/2005/8/layout/vList6"/>
    <dgm:cxn modelId="{661023E8-923D-420C-A07A-C00BF57B06AF}" type="presParOf" srcId="{D3DF9D5E-EA9D-4456-B13F-F78A9253B730}" destId="{42691DDC-7B89-4FA6-940F-1FEB18BE7E2E}" srcOrd="6" destOrd="0" presId="urn:microsoft.com/office/officeart/2005/8/layout/vList6"/>
    <dgm:cxn modelId="{8B9139B4-4EE7-4DF8-B1F5-A19BD3DD6E42}" type="presParOf" srcId="{42691DDC-7B89-4FA6-940F-1FEB18BE7E2E}" destId="{FE8FB307-04FF-4E8C-A7B0-550406F3E6EF}" srcOrd="0" destOrd="0" presId="urn:microsoft.com/office/officeart/2005/8/layout/vList6"/>
    <dgm:cxn modelId="{6147ED9A-88E1-401E-BC03-680B5AC2BA7B}" type="presParOf" srcId="{42691DDC-7B89-4FA6-940F-1FEB18BE7E2E}" destId="{FAEE4CF2-5372-49C3-98F0-7ABABE629478}" srcOrd="1" destOrd="0" presId="urn:microsoft.com/office/officeart/2005/8/layout/vList6"/>
    <dgm:cxn modelId="{2CCCF319-08D2-4E43-83A2-E69CA661FA10}" type="presParOf" srcId="{D3DF9D5E-EA9D-4456-B13F-F78A9253B730}" destId="{5EBC67CC-EA87-4CB8-8820-177AFFB46226}" srcOrd="7" destOrd="0" presId="urn:microsoft.com/office/officeart/2005/8/layout/vList6"/>
    <dgm:cxn modelId="{036CA543-E010-45D2-93F1-5293C956BDC4}" type="presParOf" srcId="{D3DF9D5E-EA9D-4456-B13F-F78A9253B730}" destId="{D3E70663-5191-43B9-BF9F-22F3AA175B3C}" srcOrd="8" destOrd="0" presId="urn:microsoft.com/office/officeart/2005/8/layout/vList6"/>
    <dgm:cxn modelId="{93EB835B-A593-4A18-8549-5E16B860E351}" type="presParOf" srcId="{D3E70663-5191-43B9-BF9F-22F3AA175B3C}" destId="{5B893FFD-E008-45D2-B8E3-85C0F5494789}" srcOrd="0" destOrd="0" presId="urn:microsoft.com/office/officeart/2005/8/layout/vList6"/>
    <dgm:cxn modelId="{94850A2D-A6CC-435E-906C-F20C36A37544}" type="presParOf" srcId="{D3E70663-5191-43B9-BF9F-22F3AA175B3C}" destId="{F9DE555B-0AAA-4F48-8C78-D1C367807DBE}" srcOrd="1" destOrd="0" presId="urn:microsoft.com/office/officeart/2005/8/layout/vList6"/>
    <dgm:cxn modelId="{CC0A8961-359C-4666-B4DD-23DADB9F9437}" type="presParOf" srcId="{D3DF9D5E-EA9D-4456-B13F-F78A9253B730}" destId="{C0E17EB0-8091-44C5-9781-8D5FB30CCA68}" srcOrd="9" destOrd="0" presId="urn:microsoft.com/office/officeart/2005/8/layout/vList6"/>
    <dgm:cxn modelId="{BD864C07-D547-4F30-A124-3E5D0ED16CD2}" type="presParOf" srcId="{D3DF9D5E-EA9D-4456-B13F-F78A9253B730}" destId="{426CDF82-B4D0-4EFF-BB8B-23E86F4BDB11}" srcOrd="10" destOrd="0" presId="urn:microsoft.com/office/officeart/2005/8/layout/vList6"/>
    <dgm:cxn modelId="{2DB523F1-093E-4B24-A908-0A4B721B4919}" type="presParOf" srcId="{426CDF82-B4D0-4EFF-BB8B-23E86F4BDB11}" destId="{36C7F2F6-232C-4434-9AB3-23CCE540122A}" srcOrd="0" destOrd="0" presId="urn:microsoft.com/office/officeart/2005/8/layout/vList6"/>
    <dgm:cxn modelId="{27D65965-EBD0-49EC-885A-562ACD199728}" type="presParOf" srcId="{426CDF82-B4D0-4EFF-BB8B-23E86F4BDB11}" destId="{CEA18272-C702-4980-AD20-DEF63E778763}" srcOrd="1" destOrd="0" presId="urn:microsoft.com/office/officeart/2005/8/layout/vList6"/>
    <dgm:cxn modelId="{333A5D77-D734-4769-A8A7-0A3729744F35}" type="presParOf" srcId="{D3DF9D5E-EA9D-4456-B13F-F78A9253B730}" destId="{B38FC1BA-3DDA-45F2-A245-F0A55B5EAB8B}" srcOrd="11" destOrd="0" presId="urn:microsoft.com/office/officeart/2005/8/layout/vList6"/>
    <dgm:cxn modelId="{58FD70F2-5E56-42AE-8D6D-41DA0B70BD09}" type="presParOf" srcId="{D3DF9D5E-EA9D-4456-B13F-F78A9253B730}" destId="{CB4A9E92-11E3-486D-A2C2-B3DB3A51F94F}" srcOrd="12" destOrd="0" presId="urn:microsoft.com/office/officeart/2005/8/layout/vList6"/>
    <dgm:cxn modelId="{803F8867-250E-4733-BDA4-58E0B27DF906}" type="presParOf" srcId="{CB4A9E92-11E3-486D-A2C2-B3DB3A51F94F}" destId="{E15BC24E-FD0C-48C0-A010-DFC8DC7F58EB}" srcOrd="0" destOrd="0" presId="urn:microsoft.com/office/officeart/2005/8/layout/vList6"/>
    <dgm:cxn modelId="{BD73EAAC-D1EE-4253-9015-E58CBC5AB1E0}" type="presParOf" srcId="{CB4A9E92-11E3-486D-A2C2-B3DB3A51F94F}" destId="{A08093C2-BD4D-4540-9F3D-A857BDB45D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81428-C7DB-4EB5-98BD-CDD887F1FD6F}">
      <dsp:nvSpPr>
        <dsp:cNvPr id="0" name=""/>
        <dsp:cNvSpPr/>
      </dsp:nvSpPr>
      <dsp:spPr>
        <a:xfrm>
          <a:off x="915902" y="24755"/>
          <a:ext cx="4383644" cy="388498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rgbClr val="1B02B2"/>
              </a:solidFill>
              <a:latin typeface="+mn-lt"/>
              <a:ea typeface="+mn-ea"/>
              <a:cs typeface="+mn-cs"/>
            </a:rPr>
            <a:t>Mechanical engineering sector</a:t>
          </a:r>
        </a:p>
      </dsp:txBody>
      <dsp:txXfrm>
        <a:off x="915902" y="24755"/>
        <a:ext cx="4383644" cy="388498"/>
      </dsp:txXfrm>
    </dsp:sp>
    <dsp:sp modelId="{C06F3448-9C10-4FB0-887C-B3CF8958357A}">
      <dsp:nvSpPr>
        <dsp:cNvPr id="0" name=""/>
        <dsp:cNvSpPr/>
      </dsp:nvSpPr>
      <dsp:spPr>
        <a:xfrm>
          <a:off x="1354267" y="413254"/>
          <a:ext cx="563166" cy="53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076"/>
              </a:lnTo>
              <a:lnTo>
                <a:pt x="563166" y="533076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9292496-4ED9-4298-A8D6-BDA3FB3A5FAF}">
      <dsp:nvSpPr>
        <dsp:cNvPr id="0" name=""/>
        <dsp:cNvSpPr/>
      </dsp:nvSpPr>
      <dsp:spPr>
        <a:xfrm>
          <a:off x="1917433" y="525170"/>
          <a:ext cx="3092415" cy="842321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rgbClr val="00B050"/>
              </a:solidFill>
            </a:rPr>
            <a:t>Heavy engineering</a:t>
          </a:r>
          <a:endParaRPr lang="en-US" sz="1200" b="1" kern="1200" noProof="0" dirty="0">
            <a:solidFill>
              <a:srgbClr val="00B05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Metallurgical engineering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Mining engineering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Energy engineering</a:t>
          </a:r>
          <a:endParaRPr lang="en-US" sz="1200" kern="1200" noProof="0" dirty="0"/>
        </a:p>
      </dsp:txBody>
      <dsp:txXfrm>
        <a:off x="1917433" y="525170"/>
        <a:ext cx="3092415" cy="842321"/>
      </dsp:txXfrm>
    </dsp:sp>
    <dsp:sp modelId="{0FF9B387-A299-4E10-9C11-4A72D258CDA6}">
      <dsp:nvSpPr>
        <dsp:cNvPr id="0" name=""/>
        <dsp:cNvSpPr/>
      </dsp:nvSpPr>
      <dsp:spPr>
        <a:xfrm>
          <a:off x="1354267" y="413254"/>
          <a:ext cx="519357" cy="155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813"/>
              </a:lnTo>
              <a:lnTo>
                <a:pt x="519357" y="1552813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177EDA5-FF99-4EC0-8910-2AD3ADAACFA7}">
      <dsp:nvSpPr>
        <dsp:cNvPr id="0" name=""/>
        <dsp:cNvSpPr/>
      </dsp:nvSpPr>
      <dsp:spPr>
        <a:xfrm>
          <a:off x="1873624" y="1471939"/>
          <a:ext cx="3379011" cy="988255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rgbClr val="00B050"/>
              </a:solidFill>
            </a:rPr>
            <a:t>Medium engineering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Transport engineering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Agricultural and tractor engineering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Machine tool engineering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Equipment for light and food industry </a:t>
          </a:r>
          <a:endParaRPr lang="en-US" sz="1200" kern="1200" noProof="0" dirty="0"/>
        </a:p>
      </dsp:txBody>
      <dsp:txXfrm>
        <a:off x="1873624" y="1471939"/>
        <a:ext cx="3379011" cy="988255"/>
      </dsp:txXfrm>
    </dsp:sp>
    <dsp:sp modelId="{13C17099-49FF-4039-A8E9-8D4CEA413C81}">
      <dsp:nvSpPr>
        <dsp:cNvPr id="0" name=""/>
        <dsp:cNvSpPr/>
      </dsp:nvSpPr>
      <dsp:spPr>
        <a:xfrm>
          <a:off x="1354267" y="413254"/>
          <a:ext cx="554690" cy="245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964"/>
              </a:lnTo>
              <a:lnTo>
                <a:pt x="554690" y="2456964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B73718E-8D77-4300-A4A8-2A5DC1D2759E}">
      <dsp:nvSpPr>
        <dsp:cNvPr id="0" name=""/>
        <dsp:cNvSpPr/>
      </dsp:nvSpPr>
      <dsp:spPr>
        <a:xfrm>
          <a:off x="1908957" y="2556825"/>
          <a:ext cx="3021952" cy="626786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rgbClr val="00B050"/>
              </a:solidFill>
            </a:rPr>
            <a:t>Precision engineering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noProof="0" dirty="0" smtClean="0"/>
            <a:t>Instrument engineering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Electrical engineering</a:t>
          </a:r>
          <a:endParaRPr lang="en-US" sz="1200" kern="1200" noProof="0" dirty="0"/>
        </a:p>
      </dsp:txBody>
      <dsp:txXfrm>
        <a:off x="1908957" y="2556825"/>
        <a:ext cx="3021952" cy="6267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78B37E-CD0D-408F-90C1-71048775109F}">
      <dsp:nvSpPr>
        <dsp:cNvPr id="0" name=""/>
        <dsp:cNvSpPr/>
      </dsp:nvSpPr>
      <dsp:spPr>
        <a:xfrm>
          <a:off x="4276775" y="7665"/>
          <a:ext cx="6623437" cy="313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/>
            <a:t>Opportunities for development / experience of other countries</a:t>
          </a:r>
          <a:endParaRPr lang="ru-RU" sz="1300" kern="1200" dirty="0"/>
        </a:p>
      </dsp:txBody>
      <dsp:txXfrm>
        <a:off x="4276775" y="7665"/>
        <a:ext cx="6623437" cy="313348"/>
      </dsp:txXfrm>
    </dsp:sp>
    <dsp:sp modelId="{22BEC50D-D405-4AF6-8B41-4BFE189899EF}">
      <dsp:nvSpPr>
        <dsp:cNvPr id="0" name=""/>
        <dsp:cNvSpPr/>
      </dsp:nvSpPr>
      <dsp:spPr>
        <a:xfrm>
          <a:off x="0" y="1010"/>
          <a:ext cx="4323471" cy="3266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Barriers in Ukraine</a:t>
          </a:r>
          <a:endParaRPr lang="ru-RU" sz="1700" kern="1200" dirty="0"/>
        </a:p>
      </dsp:txBody>
      <dsp:txXfrm>
        <a:off x="0" y="1010"/>
        <a:ext cx="4323471" cy="326659"/>
      </dsp:txXfrm>
    </dsp:sp>
    <dsp:sp modelId="{F8BABC90-2A57-4183-AFE7-0FD6BE13BDE7}">
      <dsp:nvSpPr>
        <dsp:cNvPr id="0" name=""/>
        <dsp:cNvSpPr/>
      </dsp:nvSpPr>
      <dsp:spPr>
        <a:xfrm>
          <a:off x="4415625" y="393566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078386"/>
            <a:satOff val="11274"/>
            <a:lumOff val="126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078386"/>
              <a:satOff val="11274"/>
              <a:lumOff val="12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300" kern="1200" noProof="0" dirty="0" smtClean="0"/>
            <a:t>Replacing equipment with a more modern one, which will allow the implementation of the basic principles of the circular economy: reducing the amount of resources used, recycling, etc.; advanced software for process optimisation; digitalisation;  3D-printing</a:t>
          </a:r>
          <a:endParaRPr lang="en-GB" sz="1300" kern="1200" noProof="0" dirty="0"/>
        </a:p>
      </dsp:txBody>
      <dsp:txXfrm>
        <a:off x="4415625" y="393566"/>
        <a:ext cx="6623437" cy="658960"/>
      </dsp:txXfrm>
    </dsp:sp>
    <dsp:sp modelId="{0C74BB26-577E-443A-B19E-4A464840B745}">
      <dsp:nvSpPr>
        <dsp:cNvPr id="0" name=""/>
        <dsp:cNvSpPr/>
      </dsp:nvSpPr>
      <dsp:spPr>
        <a:xfrm>
          <a:off x="0" y="393566"/>
          <a:ext cx="4415625" cy="658960"/>
        </a:xfrm>
        <a:prstGeom prst="roundRect">
          <a:avLst/>
        </a:prstGeom>
        <a:solidFill>
          <a:schemeClr val="accent4">
            <a:hueOff val="-1847516"/>
            <a:satOff val="72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Using of outdated equipment and technologies</a:t>
          </a:r>
          <a:endParaRPr lang="ru-RU" sz="1700" kern="1200" dirty="0"/>
        </a:p>
      </dsp:txBody>
      <dsp:txXfrm>
        <a:off x="0" y="393566"/>
        <a:ext cx="4415625" cy="658960"/>
      </dsp:txXfrm>
    </dsp:sp>
    <dsp:sp modelId="{E1526C96-5E1B-4C8F-BC74-73E5212AEDA1}">
      <dsp:nvSpPr>
        <dsp:cNvPr id="0" name=""/>
        <dsp:cNvSpPr/>
      </dsp:nvSpPr>
      <dsp:spPr>
        <a:xfrm>
          <a:off x="4415625" y="1118422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156771"/>
            <a:satOff val="22549"/>
            <a:lumOff val="253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156771"/>
              <a:satOff val="22549"/>
              <a:lumOff val="2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 smtClean="0"/>
            <a:t>Implementation of new organizational competences (e.g., team motivation, organizational culture, participation)</a:t>
          </a:r>
          <a:endParaRPr lang="ru-RU" sz="1300" kern="1200" dirty="0"/>
        </a:p>
      </dsp:txBody>
      <dsp:txXfrm>
        <a:off x="4415625" y="1118422"/>
        <a:ext cx="6623437" cy="658960"/>
      </dsp:txXfrm>
    </dsp:sp>
    <dsp:sp modelId="{A43D7CA6-4101-407A-AEFD-5F3E56F57DB3}">
      <dsp:nvSpPr>
        <dsp:cNvPr id="0" name=""/>
        <dsp:cNvSpPr/>
      </dsp:nvSpPr>
      <dsp:spPr>
        <a:xfrm>
          <a:off x="0" y="1118422"/>
          <a:ext cx="4415625" cy="658960"/>
        </a:xfrm>
        <a:prstGeom prst="roundRect">
          <a:avLst/>
        </a:prstGeom>
        <a:solidFill>
          <a:schemeClr val="accent4">
            <a:hueOff val="-3695031"/>
            <a:satOff val="144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Internal barriers on the enterprise</a:t>
          </a:r>
          <a:endParaRPr lang="ru-RU" sz="1700" kern="1200" dirty="0"/>
        </a:p>
      </dsp:txBody>
      <dsp:txXfrm>
        <a:off x="0" y="1118422"/>
        <a:ext cx="4415625" cy="658960"/>
      </dsp:txXfrm>
    </dsp:sp>
    <dsp:sp modelId="{FAEE4CF2-5372-49C3-98F0-7ABABE629478}">
      <dsp:nvSpPr>
        <dsp:cNvPr id="0" name=""/>
        <dsp:cNvSpPr/>
      </dsp:nvSpPr>
      <dsp:spPr>
        <a:xfrm>
          <a:off x="4415625" y="1843279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235156"/>
            <a:satOff val="33823"/>
            <a:lumOff val="37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235156"/>
              <a:satOff val="33823"/>
              <a:lumOff val="3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Measures within the policy and management of the enterprise, providing an increase in the indicators in the direction of production cooperation of industrial enterprises </a:t>
          </a:r>
          <a:endParaRPr lang="ru-RU" sz="1300" kern="1200" dirty="0"/>
        </a:p>
      </dsp:txBody>
      <dsp:txXfrm>
        <a:off x="4415625" y="1843279"/>
        <a:ext cx="6623437" cy="658960"/>
      </dsp:txXfrm>
    </dsp:sp>
    <dsp:sp modelId="{FE8FB307-04FF-4E8C-A7B0-550406F3E6EF}">
      <dsp:nvSpPr>
        <dsp:cNvPr id="0" name=""/>
        <dsp:cNvSpPr/>
      </dsp:nvSpPr>
      <dsp:spPr>
        <a:xfrm>
          <a:off x="0" y="1843279"/>
          <a:ext cx="4415625" cy="658960"/>
        </a:xfrm>
        <a:prstGeom prst="roundRect">
          <a:avLst/>
        </a:prstGeom>
        <a:solidFill>
          <a:schemeClr val="accent4">
            <a:hueOff val="-5542547"/>
            <a:satOff val="216"/>
            <a:lumOff val="1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 barriers  </a:t>
          </a:r>
          <a:endParaRPr lang="ru-RU" sz="1700" kern="1200" dirty="0"/>
        </a:p>
      </dsp:txBody>
      <dsp:txXfrm>
        <a:off x="0" y="1843279"/>
        <a:ext cx="4415625" cy="658960"/>
      </dsp:txXfrm>
    </dsp:sp>
    <dsp:sp modelId="{F9DE555B-0AAA-4F48-8C78-D1C367807DBE}">
      <dsp:nvSpPr>
        <dsp:cNvPr id="0" name=""/>
        <dsp:cNvSpPr/>
      </dsp:nvSpPr>
      <dsp:spPr>
        <a:xfrm>
          <a:off x="4415625" y="2568135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8313542"/>
            <a:satOff val="45097"/>
            <a:lumOff val="50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313542"/>
              <a:satOff val="45097"/>
              <a:lumOff val="50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state should stimulate enterprises to increase their level of competitiveness and provide state-owned enterprises with updated equipment and highly qualified personnel</a:t>
          </a:r>
          <a:endParaRPr lang="en-GB" sz="1300" kern="1200" noProof="0" dirty="0"/>
        </a:p>
      </dsp:txBody>
      <dsp:txXfrm>
        <a:off x="4415625" y="2568135"/>
        <a:ext cx="6623437" cy="658960"/>
      </dsp:txXfrm>
    </dsp:sp>
    <dsp:sp modelId="{5B893FFD-E008-45D2-B8E3-85C0F5494789}">
      <dsp:nvSpPr>
        <dsp:cNvPr id="0" name=""/>
        <dsp:cNvSpPr/>
      </dsp:nvSpPr>
      <dsp:spPr>
        <a:xfrm>
          <a:off x="0" y="2568135"/>
          <a:ext cx="4415625" cy="658960"/>
        </a:xfrm>
        <a:prstGeom prst="roundRect">
          <a:avLst/>
        </a:prstGeom>
        <a:solidFill>
          <a:schemeClr val="accent4">
            <a:hueOff val="-7390063"/>
            <a:satOff val="288"/>
            <a:lumOff val="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noProof="0" dirty="0" smtClean="0"/>
            <a:t>Institutional, regulatory and social barriers </a:t>
          </a:r>
          <a:endParaRPr lang="en-GB" sz="1700" kern="1200" noProof="0" dirty="0"/>
        </a:p>
      </dsp:txBody>
      <dsp:txXfrm>
        <a:off x="0" y="2568135"/>
        <a:ext cx="4415625" cy="658960"/>
      </dsp:txXfrm>
    </dsp:sp>
    <dsp:sp modelId="{CEA18272-C702-4980-AD20-DEF63E778763}">
      <dsp:nvSpPr>
        <dsp:cNvPr id="0" name=""/>
        <dsp:cNvSpPr/>
      </dsp:nvSpPr>
      <dsp:spPr>
        <a:xfrm>
          <a:off x="4415625" y="3292991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0391927"/>
            <a:satOff val="56372"/>
            <a:lumOff val="63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91927"/>
              <a:satOff val="56372"/>
              <a:lumOff val="63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Technological modification of production systems, application of elements of the digital economy  →  enterprises can become more attractive for investments</a:t>
          </a:r>
          <a:endParaRPr lang="ru-RU" sz="1300" kern="1200" dirty="0"/>
        </a:p>
      </dsp:txBody>
      <dsp:txXfrm>
        <a:off x="4415625" y="3292991"/>
        <a:ext cx="6623437" cy="658960"/>
      </dsp:txXfrm>
    </dsp:sp>
    <dsp:sp modelId="{36C7F2F6-232C-4434-9AB3-23CCE540122A}">
      <dsp:nvSpPr>
        <dsp:cNvPr id="0" name=""/>
        <dsp:cNvSpPr/>
      </dsp:nvSpPr>
      <dsp:spPr>
        <a:xfrm>
          <a:off x="0" y="3292991"/>
          <a:ext cx="4415625" cy="658960"/>
        </a:xfrm>
        <a:prstGeom prst="roundRect">
          <a:avLst/>
        </a:prstGeom>
        <a:solidFill>
          <a:schemeClr val="accent4">
            <a:hueOff val="-9237578"/>
            <a:satOff val="360"/>
            <a:lumOff val="28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Low investment attractiveness of Ukrainian machine-building enterprises</a:t>
          </a:r>
          <a:endParaRPr lang="ru-RU" sz="1700" kern="1200" dirty="0"/>
        </a:p>
      </dsp:txBody>
      <dsp:txXfrm>
        <a:off x="0" y="3292991"/>
        <a:ext cx="4415625" cy="658960"/>
      </dsp:txXfrm>
    </dsp:sp>
    <dsp:sp modelId="{A08093C2-BD4D-4540-9F3D-A857BDB45D93}">
      <dsp:nvSpPr>
        <dsp:cNvPr id="0" name=""/>
        <dsp:cNvSpPr/>
      </dsp:nvSpPr>
      <dsp:spPr>
        <a:xfrm>
          <a:off x="4415625" y="4017848"/>
          <a:ext cx="6623437" cy="6589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2470313"/>
            <a:satOff val="67646"/>
            <a:lumOff val="75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70313"/>
              <a:satOff val="67646"/>
              <a:lumOff val="7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300" kern="1200" dirty="0" smtClean="0"/>
            <a:t>Participation of enterprises in the system of specialized education, advanced training and retraining of personnel</a:t>
          </a:r>
          <a:endParaRPr lang="ru-RU" sz="1300" kern="1200" dirty="0"/>
        </a:p>
      </dsp:txBody>
      <dsp:txXfrm>
        <a:off x="4415625" y="4017848"/>
        <a:ext cx="6623437" cy="658960"/>
      </dsp:txXfrm>
    </dsp:sp>
    <dsp:sp modelId="{E15BC24E-FD0C-48C0-A010-DFC8DC7F58EB}">
      <dsp:nvSpPr>
        <dsp:cNvPr id="0" name=""/>
        <dsp:cNvSpPr/>
      </dsp:nvSpPr>
      <dsp:spPr>
        <a:xfrm>
          <a:off x="0" y="4017848"/>
          <a:ext cx="4415625" cy="658960"/>
        </a:xfrm>
        <a:prstGeom prst="roundRect">
          <a:avLst/>
        </a:prstGeom>
        <a:solidFill>
          <a:schemeClr val="accent4">
            <a:hueOff val="-11085093"/>
            <a:satOff val="432"/>
            <a:lumOff val="3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Lack of qualified personnel </a:t>
          </a:r>
          <a:endParaRPr lang="ru-RU" sz="1700" kern="1200" dirty="0"/>
        </a:p>
      </dsp:txBody>
      <dsp:txXfrm>
        <a:off x="0" y="4017848"/>
        <a:ext cx="4415625" cy="65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D7B64-B008-4187-BA4C-0EE6EE2515EF}" type="datetimeFigureOut">
              <a:rPr lang="x-none" smtClean="0"/>
              <a:pPr/>
              <a:t>11.01.2021</a:t>
            </a:fld>
            <a:endParaRPr lang="x-none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7F8BF-5F9C-4AF8-8268-9CB24652FA6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524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8819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908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5481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5</a:t>
            </a:fld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0324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233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12</a:t>
            </a:fld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7F8BF-5F9C-4AF8-8268-9CB24652FA6F}" type="slidenum">
              <a:rPr lang="x-none" smtClean="0"/>
              <a:pPr/>
              <a:t>14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Co-authors:</a:t>
            </a:r>
            <a:endParaRPr lang="uk-UA" sz="1600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583871" y="6399710"/>
            <a:ext cx="7127422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r>
              <a:rPr lang="uk-UA" noProof="0" dirty="0"/>
              <a:t/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226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>
                <a:solidFill>
                  <a:prstClr val="black"/>
                </a:solidFill>
              </a:rPr>
              <a:pPr algn="ctr"/>
              <a:t>‹#›</a:t>
            </a:fld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7780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68726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27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Contacts</a:t>
            </a:r>
            <a:r>
              <a:rPr lang="uk-UA" sz="1600" b="1" dirty="0"/>
              <a:t>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608363" y="6399710"/>
            <a:ext cx="7102929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e-mail</a:t>
            </a:r>
            <a:r>
              <a:rPr lang="uk-UA" noProof="0" dirty="0"/>
              <a:t> </a:t>
            </a:r>
            <a:r>
              <a:rPr lang="en-US" noProof="0" dirty="0"/>
              <a:t>or/and phone number for messengers 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r>
              <a:rPr lang="uk-UA" noProof="0" dirty="0"/>
              <a:t/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Co-authors: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xmlns="" val="7673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680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761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1399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Chapter title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uk-UA" dirty="0"/>
          </a:p>
          <a:p>
            <a:pPr lvl="0"/>
            <a:r>
              <a:rPr lang="en-US" dirty="0"/>
              <a:t>title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08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Co-authors:</a:t>
            </a:r>
            <a:endParaRPr lang="uk-UA" sz="1600" dirty="0">
              <a:solidFill>
                <a:prstClr val="black"/>
              </a:solidFill>
            </a:endParaRP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583871" y="6399710"/>
            <a:ext cx="7127422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r>
              <a:rPr lang="uk-UA" noProof="0" dirty="0"/>
              <a:t/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369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z="3200" b="1" dirty="0"/>
              <a:t>TITLE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Contacts</a:t>
            </a:r>
            <a:r>
              <a:rPr lang="uk-UA" sz="16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Faculty title and department title</a:t>
            </a:r>
            <a:r>
              <a:rPr lang="uk-UA" dirty="0"/>
              <a:t> (</a:t>
            </a:r>
            <a:r>
              <a:rPr lang="en-US" dirty="0"/>
              <a:t>insert if it’s necessary</a:t>
            </a:r>
            <a:r>
              <a:rPr lang="ru-RU" dirty="0"/>
              <a:t> </a:t>
            </a:r>
            <a:r>
              <a:rPr lang="en-US" dirty="0"/>
              <a:t>only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Scientific degree, rank and full name of the speaker, Country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608363" y="6399710"/>
            <a:ext cx="7102929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co-authors list</a:t>
            </a:r>
            <a:endParaRPr lang="uk-UA" noProof="0" dirty="0"/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e-mail</a:t>
            </a:r>
            <a:r>
              <a:rPr lang="uk-UA" noProof="0" dirty="0"/>
              <a:t> </a:t>
            </a:r>
            <a:r>
              <a:rPr lang="en-US" noProof="0" dirty="0"/>
              <a:t>or/and phone number for messengers 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Conference title</a:t>
            </a:r>
            <a:br>
              <a:rPr lang="en-US" noProof="0" dirty="0"/>
            </a:br>
            <a:r>
              <a:rPr lang="en-US" noProof="0" dirty="0"/>
              <a:t>Host university title</a:t>
            </a:r>
            <a:br>
              <a:rPr lang="en-US" noProof="0" dirty="0"/>
            </a:br>
            <a:r>
              <a:rPr lang="en-US" noProof="0" dirty="0"/>
              <a:t>City, Country</a:t>
            </a:r>
            <a:r>
              <a:rPr lang="uk-UA" noProof="0" dirty="0"/>
              <a:t/>
            </a:r>
            <a:br>
              <a:rPr lang="uk-UA" noProof="0" dirty="0"/>
            </a:br>
            <a:r>
              <a:rPr lang="en-US" noProof="0" dirty="0"/>
              <a:t>Date</a:t>
            </a:r>
            <a:r>
              <a:rPr lang="uk-UA" noProof="0" dirty="0"/>
              <a:t>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1411" y="6373032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Co-authors: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8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>
                <a:solidFill>
                  <a:prstClr val="black"/>
                </a:solidFill>
              </a:rPr>
              <a:pPr algn="ctr"/>
              <a:t>‹#›</a:t>
            </a:fld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Speaker name</a:t>
            </a:r>
            <a:r>
              <a:rPr lang="uk-UA" noProof="0" dirty="0"/>
              <a:t>. </a:t>
            </a:r>
            <a:r>
              <a:rPr lang="en-US" noProof="0" dirty="0"/>
              <a:t>University title</a:t>
            </a:r>
            <a:r>
              <a:rPr lang="uk-UA" noProof="0" dirty="0"/>
              <a:t>. </a:t>
            </a:r>
            <a:r>
              <a:rPr lang="en-US" noProof="0" dirty="0"/>
              <a:t>Not necessary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88471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28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ceguide.org/Strategies-and-examples/Dispose/Recycling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ipbcommunications.co.uk/recycling-commonsense-clear-simple-communications-key-cutting-waste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hyperlink" Target="https://circulareconomy.europa.eu/platform/sites/default/files/circular_economy_report.pdf" TargetMode="Externa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stat.gov.ua/" TargetMode="External"/><Relationship Id="rId2" Type="http://schemas.openxmlformats.org/officeDocument/2006/relationships/hyperlink" Target="https://kosatka.media/en/category/elektroenergiya/analytics/struktura-generacii-i-potrebleniya-elektroenergii-yanvar-sentyabr-2019" TargetMode="Externa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kosatka.media/en/category/elektroenergiya/analytics/struktura-generacii-i-potrebleniya-elektroenergii-yanvar-sentyabr-2019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satka.media/en/category/elektroenergiya/analytics/struktura-generacii-i-potrebleniya-elektroenergii-yanvar-sentyabr-2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hyperlink" Target="https://www.ellenmacarthurfoundation.org/assets/downloads/publications/EllenMacArthurFoundation_PolicymakerToolkit.pdf" TargetMode="External"/><Relationship Id="rId4" Type="http://schemas.openxmlformats.org/officeDocument/2006/relationships/hyperlink" Target="https://www.londonriversidebid.co.uk/news-and-events/the-circular-economy-resources-tools-and-information-for-small-business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kosatka.media/en/category/elektroenergiya/analytics/struktura-generacii-i-potrebleniya-elektroenergii-yanvar-sentyabr-2019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ellenmacarthurfoundation.org/assets/downloads/publications/EllenMacArthurFoundation_PolicymakerToolkit.pdf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satka.media/en/category/elektroenergiya/analytics/struktura-generacii-i-potrebleniya-elektroenergii-yanvar-sentyabr-20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ec.europa.eu/environment/emas/index_en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hyperlink" Target="https://eur-lex.europa.eu/legal-content/EN/TXT/?uri=celex:32017D2285" TargetMode="External"/><Relationship Id="rId4" Type="http://schemas.openxmlformats.org/officeDocument/2006/relationships/hyperlink" Target="https://kosatka.media/en/category/elektroenergiya/analytics/struktura-generacii-i-potrebleniya-elektroenergii-yanvar-sentyabr-20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7D2285" TargetMode="External"/><Relationship Id="rId2" Type="http://schemas.openxmlformats.org/officeDocument/2006/relationships/hyperlink" Target="https://kosatka.media/en/category/elektroenergiya/analytics/struktura-generacii-i-potrebleniya-elektroenergii-yanvar-sentyabr-2019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osatka.media/en/category/elektroenergiya/analytics/struktura-generacii-i-potrebleniya-elektroenergii-yanvar-sentyabr-201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satka.media/en/category/elektroenergiya/analytics/struktura-generacii-i-potrebleniya-elektroenergii-yanvar-sentyabr-20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hyperlink" Target="https://circulareconomy.europa.eu/platform/sites/default/files/circular_economy_report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circulareconomy.europa.eu/platform/sites/default/files/circular_economy_report.pdf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kosatka.media/en/category/elektroenergiya/analytics/struktura-generacii-i-potrebleniya-elektroenergii-yanvar-sentyabr-2019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ndustryeurope.com/building-a-digital-twin/" TargetMode="External"/><Relationship Id="rId5" Type="http://schemas.openxmlformats.org/officeDocument/2006/relationships/hyperlink" Target="https://www.nec.com/en/global/insights/article/2020022510/index.html" TargetMode="External"/><Relationship Id="rId4" Type="http://schemas.openxmlformats.org/officeDocument/2006/relationships/hyperlink" Target="https://samfelagsabyrgd.is/assets/2020/05/circular-economy-playbook-for-manufacturing_v1-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792" y="5024592"/>
            <a:ext cx="69996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Candidate of economic sciences, associate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prof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Yuliia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Dubiei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</a:t>
            </a:r>
          </a:p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student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Nataliia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Kruchinina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2278" y="2700542"/>
            <a:ext cx="8464852" cy="176142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Technological transitioning to circular economy: mechanical engineering sector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2BF28A-6455-4A14-B886-A058B76460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543" y="132137"/>
            <a:ext cx="965643" cy="7496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2"/>
          <p:cNvSpPr txBox="1">
            <a:spLocks/>
          </p:cNvSpPr>
          <p:nvPr/>
        </p:nvSpPr>
        <p:spPr>
          <a:xfrm>
            <a:off x="2843792" y="118116"/>
            <a:ext cx="9171113" cy="12775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5000"/>
              </a:lnSpc>
            </a:pPr>
            <a:r>
              <a:rPr lang="uk-UA" sz="2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de-DE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Grafik 12" descr="https://www.b-tu.de/fileadmin/user_upload/b-tu.de/presse/zentral/images/Logos_BTU-CS/kompakt_EN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343" y="96769"/>
            <a:ext cx="955539" cy="7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9" descr="https://static.daad.de/media/daad_de/der-daad/kommunikation-publikationen/daad_logo-supplement_eng_blue_rg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465" y="283453"/>
            <a:ext cx="2810440" cy="2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2"/>
          <p:cNvSpPr txBox="1">
            <a:spLocks/>
          </p:cNvSpPr>
          <p:nvPr/>
        </p:nvSpPr>
        <p:spPr>
          <a:xfrm>
            <a:off x="241315" y="14804"/>
            <a:ext cx="6400800" cy="12775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Winter School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“Sustainability in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the Industrial Sector” </a:t>
            </a:r>
            <a:endParaRPr lang="uk-UA" sz="1600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Cottbus, Germany – Dnipro, Ukraine</a:t>
            </a:r>
            <a:endParaRPr lang="de-DE" sz="16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5393" y="4121970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600" b="1" dirty="0">
                <a:solidFill>
                  <a:srgbClr val="FF0000"/>
                </a:solidFill>
              </a:rPr>
              <a:t>12th January 2021 </a:t>
            </a:r>
          </a:p>
        </p:txBody>
      </p:sp>
    </p:spTree>
    <p:extLst>
      <p:ext uri="{BB962C8B-B14F-4D97-AF65-F5344CB8AC3E}">
        <p14:creationId xmlns:p14="http://schemas.microsoft.com/office/powerpoint/2010/main" xmlns="" val="1755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Recycling in mechanical engineering sector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618906" y="5876739"/>
            <a:ext cx="870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2"/>
              </a:rPr>
              <a:t>Sources: https://www.ipbcommunications.co.uk/recycling-commonsense-clear-simple-communications-key-cutting-waste/</a:t>
            </a:r>
            <a:r>
              <a:rPr lang="en-GB" sz="1000" smtClean="0">
                <a:solidFill>
                  <a:prstClr val="black"/>
                </a:solidFill>
              </a:rPr>
              <a:t>; </a:t>
            </a:r>
            <a:r>
              <a:rPr lang="en-GB" sz="1000" smtClean="0">
                <a:solidFill>
                  <a:prstClr val="black"/>
                </a:solidFill>
                <a:hlinkClick r:id="rId3"/>
              </a:rPr>
              <a:t>https://www.ceguide.org/Strategies-and-examples/Dispose/Recycling</a:t>
            </a:r>
            <a:r>
              <a:rPr lang="en-GB" sz="1000" smtClean="0">
                <a:solidFill>
                  <a:prstClr val="black"/>
                </a:solidFill>
                <a:hlinkClick r:id="rId2"/>
              </a:rPr>
              <a:t>; </a:t>
            </a:r>
            <a:r>
              <a:rPr lang="en-GB" sz="1000" smtClean="0">
                <a:solidFill>
                  <a:prstClr val="black"/>
                </a:solidFill>
                <a:hlinkClick r:id="rId3"/>
              </a:rPr>
              <a:t>https://dspace.khadi.kharkov.ua/dspace/handle/123456789/1708</a:t>
            </a:r>
            <a:r>
              <a:rPr lang="en-GB" sz="1000" smtClean="0">
                <a:solidFill>
                  <a:prstClr val="black"/>
                </a:solidFill>
                <a:hlinkClick r:id="rId2"/>
              </a:rPr>
              <a:t>; https://www.mountainwaste.com/solutions/recycling/challenges/; The European machine tool sector and the circular economy. CECIMO Circular Economy Report, 2019. Available online at: </a:t>
            </a:r>
            <a:r>
              <a:rPr lang="en-GB" sz="100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GB" sz="1000" smtClean="0">
                <a:hlinkClick r:id="rId4"/>
              </a:rPr>
              <a:t>://circulareconomy.europa.eu/platform/sites/default/files/circular_economy_report.pdf</a:t>
            </a:r>
            <a:r>
              <a:rPr lang="en-GB" sz="1000" smtClean="0"/>
              <a:t> </a:t>
            </a:r>
            <a:r>
              <a:rPr lang="en-GB" sz="1000" smtClean="0">
                <a:solidFill>
                  <a:prstClr val="black"/>
                </a:solidFill>
              </a:rPr>
              <a:t>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779566" y="605226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pic>
        <p:nvPicPr>
          <p:cNvPr id="5122" name="Picture 2" descr="Recycling common sense"/>
          <p:cNvPicPr>
            <a:picLocks noChangeAspect="1" noChangeArrowheads="1"/>
          </p:cNvPicPr>
          <p:nvPr/>
        </p:nvPicPr>
        <p:blipFill>
          <a:blip r:embed="rId5" cstate="print"/>
          <a:srcRect l="16049" r="16666"/>
          <a:stretch>
            <a:fillRect/>
          </a:stretch>
        </p:blipFill>
        <p:spPr bwMode="auto">
          <a:xfrm>
            <a:off x="746760" y="807721"/>
            <a:ext cx="1737360" cy="1351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43092" y="816335"/>
            <a:ext cx="911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smtClean="0">
                <a:solidFill>
                  <a:srgbClr val="0070C0"/>
                </a:solidFill>
              </a:rPr>
              <a:t>Recycling </a:t>
            </a:r>
            <a:r>
              <a:rPr lang="en-GB" sz="1600" smtClean="0"/>
              <a:t>is</a:t>
            </a:r>
            <a:r>
              <a:rPr lang="en-GB" sz="1600" b="1" smtClean="0">
                <a:solidFill>
                  <a:srgbClr val="0070C0"/>
                </a:solidFill>
              </a:rPr>
              <a:t> </a:t>
            </a:r>
            <a:r>
              <a:rPr lang="en-GB" sz="1600" smtClean="0"/>
              <a:t>the collection, sorting and processing of </a:t>
            </a:r>
            <a:r>
              <a:rPr lang="en-GB" sz="1600" b="1" smtClean="0"/>
              <a:t>disposed materials </a:t>
            </a:r>
            <a:r>
              <a:rPr lang="en-GB" sz="1600" smtClean="0"/>
              <a:t>for use in other manufacturing processes. </a:t>
            </a:r>
            <a:endParaRPr lang="en-GB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2732600" y="1696246"/>
            <a:ext cx="1683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pc="40" smtClean="0">
                <a:ea typeface="Times New Roman" panose="02020603050405020304" pitchFamily="18" charset="0"/>
              </a:rPr>
              <a:t>Example </a:t>
            </a:r>
            <a:endParaRPr lang="en-GB" sz="2000" b="1"/>
          </a:p>
        </p:txBody>
      </p:sp>
      <p:sp>
        <p:nvSpPr>
          <p:cNvPr id="9" name="Стрелка вправо 8"/>
          <p:cNvSpPr/>
          <p:nvPr/>
        </p:nvSpPr>
        <p:spPr>
          <a:xfrm>
            <a:off x="4428215" y="1823498"/>
            <a:ext cx="38431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Овал 9"/>
          <p:cNvSpPr/>
          <p:nvPr/>
        </p:nvSpPr>
        <p:spPr>
          <a:xfrm>
            <a:off x="5081547" y="1508758"/>
            <a:ext cx="2796208" cy="622853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1B02B2"/>
                </a:solidFill>
              </a:rPr>
              <a:t>vehicle recycling</a:t>
            </a:r>
            <a:endParaRPr lang="en-GB" b="1">
              <a:solidFill>
                <a:srgbClr val="1B02B2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41960" y="2364851"/>
            <a:ext cx="5425440" cy="2115709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smtClean="0">
              <a:solidFill>
                <a:srgbClr val="C00000"/>
              </a:solidFill>
            </a:endParaRPr>
          </a:p>
          <a:p>
            <a:pPr algn="ctr"/>
            <a:r>
              <a:rPr lang="en-GB" sz="1600" b="1" smtClean="0">
                <a:solidFill>
                  <a:srgbClr val="C00000"/>
                </a:solidFill>
              </a:rPr>
              <a:t>Obstacles for recycling:</a:t>
            </a:r>
          </a:p>
          <a:p>
            <a:pPr algn="ctr"/>
            <a:endParaRPr lang="en-GB" sz="1600" b="1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1600" b="1" smtClean="0">
                <a:solidFill>
                  <a:schemeClr val="tx1"/>
                </a:solidFill>
              </a:rPr>
              <a:t> </a:t>
            </a:r>
            <a:r>
              <a:rPr lang="en-GB" sz="1600" smtClean="0">
                <a:solidFill>
                  <a:schemeClr val="tx1"/>
                </a:solidFill>
              </a:rPr>
              <a:t>used cars contain a number of harmful substances → special recycling technologies are required;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>
                <a:solidFill>
                  <a:schemeClr val="tx1"/>
                </a:solidFill>
              </a:rPr>
              <a:t> impossibility of recycling of metals that are corroded, rust;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>
                <a:solidFill>
                  <a:schemeClr val="tx1"/>
                </a:solidFill>
              </a:rPr>
              <a:t> the complexity of the design of some vehicles;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>
                <a:solidFill>
                  <a:schemeClr val="tx1"/>
                </a:solidFill>
              </a:rPr>
              <a:t> transportation costs and others.</a:t>
            </a:r>
          </a:p>
          <a:p>
            <a:pPr algn="ctr"/>
            <a:endParaRPr lang="en-GB" sz="1600" b="1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330" y="4704695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GB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770120"/>
            <a:ext cx="467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mtClean="0"/>
              <a:t>There should be a </a:t>
            </a:r>
            <a:r>
              <a:rPr lang="en-GB" sz="1600" b="1" smtClean="0"/>
              <a:t>predominance</a:t>
            </a:r>
            <a:r>
              <a:rPr lang="en-GB" sz="1600" smtClean="0"/>
              <a:t> of materials which are </a:t>
            </a:r>
            <a:r>
              <a:rPr lang="en-GB" sz="1600" b="1" smtClean="0"/>
              <a:t>easily</a:t>
            </a:r>
            <a:r>
              <a:rPr lang="en-GB" sz="1600" smtClean="0"/>
              <a:t> recyclable: cast iron, welded steel and other metallic materials.</a:t>
            </a:r>
            <a:endParaRPr lang="en-GB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6084571" y="2291269"/>
            <a:ext cx="5846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pc="40" smtClean="0">
                <a:ea typeface="Times New Roman" panose="02020603050405020304" pitchFamily="18" charset="0"/>
              </a:rPr>
              <a:t>Evaluation of the efficiency of vehicle recycling</a:t>
            </a:r>
            <a:endParaRPr lang="en-GB" sz="2000" b="1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27920" y="313944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/>
              <a:t>, where</a:t>
            </a:r>
            <a:endParaRPr lang="en-GB" sz="160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960" y="3520440"/>
            <a:ext cx="295275" cy="3810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960" y="3962400"/>
            <a:ext cx="180975" cy="381000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960" y="4373880"/>
            <a:ext cx="238125" cy="381000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960" y="4815840"/>
            <a:ext cx="200025" cy="381000"/>
          </a:xfrm>
          <a:prstGeom prst="rect">
            <a:avLst/>
          </a:prstGeom>
          <a:noFill/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6480" y="5212080"/>
            <a:ext cx="323850" cy="381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461760" y="3505200"/>
            <a:ext cx="504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- recycling efficiency </a:t>
            </a:r>
            <a:r>
              <a:rPr lang="en-GB" sz="1600" dirty="0" smtClean="0"/>
              <a:t>indicator</a:t>
            </a:r>
            <a:r>
              <a:rPr lang="ru-RU" sz="1600" dirty="0" smtClean="0"/>
              <a:t> (0,1 – 1)</a:t>
            </a:r>
            <a:r>
              <a:rPr lang="en-GB" sz="1600" dirty="0" smtClean="0"/>
              <a:t>;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461760" y="3931920"/>
            <a:ext cx="504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mtClean="0"/>
              <a:t>- economic efficiency indicator of recycling;</a:t>
            </a:r>
            <a:endParaRPr lang="en-GB" sz="1600"/>
          </a:p>
        </p:txBody>
      </p:sp>
      <p:sp>
        <p:nvSpPr>
          <p:cNvPr id="37" name="TextBox 36"/>
          <p:cNvSpPr txBox="1"/>
          <p:nvPr/>
        </p:nvSpPr>
        <p:spPr>
          <a:xfrm>
            <a:off x="6461760" y="4343400"/>
            <a:ext cx="573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mtClean="0"/>
              <a:t>- indicator of environmental importance of recycling;</a:t>
            </a:r>
            <a:endParaRPr lang="en-GB" sz="1600"/>
          </a:p>
        </p:txBody>
      </p:sp>
      <p:sp>
        <p:nvSpPr>
          <p:cNvPr id="38" name="TextBox 37"/>
          <p:cNvSpPr txBox="1"/>
          <p:nvPr/>
        </p:nvSpPr>
        <p:spPr>
          <a:xfrm>
            <a:off x="6446520" y="4785360"/>
            <a:ext cx="5745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mtClean="0"/>
              <a:t>- indicator of the relative volume of intended recycling;</a:t>
            </a:r>
            <a:endParaRPr lang="en-GB" sz="1600"/>
          </a:p>
        </p:txBody>
      </p:sp>
      <p:sp>
        <p:nvSpPr>
          <p:cNvPr id="39" name="TextBox 38"/>
          <p:cNvSpPr txBox="1"/>
          <p:nvPr/>
        </p:nvSpPr>
        <p:spPr>
          <a:xfrm>
            <a:off x="6461760" y="5196840"/>
            <a:ext cx="57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smtClean="0"/>
              <a:t>- the level of reuse in the national economy of parts obtained during disassembly of vehicles for recycling.</a:t>
            </a:r>
            <a:endParaRPr lang="en-GB" sz="160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2089" y="3081647"/>
            <a:ext cx="2190750" cy="381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38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Mechanical engineering sector in Ukraine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17969" y="6165779"/>
            <a:ext cx="7270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US" sz="1000" dirty="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uk-UA" sz="1000" dirty="0" smtClean="0">
                <a:solidFill>
                  <a:prstClr val="black"/>
                </a:solidFill>
                <a:hlinkClick r:id="rId3"/>
              </a:rPr>
              <a:t>http://www.ukrstat.gov.ua/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; article ‘Influence of technological transformation on sustainable development of Ukrainian machine-building enterprises’, </a:t>
            </a:r>
            <a:r>
              <a:rPr lang="en-US" sz="1000" dirty="0" err="1" smtClean="0">
                <a:solidFill>
                  <a:prstClr val="black"/>
                </a:solidFill>
                <a:hlinkClick r:id="rId3"/>
              </a:rPr>
              <a:t>Yu.V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. </a:t>
            </a:r>
            <a:r>
              <a:rPr lang="en-US" sz="1000" dirty="0" err="1" smtClean="0">
                <a:solidFill>
                  <a:prstClr val="black"/>
                </a:solidFill>
                <a:hlinkClick r:id="rId3"/>
              </a:rPr>
              <a:t>Dubiei</a:t>
            </a:r>
            <a:endParaRPr lang="ru-RU" sz="1000" dirty="0" smtClean="0">
              <a:solidFill>
                <a:prstClr val="black"/>
              </a:solidFill>
              <a:hlinkClick r:id="rId3"/>
            </a:endParaRPr>
          </a:p>
          <a:p>
            <a:r>
              <a:rPr lang="en-US" sz="1000" dirty="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endParaRPr lang="x-none" sz="1000" dirty="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Cand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. Sci. (Econ.)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Yuliia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Dybiei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student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Nataliia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Krucninina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 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// 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12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01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.202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</a:t>
            </a:r>
            <a:endParaRPr lang="ru-RU" b="1" dirty="0">
              <a:solidFill>
                <a:srgbClr val="035F8E">
                  <a:lumMod val="75000"/>
                </a:srgb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5180" y="886555"/>
          <a:ext cx="6473984" cy="247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570481" y="774967"/>
          <a:ext cx="7141781" cy="48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2197290" y="4694829"/>
            <a:ext cx="277200" cy="76427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5660" y="554099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Computers, electronic and optical products 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866" y="4858604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21 %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3848670" y="4380931"/>
            <a:ext cx="277200" cy="112139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22144" y="551597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Electrical equipment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5349" y="4833583"/>
            <a:ext cx="12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18 %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573207" y="4462818"/>
            <a:ext cx="277200" cy="94397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618930" y="5515971"/>
            <a:ext cx="208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Metal forming machinery and machine tools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2137" y="4833583"/>
            <a:ext cx="132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24 %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>
            <a:off x="5554639" y="3875966"/>
            <a:ext cx="275230" cy="15840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258937" y="54773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Motor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vehicles</a:t>
            </a:r>
            <a:endParaRPr lang="ru-RU" sz="12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2143" y="4794913"/>
            <a:ext cx="132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33%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458" y="3418926"/>
            <a:ext cx="5522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rgbClr val="2343A9"/>
                </a:solidFill>
              </a:rPr>
              <a:t>Development of mechanical engineering industries in Ukraine in 2017-2019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8364" y="3384646"/>
            <a:ext cx="6619164" cy="262037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Barriers to the introduction of a circular economy in the mechanical engineering sector in Ukraine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661792" y="5932967"/>
            <a:ext cx="81207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Article ‘Influence of technological transformation on sustainable development of Ukrainian machine-building enterprises’, </a:t>
            </a:r>
            <a:r>
              <a:rPr lang="en-US" sz="1000" dirty="0" err="1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Yu.V</a:t>
            </a:r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en-US" sz="1000" dirty="0" err="1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Dubiei</a:t>
            </a:r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; article ‘Overcoming the main barriers of circular economy implementation through a new visualization tool for circular business models’, </a:t>
            </a:r>
            <a:r>
              <a:rPr lang="it-IT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Augusto Bianchini , Jessica Rossi and Marco Pellegrini; available online at: https://cris.unibo.it/retrieve/handle/11585/707028/508808/sustainability-Circular%20economy-%20Bianchini.pdf</a:t>
            </a:r>
            <a:endParaRPr lang="ru-RU" sz="1000" dirty="0" smtClean="0">
              <a:solidFill>
                <a:prstClr val="black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x-none" sz="1000" dirty="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Cand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. Sci. (Econ.)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Yuliia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Dybiei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student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Nataliia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Krucninina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 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// 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12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01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.202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</a:t>
            </a:r>
            <a:endParaRPr lang="ru-RU" b="1" dirty="0">
              <a:solidFill>
                <a:srgbClr val="035F8E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5372" y="1258956"/>
          <a:ext cx="11039063" cy="467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95717"/>
            <a:ext cx="11106658" cy="5390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Conclusion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Cand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. Sci. (Econ.)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Yuliia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Dybiei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student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Nataliia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Krucninina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 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// 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12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01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.202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</a:t>
            </a:r>
            <a:endParaRPr lang="ru-RU" b="1" dirty="0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1068" y="1415584"/>
            <a:ext cx="57760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913" y="1514902"/>
            <a:ext cx="993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mechanical engineering sector has </a:t>
            </a:r>
            <a:r>
              <a:rPr lang="en-US" b="1" dirty="0" smtClean="0"/>
              <a:t>a significant impact </a:t>
            </a:r>
            <a:r>
              <a:rPr lang="en-US" dirty="0" smtClean="0"/>
              <a:t>on the ecological, economic, social environment</a:t>
            </a:r>
            <a:r>
              <a:rPr lang="ru-RU" dirty="0" smtClean="0"/>
              <a:t> → </a:t>
            </a:r>
            <a:r>
              <a:rPr lang="en-US" dirty="0" smtClean="0"/>
              <a:t>the issue of compliance of enterprises with the principles of sustainability and circular economy is </a:t>
            </a:r>
            <a:r>
              <a:rPr lang="en-US" b="1" dirty="0" smtClean="0"/>
              <a:t>very relevant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3343" y="2850873"/>
            <a:ext cx="57760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6483" y="3086669"/>
            <a:ext cx="99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the direction of introducing a circular economy, there are barriers concerning both </a:t>
            </a:r>
            <a:r>
              <a:rPr lang="en-US" b="1" dirty="0" smtClean="0"/>
              <a:t>management</a:t>
            </a:r>
            <a:r>
              <a:rPr lang="en-US" dirty="0" smtClean="0"/>
              <a:t> at enterprises and their </a:t>
            </a:r>
            <a:r>
              <a:rPr lang="en-US" b="1" dirty="0" smtClean="0"/>
              <a:t>technological base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19265" y="4217924"/>
            <a:ext cx="57760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2405" y="4453720"/>
            <a:ext cx="99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Initiatives both from the </a:t>
            </a:r>
            <a:r>
              <a:rPr lang="en-US" b="1" dirty="0" smtClean="0"/>
              <a:t>enterprises</a:t>
            </a:r>
            <a:r>
              <a:rPr lang="en-US" dirty="0" smtClean="0"/>
              <a:t> of the mechanical engineering sector and from the </a:t>
            </a:r>
            <a:r>
              <a:rPr lang="en-US" b="1" dirty="0" smtClean="0"/>
              <a:t>state</a:t>
            </a:r>
            <a:r>
              <a:rPr lang="en-US" dirty="0" smtClean="0"/>
              <a:t> are needed to overcome the barriers.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D:\УНИ 2018\Чешский центр\2020 Ноябрь школа БТУ\Заст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Глосарій  2018.19.07\Картинки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000"/>
                    </a14:imgEffect>
                    <a14:imgEffect>
                      <a14:brightnessContrast bright="-2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506" y="2191214"/>
            <a:ext cx="7851494" cy="46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471360" y="3622874"/>
            <a:ext cx="1738292" cy="2200075"/>
          </a:xfrm>
          <a:prstGeom prst="ellipse">
            <a:avLst/>
          </a:prstGeom>
          <a:solidFill>
            <a:srgbClr val="234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12"/>
          <p:cNvSpPr txBox="1">
            <a:spLocks/>
          </p:cNvSpPr>
          <p:nvPr/>
        </p:nvSpPr>
        <p:spPr>
          <a:xfrm>
            <a:off x="4340506" y="1109546"/>
            <a:ext cx="7851494" cy="1037063"/>
          </a:xfrm>
          <a:prstGeom prst="rect">
            <a:avLst/>
          </a:prstGeom>
          <a:solidFill>
            <a:srgbClr val="2343A9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sz="2400" dirty="0">
                <a:solidFill>
                  <a:schemeClr val="bg1"/>
                </a:solidFill>
                <a:ea typeface="+mn-ea"/>
                <a:cs typeface="+mn-cs"/>
              </a:rPr>
              <a:t>Winter School</a:t>
            </a:r>
            <a:r>
              <a:rPr lang="de-DE" sz="24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endParaRPr lang="uk-UA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lnSpc>
                <a:spcPct val="115000"/>
              </a:lnSpc>
            </a:pPr>
            <a:r>
              <a:rPr lang="en-GB" sz="2400" dirty="0">
                <a:solidFill>
                  <a:schemeClr val="bg1"/>
                </a:solidFill>
                <a:ea typeface="+mn-ea"/>
                <a:cs typeface="+mn-cs"/>
              </a:rPr>
              <a:t>“Sustainability in</a:t>
            </a:r>
            <a:r>
              <a:rPr lang="uk-UA" sz="24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chemeClr val="bg1"/>
                </a:solidFill>
                <a:ea typeface="+mn-ea"/>
                <a:cs typeface="+mn-cs"/>
              </a:rPr>
              <a:t>the Industrial Sector” </a:t>
            </a:r>
            <a:endParaRPr lang="uk-UA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0" name="Заголовок 12"/>
          <p:cNvSpPr txBox="1">
            <a:spLocks/>
          </p:cNvSpPr>
          <p:nvPr/>
        </p:nvSpPr>
        <p:spPr>
          <a:xfrm>
            <a:off x="0" y="6244388"/>
            <a:ext cx="4340506" cy="61361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Technological transitioning to circular economy: mechanical engineering sector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386471" y="6301409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chemeClr val="bg1"/>
                </a:solidFill>
              </a:rPr>
              <a:t>Cand</a:t>
            </a:r>
            <a:r>
              <a:rPr lang="en-US" b="1" dirty="0">
                <a:solidFill>
                  <a:schemeClr val="bg1"/>
                </a:solidFill>
              </a:rPr>
              <a:t>. Sci. (Econ.) </a:t>
            </a:r>
            <a:r>
              <a:rPr lang="en-US" b="1" dirty="0" err="1">
                <a:solidFill>
                  <a:schemeClr val="bg1"/>
                </a:solidFill>
              </a:rPr>
              <a:t>Yuliia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Dybiei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student </a:t>
            </a:r>
            <a:r>
              <a:rPr lang="en-US" b="1" dirty="0" err="1">
                <a:solidFill>
                  <a:schemeClr val="bg1"/>
                </a:solidFill>
              </a:rPr>
              <a:t>Nataliia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Krucninina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uk-UA" b="1" dirty="0">
                <a:solidFill>
                  <a:schemeClr val="bg1"/>
                </a:solidFill>
              </a:rPr>
              <a:t>// </a:t>
            </a:r>
            <a:r>
              <a:rPr lang="en-US" b="1" dirty="0">
                <a:solidFill>
                  <a:schemeClr val="bg1"/>
                </a:solidFill>
              </a:rPr>
              <a:t>12</a:t>
            </a:r>
            <a:r>
              <a:rPr lang="uk-UA" b="1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01</a:t>
            </a:r>
            <a:r>
              <a:rPr lang="uk-UA" b="1" dirty="0">
                <a:solidFill>
                  <a:schemeClr val="bg1"/>
                </a:solidFill>
              </a:rPr>
              <a:t>.202</a:t>
            </a:r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is circular </a:t>
            </a:r>
            <a:r>
              <a:rPr lang="en-GB" dirty="0" err="1">
                <a:solidFill>
                  <a:srgbClr val="0070C0"/>
                </a:solidFill>
              </a:rPr>
              <a:t>econom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uk-UA" dirty="0">
                <a:solidFill>
                  <a:srgbClr val="0070C0"/>
                </a:solidFill>
              </a:rPr>
              <a:t>?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46852" y="6003235"/>
            <a:ext cx="7270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Sources: </a:t>
            </a:r>
            <a:r>
              <a:rPr lang="en-US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000" dirty="0" smtClean="0">
                <a:solidFill>
                  <a:prstClr val="black"/>
                </a:solidFill>
                <a:hlinkClick r:id="rId4"/>
              </a:rPr>
              <a:t>www.londonriversidebid.co.uk/news-and-events/the-circular-economy-resources-tools-and-information-for-small-businesses</a:t>
            </a:r>
            <a:r>
              <a:rPr lang="en-US" sz="1000" dirty="0">
                <a:solidFill>
                  <a:prstClr val="black"/>
                </a:solidFill>
              </a:rPr>
              <a:t>; </a:t>
            </a:r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Delivering the circular economy </a:t>
            </a:r>
            <a:r>
              <a:rPr lang="en-US" sz="1000" dirty="0" smtClean="0">
                <a:solidFill>
                  <a:prstClr val="black"/>
                </a:solidFill>
                <a:hlinkClick r:id="rId5"/>
              </a:rPr>
              <a:t>–</a:t>
            </a:r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 a toolkit for policymakers. </a:t>
            </a:r>
            <a:r>
              <a:rPr lang="en-GB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="" xmlns:ahyp="http://schemas.microsoft.com/office/drawing/2018/hyperlinkcolor" val="tx"/>
                    </a:ext>
                  </a:extLst>
                </a:hlinkClick>
              </a:rPr>
              <a:t>Ellen MacArthur Foundation. Available online at:</a:t>
            </a:r>
            <a:r>
              <a:rPr lang="en-US" sz="1000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en-US" sz="1000" dirty="0">
                <a:solidFill>
                  <a:prstClr val="black"/>
                </a:solidFill>
                <a:hlinkClick r:id="rId5"/>
              </a:rPr>
              <a:t>://www.ellenmacarthurfoundation.org/assets/downloads/publications/EllenMacArthurFoundation_PolicymakerToolkit.pdf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endParaRPr lang="x-none" sz="1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331" y="1072069"/>
            <a:ext cx="5846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40" dirty="0">
                <a:ea typeface="Times New Roman" panose="02020603050405020304" pitchFamily="18" charset="0"/>
              </a:rPr>
              <a:t>Transition from linear to circular economy</a:t>
            </a:r>
            <a:endParaRPr lang="uk-UA" sz="2000" b="1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Cand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. Sci. (Econ.)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Yuliia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Dybiei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student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Nataliia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Krucninina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 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// 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12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01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.202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</a:t>
            </a:r>
            <a:endParaRPr lang="ru-RU" b="1" dirty="0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1255" y="1070299"/>
            <a:ext cx="56007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uk-UA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www.londonriversidebid.co.uk/content/upload/1/root/from-linear-to-a-circulair-economy1_w500_h500.jpg"/>
          <p:cNvPicPr>
            <a:picLocks noChangeAspect="1" noChangeArrowheads="1"/>
          </p:cNvPicPr>
          <p:nvPr/>
        </p:nvPicPr>
        <p:blipFill>
          <a:blip r:embed="rId6" cstate="print"/>
          <a:srcRect t="24776"/>
          <a:stretch>
            <a:fillRect/>
          </a:stretch>
        </p:blipFill>
        <p:spPr bwMode="auto">
          <a:xfrm>
            <a:off x="818180" y="1444488"/>
            <a:ext cx="5330827" cy="2237619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9197010" y="1404732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91255" y="1766038"/>
            <a:ext cx="56007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spc="40" dirty="0">
                <a:ea typeface="Times New Roman" panose="02020603050405020304" pitchFamily="18" charset="0"/>
              </a:rPr>
              <a:t>take, make and dispose</a:t>
            </a:r>
            <a:endParaRPr lang="uk-UA" sz="16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9210262" y="2922105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10524" y="3260034"/>
            <a:ext cx="51104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spc="40" dirty="0">
                <a:ea typeface="Times New Roman" panose="02020603050405020304" pitchFamily="18" charset="0"/>
              </a:rPr>
              <a:t>restorative and regenerative by design</a:t>
            </a:r>
            <a:endParaRPr lang="uk-UA" sz="1600" b="1" dirty="0"/>
          </a:p>
        </p:txBody>
      </p:sp>
      <p:sp>
        <p:nvSpPr>
          <p:cNvPr id="22" name="Овал 21"/>
          <p:cNvSpPr/>
          <p:nvPr/>
        </p:nvSpPr>
        <p:spPr>
          <a:xfrm>
            <a:off x="7354957" y="662609"/>
            <a:ext cx="4214191" cy="622852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spc="40" dirty="0">
                <a:solidFill>
                  <a:srgbClr val="0070C0"/>
                </a:solidFill>
                <a:ea typeface="Times New Roman" panose="02020603050405020304" pitchFamily="18" charset="0"/>
              </a:rPr>
              <a:t>Current extractive industrial model</a:t>
            </a:r>
            <a:endParaRPr lang="uk-UA" sz="1400" b="1" dirty="0">
              <a:solidFill>
                <a:srgbClr val="0070C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29062" y="2193236"/>
            <a:ext cx="4214191" cy="622852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pc="40" dirty="0">
                <a:solidFill>
                  <a:srgbClr val="00B050"/>
                </a:solidFill>
                <a:ea typeface="Times New Roman" panose="02020603050405020304" pitchFamily="18" charset="0"/>
              </a:rPr>
              <a:t>Circular economy model</a:t>
            </a:r>
            <a:endParaRPr lang="uk-UA" sz="1600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27348" y="4020678"/>
            <a:ext cx="5846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40" dirty="0">
                <a:solidFill>
                  <a:srgbClr val="00B050"/>
                </a:solidFill>
                <a:ea typeface="Times New Roman" panose="02020603050405020304" pitchFamily="18" charset="0"/>
              </a:rPr>
              <a:t>Key principles of circular economy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9930" y="4505739"/>
            <a:ext cx="950180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de-DE" dirty="0" err="1"/>
              <a:t>Preserve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enhance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capital</a:t>
            </a:r>
            <a:r>
              <a:rPr lang="de-DE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de-DE" dirty="0"/>
              <a:t> </a:t>
            </a:r>
            <a:r>
              <a:rPr lang="de-DE" dirty="0" err="1"/>
              <a:t>Optimise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yields</a:t>
            </a:r>
            <a:r>
              <a:rPr lang="de-DE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Foster system effectiveness by revealing and designing out negative externalities.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006" y="189699"/>
            <a:ext cx="11106658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Moving towards the circular economy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33204" y="6145052"/>
            <a:ext cx="7867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Delivering the circular economy </a:t>
            </a:r>
            <a:r>
              <a:rPr lang="en-GB" sz="1000" smtClean="0">
                <a:solidFill>
                  <a:prstClr val="black"/>
                </a:solidFill>
                <a:hlinkClick r:id="rId4"/>
              </a:rPr>
              <a:t>–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a toolkit for 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policymakers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Ellen 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MacArthur Foundation. Available online 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at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1000" smtClean="0">
                <a:solidFill>
                  <a:prstClr val="black"/>
                </a:solidFill>
                <a:hlinkClick r:id="rId4"/>
              </a:rPr>
              <a:t>https://www.ellenmacarthurfoundation.org/assets/downloads/publications/EllenMacArthurFoundation_PolicymakerToolkit.pdf</a:t>
            </a:r>
            <a:r>
              <a:rPr lang="en-GB" sz="1000" smtClean="0">
                <a:solidFill>
                  <a:prstClr val="black"/>
                </a:solidFill>
              </a:rPr>
              <a:t>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5" cstate="print"/>
          <a:srcRect l="30885" t="32967" r="53365" b="58607"/>
          <a:stretch>
            <a:fillRect/>
          </a:stretch>
        </p:blipFill>
        <p:spPr bwMode="auto">
          <a:xfrm>
            <a:off x="1722784" y="841512"/>
            <a:ext cx="2524125" cy="752475"/>
          </a:xfrm>
          <a:prstGeom prst="rect">
            <a:avLst/>
          </a:prstGeom>
          <a:noFill/>
        </p:spPr>
      </p:pic>
      <p:pic>
        <p:nvPicPr>
          <p:cNvPr id="22533" name="Рисунок 4"/>
          <p:cNvPicPr>
            <a:picLocks noChangeAspect="1" noChangeArrowheads="1"/>
          </p:cNvPicPr>
          <p:nvPr/>
        </p:nvPicPr>
        <p:blipFill>
          <a:blip r:embed="rId6" cstate="print"/>
          <a:srcRect l="24399" t="27473" r="54280" b="61172"/>
          <a:stretch>
            <a:fillRect/>
          </a:stretch>
        </p:blipFill>
        <p:spPr bwMode="auto">
          <a:xfrm>
            <a:off x="1722782" y="1660248"/>
            <a:ext cx="2524125" cy="752475"/>
          </a:xfrm>
          <a:prstGeom prst="rect">
            <a:avLst/>
          </a:prstGeom>
          <a:noFill/>
        </p:spPr>
      </p:pic>
      <p:pic>
        <p:nvPicPr>
          <p:cNvPr id="22532" name="Рисунок 7"/>
          <p:cNvPicPr>
            <a:picLocks noChangeAspect="1" noChangeArrowheads="1"/>
          </p:cNvPicPr>
          <p:nvPr/>
        </p:nvPicPr>
        <p:blipFill>
          <a:blip r:embed="rId7" cstate="print"/>
          <a:srcRect l="24399" t="27289" r="54486" b="61356"/>
          <a:stretch>
            <a:fillRect/>
          </a:stretch>
        </p:blipFill>
        <p:spPr bwMode="auto">
          <a:xfrm>
            <a:off x="1709531" y="2478985"/>
            <a:ext cx="2524125" cy="762000"/>
          </a:xfrm>
          <a:prstGeom prst="rect">
            <a:avLst/>
          </a:prstGeom>
          <a:noFill/>
        </p:spPr>
      </p:pic>
      <p:pic>
        <p:nvPicPr>
          <p:cNvPr id="22531" name="Рисунок 10"/>
          <p:cNvPicPr>
            <a:picLocks noChangeAspect="1" noChangeArrowheads="1"/>
          </p:cNvPicPr>
          <p:nvPr/>
        </p:nvPicPr>
        <p:blipFill>
          <a:blip r:embed="rId8" cstate="print"/>
          <a:srcRect l="24194" t="27289" r="54382" b="60806"/>
          <a:stretch>
            <a:fillRect/>
          </a:stretch>
        </p:blipFill>
        <p:spPr bwMode="auto">
          <a:xfrm>
            <a:off x="1722783" y="3366053"/>
            <a:ext cx="2524125" cy="837786"/>
          </a:xfrm>
          <a:prstGeom prst="rect">
            <a:avLst/>
          </a:prstGeom>
          <a:noFill/>
        </p:spPr>
      </p:pic>
      <p:pic>
        <p:nvPicPr>
          <p:cNvPr id="22530" name="Рисунок 13"/>
          <p:cNvPicPr>
            <a:picLocks noChangeAspect="1" noChangeArrowheads="1"/>
          </p:cNvPicPr>
          <p:nvPr/>
        </p:nvPicPr>
        <p:blipFill>
          <a:blip r:embed="rId9" cstate="print"/>
          <a:srcRect l="24297" t="27840" r="54495" b="60989"/>
          <a:stretch>
            <a:fillRect/>
          </a:stretch>
        </p:blipFill>
        <p:spPr bwMode="auto">
          <a:xfrm>
            <a:off x="1722783" y="4323107"/>
            <a:ext cx="2524125" cy="742950"/>
          </a:xfrm>
          <a:prstGeom prst="rect">
            <a:avLst/>
          </a:prstGeom>
          <a:noFill/>
        </p:spPr>
      </p:pic>
      <p:pic>
        <p:nvPicPr>
          <p:cNvPr id="22529" name="Рисунок 16"/>
          <p:cNvPicPr>
            <a:picLocks noChangeAspect="1" noChangeArrowheads="1"/>
          </p:cNvPicPr>
          <p:nvPr/>
        </p:nvPicPr>
        <p:blipFill>
          <a:blip r:embed="rId9" cstate="print"/>
          <a:srcRect l="24194" t="53664" r="54280" b="34431"/>
          <a:stretch>
            <a:fillRect/>
          </a:stretch>
        </p:blipFill>
        <p:spPr bwMode="auto">
          <a:xfrm>
            <a:off x="1709529" y="5145572"/>
            <a:ext cx="2524125" cy="78105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025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777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2539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4073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485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12973" y="860239"/>
            <a:ext cx="6864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Shift to renewable energy and materials.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Reclaim, retain, and restore health of ecosystems.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Return recovered biological resources to the biosphere.</a:t>
            </a:r>
            <a:endParaRPr lang="en-GB" sz="1400"/>
          </a:p>
        </p:txBody>
      </p:sp>
      <p:sp>
        <p:nvSpPr>
          <p:cNvPr id="30" name="Прямоугольник 29"/>
          <p:cNvSpPr/>
          <p:nvPr/>
        </p:nvSpPr>
        <p:spPr>
          <a:xfrm>
            <a:off x="4412972" y="1668623"/>
            <a:ext cx="6453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Share assets (e.g. cars, rooms, appliances).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Reuse/secondhand.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Prolong life through maintenance, design for durability, upgradability, etc.</a:t>
            </a:r>
            <a:endParaRPr lang="en-GB" sz="1400"/>
          </a:p>
        </p:txBody>
      </p:sp>
      <p:sp>
        <p:nvSpPr>
          <p:cNvPr id="31" name="Прямоугольник 30"/>
          <p:cNvSpPr/>
          <p:nvPr/>
        </p:nvSpPr>
        <p:spPr>
          <a:xfrm>
            <a:off x="4439478" y="250350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Increase performance/efficiency of product.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Remove waste in production and supply chain.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Leverage big data, automation, remote sensing and steering.</a:t>
            </a:r>
            <a:endParaRPr lang="en-GB" sz="1400"/>
          </a:p>
        </p:txBody>
      </p:sp>
      <p:sp>
        <p:nvSpPr>
          <p:cNvPr id="32" name="Прямоугольник 31"/>
          <p:cNvSpPr/>
          <p:nvPr/>
        </p:nvSpPr>
        <p:spPr>
          <a:xfrm>
            <a:off x="4426226" y="32721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Remanufacture products or components.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Recycle materials.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Digest anaerobically.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Extract biochemicals from organic waste.</a:t>
            </a:r>
            <a:endParaRPr lang="en-GB" sz="1400"/>
          </a:p>
        </p:txBody>
      </p:sp>
      <p:sp>
        <p:nvSpPr>
          <p:cNvPr id="33" name="Прямоугольник 32"/>
          <p:cNvSpPr/>
          <p:nvPr/>
        </p:nvSpPr>
        <p:spPr>
          <a:xfrm>
            <a:off x="4426226" y="44310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Dematerialise directly (e.g. books, CDs, DVDs, travel).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Dematerialise indirectly (e.g. online shopping).</a:t>
            </a:r>
            <a:endParaRPr lang="en-GB" sz="1400"/>
          </a:p>
        </p:txBody>
      </p:sp>
      <p:sp>
        <p:nvSpPr>
          <p:cNvPr id="34" name="Прямоугольник 33"/>
          <p:cNvSpPr/>
          <p:nvPr/>
        </p:nvSpPr>
        <p:spPr>
          <a:xfrm>
            <a:off x="4412973" y="51406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400" smtClean="0"/>
              <a:t> Replace old with advanced non-renewable materials.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Apply new technologies (e.g. 3D printing). </a:t>
            </a:r>
          </a:p>
          <a:p>
            <a:pPr>
              <a:buFont typeface="Wingdings" pitchFamily="2" charset="2"/>
              <a:buChar char="q"/>
            </a:pPr>
            <a:r>
              <a:rPr lang="en-GB" sz="1400" smtClean="0"/>
              <a:t> Choose new product/service (e.g. multimodal transport).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Eco-Management and Audit Scheme (EMAS)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46852" y="6281531"/>
            <a:ext cx="7270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GB" sz="100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GB" sz="1000" smtClean="0">
                <a:solidFill>
                  <a:prstClr val="black"/>
                </a:solidFill>
                <a:hlinkClick r:id="rId4"/>
              </a:rPr>
              <a:t>https://ec.europa.eu/environment/emas/index_en.htm</a:t>
            </a:r>
            <a:r>
              <a:rPr lang="en-GB" sz="1000" smtClean="0">
                <a:solidFill>
                  <a:prstClr val="black"/>
                </a:solidFill>
              </a:rPr>
              <a:t> 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1255" y="1070299"/>
            <a:ext cx="56007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1600" b="1">
              <a:solidFill>
                <a:srgbClr val="0070C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109253" y="1298715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Стрелка вниз 19"/>
          <p:cNvSpPr/>
          <p:nvPr/>
        </p:nvSpPr>
        <p:spPr>
          <a:xfrm>
            <a:off x="6109253" y="1994453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Прямоугольник 20"/>
          <p:cNvSpPr/>
          <p:nvPr/>
        </p:nvSpPr>
        <p:spPr>
          <a:xfrm>
            <a:off x="3715532" y="1643269"/>
            <a:ext cx="51104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spc="40" smtClean="0">
                <a:ea typeface="Times New Roman" panose="02020603050405020304" pitchFamily="18" charset="0"/>
              </a:rPr>
              <a:t>circular economy management</a:t>
            </a:r>
            <a:endParaRPr lang="en-GB" sz="14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4192" y="861390"/>
            <a:ext cx="4214191" cy="36000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pc="40" smtClean="0">
                <a:solidFill>
                  <a:srgbClr val="0070C0"/>
                </a:solidFill>
                <a:ea typeface="Times New Roman" panose="02020603050405020304" pitchFamily="18" charset="0"/>
              </a:rPr>
              <a:t>Current extractive industrial model</a:t>
            </a:r>
            <a:endParaRPr lang="en-GB" sz="1400" b="1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67809" y="2988366"/>
            <a:ext cx="4214191" cy="36000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spc="40" smtClean="0">
                <a:solidFill>
                  <a:srgbClr val="00B050"/>
                </a:solidFill>
                <a:ea typeface="Times New Roman" panose="02020603050405020304" pitchFamily="18" charset="0"/>
              </a:rPr>
              <a:t>Circular economy model</a:t>
            </a:r>
            <a:endParaRPr lang="en-GB" sz="1600" b="1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8663" y="2272748"/>
            <a:ext cx="51104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spc="40" smtClean="0">
                <a:ea typeface="Times New Roman" panose="02020603050405020304" pitchFamily="18" charset="0"/>
              </a:rPr>
              <a:t>application of specific technologies and techniques</a:t>
            </a:r>
            <a:endParaRPr lang="en-GB" sz="1400" b="1"/>
          </a:p>
        </p:txBody>
      </p:sp>
      <p:sp>
        <p:nvSpPr>
          <p:cNvPr id="19" name="Стрелка вниз 18"/>
          <p:cNvSpPr/>
          <p:nvPr/>
        </p:nvSpPr>
        <p:spPr>
          <a:xfrm>
            <a:off x="6089374" y="2604055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8534400" y="1537252"/>
            <a:ext cx="728870" cy="131196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554817" y="1709531"/>
            <a:ext cx="1762540" cy="88789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spc="4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GB" sz="1400" b="1" spc="40" smtClean="0">
                <a:solidFill>
                  <a:srgbClr val="FF0000"/>
                </a:solidFill>
                <a:ea typeface="Times New Roman" panose="02020603050405020304" pitchFamily="18" charset="0"/>
              </a:rPr>
              <a:t>The Circular Economy tools and instruments</a:t>
            </a:r>
          </a:p>
          <a:p>
            <a:pPr algn="ctr"/>
            <a:endParaRPr lang="en-GB"/>
          </a:p>
        </p:txBody>
      </p:sp>
      <p:cxnSp>
        <p:nvCxnSpPr>
          <p:cNvPr id="32" name="Shape 31"/>
          <p:cNvCxnSpPr>
            <a:stCxn id="27" idx="2"/>
            <a:endCxn id="34" idx="0"/>
          </p:cNvCxnSpPr>
          <p:nvPr/>
        </p:nvCxnSpPr>
        <p:spPr>
          <a:xfrm rot="5400000">
            <a:off x="7580244" y="1305339"/>
            <a:ext cx="1563757" cy="4147930"/>
          </a:xfrm>
          <a:prstGeom prst="bentConnector3">
            <a:avLst>
              <a:gd name="adj1" fmla="val 68644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4" name="Picture 2" descr="https://ec.europa.eu/environment/emas/images/HeaderLogo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311" y="4002265"/>
            <a:ext cx="2744717" cy="1531553"/>
          </a:xfrm>
          <a:prstGeom prst="rect">
            <a:avLst/>
          </a:prstGeom>
          <a:noFill/>
        </p:spPr>
      </p:pic>
      <p:pic>
        <p:nvPicPr>
          <p:cNvPr id="23556" name="Picture 4" descr="https://ec.europa.eu/environment/emas/images/news/news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4045" y="4069038"/>
            <a:ext cx="2905125" cy="138112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392557" y="4161183"/>
            <a:ext cx="5791200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GB" sz="1600" b="1" smtClean="0">
                <a:solidFill>
                  <a:srgbClr val="0070C0"/>
                </a:solidFill>
              </a:rPr>
              <a:t>The EU Eco-Management and Audit Scheme (EMAS)</a:t>
            </a:r>
            <a:r>
              <a:rPr lang="en-GB" sz="1600" smtClean="0"/>
              <a:t> is a premium management instrument developed by the European Commission for companies and other organisations to </a:t>
            </a:r>
            <a:r>
              <a:rPr lang="en-GB" sz="1600" i="1" smtClean="0"/>
              <a:t>evaluate, report, and improve their environmental performance. </a:t>
            </a:r>
            <a:endParaRPr lang="en-GB" sz="1600" i="1"/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mage"/>
          <p:cNvPicPr>
            <a:picLocks noChangeAspect="1" noChangeArrowheads="1"/>
          </p:cNvPicPr>
          <p:nvPr/>
        </p:nvPicPr>
        <p:blipFill>
          <a:blip r:embed="rId3" cstate="print"/>
          <a:srcRect l="668" t="878" r="668" b="602"/>
          <a:stretch>
            <a:fillRect/>
          </a:stretch>
        </p:blipFill>
        <p:spPr bwMode="auto">
          <a:xfrm>
            <a:off x="3101008" y="2610678"/>
            <a:ext cx="6255026" cy="3685242"/>
          </a:xfrm>
          <a:prstGeom prst="rect">
            <a:avLst/>
          </a:prstGeom>
          <a:noFill/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General information and benefits of EMAS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46852" y="6281531"/>
            <a:ext cx="7270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GB" sz="1000" smtClean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GB" sz="1000" smtClean="0">
                <a:solidFill>
                  <a:prstClr val="black"/>
                </a:solidFill>
                <a:hlinkClick r:id="rId5"/>
              </a:rPr>
              <a:t>https://eur-lex.europa.eu/legal-content/EN/TXT/?uri=celex%3A32017D2285#ntr22-L_2017328EN.01003902-E0022</a:t>
            </a:r>
            <a:r>
              <a:rPr lang="en-GB" sz="1000" smtClean="0">
                <a:solidFill>
                  <a:prstClr val="black"/>
                </a:solidFill>
              </a:rPr>
              <a:t>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pic>
        <p:nvPicPr>
          <p:cNvPr id="23554" name="Picture 2" descr="https://ec.europa.eu/environment/emas/images/HeaderLogox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828" y="1240722"/>
            <a:ext cx="2385392" cy="133104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96349" y="755375"/>
            <a:ext cx="1126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smtClean="0">
                <a:solidFill>
                  <a:srgbClr val="0070C0"/>
                </a:solidFill>
              </a:rPr>
              <a:t>EMAS</a:t>
            </a:r>
            <a:r>
              <a:rPr lang="en-GB" sz="1600" smtClean="0"/>
              <a:t> is a voluntary tool available to </a:t>
            </a:r>
            <a:r>
              <a:rPr lang="en-GB" sz="1600" b="1" smtClean="0"/>
              <a:t>any organisation</a:t>
            </a:r>
            <a:r>
              <a:rPr lang="en-GB" sz="1600" smtClean="0"/>
              <a:t> operating in </a:t>
            </a:r>
            <a:r>
              <a:rPr lang="en-GB" sz="1600" b="1" smtClean="0"/>
              <a:t>any economic sector</a:t>
            </a:r>
            <a:r>
              <a:rPr lang="en-GB" sz="1600" smtClean="0"/>
              <a:t> within or outside the European Union that wants to:</a:t>
            </a:r>
            <a:endParaRPr lang="en-GB" sz="1600"/>
          </a:p>
        </p:txBody>
      </p:sp>
      <p:sp>
        <p:nvSpPr>
          <p:cNvPr id="31" name="TextBox 30"/>
          <p:cNvSpPr txBox="1"/>
          <p:nvPr/>
        </p:nvSpPr>
        <p:spPr>
          <a:xfrm>
            <a:off x="2862469" y="1338471"/>
            <a:ext cx="9037983" cy="87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assume environmental and economic responsibility;</a:t>
            </a:r>
          </a:p>
          <a:p>
            <a:pPr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improve its environmental performance;</a:t>
            </a:r>
          </a:p>
          <a:p>
            <a:pPr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communicate its environmental results to society and stakeholders in general.</a:t>
            </a:r>
            <a:endParaRPr lang="en-GB" sz="1600"/>
          </a:p>
        </p:txBody>
      </p:sp>
      <p:sp>
        <p:nvSpPr>
          <p:cNvPr id="33" name="Прямоугольник 32"/>
          <p:cNvSpPr/>
          <p:nvPr/>
        </p:nvSpPr>
        <p:spPr>
          <a:xfrm>
            <a:off x="2756287" y="2165374"/>
            <a:ext cx="7169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pc="40" smtClean="0">
                <a:solidFill>
                  <a:srgbClr val="00B050"/>
                </a:solidFill>
                <a:ea typeface="Times New Roman" panose="02020603050405020304" pitchFamily="18" charset="0"/>
              </a:rPr>
              <a:t>Benefits of implementing EMAS (% all responses)</a:t>
            </a:r>
            <a:endParaRPr lang="en-GB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6328" y="176447"/>
            <a:ext cx="7698351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General schedule for EMAS implementation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46852" y="6281531"/>
            <a:ext cx="7270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GB" sz="100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GB" sz="1000" smtClean="0">
                <a:solidFill>
                  <a:prstClr val="black"/>
                </a:solidFill>
                <a:hlinkClick r:id="rId3"/>
              </a:rPr>
              <a:t>https://eur-lex.europa.eu/legal-content/EN/TXT/?uri=celex%3A32017D2285#ntr22-L_2017328EN.01003902-E0022</a:t>
            </a:r>
            <a:r>
              <a:rPr lang="en-GB" sz="1000" smtClean="0">
                <a:solidFill>
                  <a:prstClr val="black"/>
                </a:solidFill>
              </a:rPr>
              <a:t>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pic>
        <p:nvPicPr>
          <p:cNvPr id="25602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14" y="172278"/>
            <a:ext cx="3279235" cy="6101768"/>
          </a:xfrm>
          <a:prstGeom prst="rect">
            <a:avLst/>
          </a:prstGeom>
          <a:noFill/>
        </p:spPr>
      </p:pic>
      <p:pic>
        <p:nvPicPr>
          <p:cNvPr id="25604" name="Picture 4" descr="Image"/>
          <p:cNvPicPr>
            <a:picLocks noChangeAspect="1" noChangeArrowheads="1"/>
          </p:cNvPicPr>
          <p:nvPr/>
        </p:nvPicPr>
        <p:blipFill>
          <a:blip r:embed="rId5" cstate="print"/>
          <a:srcRect b="324"/>
          <a:stretch>
            <a:fillRect/>
          </a:stretch>
        </p:blipFill>
        <p:spPr bwMode="auto">
          <a:xfrm>
            <a:off x="4784036" y="1772549"/>
            <a:ext cx="6236252" cy="7851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7930" y="1351721"/>
            <a:ext cx="7818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smtClean="0">
                <a:solidFill>
                  <a:srgbClr val="1B02B2"/>
                </a:solidFill>
              </a:rPr>
              <a:t>Relation between activities, environmental aspects and environmental impacts</a:t>
            </a:r>
            <a:endParaRPr lang="en-GB" sz="1600" b="1">
              <a:solidFill>
                <a:srgbClr val="1B02B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4557" y="735494"/>
            <a:ext cx="7818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smtClean="0"/>
              <a:t>Environmental Review</a:t>
            </a:r>
            <a:endParaRPr lang="en-GB" sz="1600" b="1"/>
          </a:p>
        </p:txBody>
      </p:sp>
      <p:sp>
        <p:nvSpPr>
          <p:cNvPr id="19" name="Стрелка вниз 18"/>
          <p:cNvSpPr/>
          <p:nvPr/>
        </p:nvSpPr>
        <p:spPr>
          <a:xfrm>
            <a:off x="7726019" y="1060176"/>
            <a:ext cx="278294" cy="27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Прямоугольник 19"/>
          <p:cNvSpPr/>
          <p:nvPr/>
        </p:nvSpPr>
        <p:spPr>
          <a:xfrm>
            <a:off x="6056242" y="2782955"/>
            <a:ext cx="3260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smtClean="0">
                <a:solidFill>
                  <a:srgbClr val="00B050"/>
                </a:solidFill>
              </a:rPr>
              <a:t>    Environmental aspects</a:t>
            </a:r>
            <a:endParaRPr lang="en-GB" sz="1600" b="1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03374" y="3465442"/>
            <a:ext cx="40021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smtClean="0"/>
              <a:t>Direct aspects</a:t>
            </a:r>
            <a:endParaRPr lang="en-GB" sz="1600" smtClean="0"/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air emissions;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water emissions; 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waste;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use of natural resources and raw materials;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local issues (noise, vibration, odours);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land use;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air emissions related to transport;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risks of environmental accidents and emergency situations.</a:t>
            </a:r>
            <a:endParaRPr lang="en-GB" sz="1600"/>
          </a:p>
        </p:txBody>
      </p:sp>
      <p:sp>
        <p:nvSpPr>
          <p:cNvPr id="32" name="Прямоугольник 31"/>
          <p:cNvSpPr/>
          <p:nvPr/>
        </p:nvSpPr>
        <p:spPr>
          <a:xfrm>
            <a:off x="7977810" y="3472069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1600" b="1" smtClean="0"/>
              <a:t>Indirect aspects</a:t>
            </a:r>
            <a:endParaRPr lang="en-GB" sz="1600" smtClean="0"/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product life cycle related issues;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capital investment;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insurance services;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administrative and planning decisions;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environmental performance of contractors, subcontractors and suppliers;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/>
              <a:t> choice and composition of services e.g. transport, catering, etc.</a:t>
            </a:r>
          </a:p>
          <a:p>
            <a:pPr fontAlgn="t"/>
            <a:endParaRPr lang="en-GB" sz="1600" b="1"/>
          </a:p>
        </p:txBody>
      </p:sp>
      <p:cxnSp>
        <p:nvCxnSpPr>
          <p:cNvPr id="35" name="Прямая со стрелкой 34"/>
          <p:cNvCxnSpPr>
            <a:stCxn id="20" idx="2"/>
            <a:endCxn id="29" idx="0"/>
          </p:cNvCxnSpPr>
          <p:nvPr/>
        </p:nvCxnSpPr>
        <p:spPr>
          <a:xfrm flipH="1">
            <a:off x="5804452" y="3121509"/>
            <a:ext cx="1881808" cy="34393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2"/>
            <a:endCxn id="32" idx="0"/>
          </p:cNvCxnSpPr>
          <p:nvPr/>
        </p:nvCxnSpPr>
        <p:spPr>
          <a:xfrm>
            <a:off x="7686260" y="3121509"/>
            <a:ext cx="2272750" cy="3505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хема 48"/>
          <p:cNvGraphicFramePr/>
          <p:nvPr/>
        </p:nvGraphicFramePr>
        <p:xfrm>
          <a:off x="6085385" y="951678"/>
          <a:ext cx="63886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466" y="215016"/>
            <a:ext cx="11106658" cy="896979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Technological transitioning to circular economy in mechanical engineering sector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683056" y="6022523"/>
            <a:ext cx="7270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Sources:https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://www.dave4math.com/blog/what-is-mechanical-engineering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/; 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osvita.ua/vnz/reports/geograf/23963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 ; The European machine tool sector and the circular 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economy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CECIMO Circular Economy 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Report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2019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Available online 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endParaRPr lang="en-GB" sz="1000" smtClean="0">
              <a:solidFill>
                <a:prstClr val="black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GB" sz="1000" smtClean="0">
                <a:solidFill>
                  <a:prstClr val="black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circulareconomy.europa.eu/platform/sites/default/files/circular_economy_report.pdf</a:t>
            </a:r>
            <a:endParaRPr lang="en-GB" sz="1000" smtClean="0">
              <a:solidFill>
                <a:prstClr val="black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9427" y="2361061"/>
            <a:ext cx="1883390" cy="61414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1B02B2"/>
                </a:solidFill>
              </a:rPr>
              <a:t>Mechanical engineering</a:t>
            </a:r>
            <a:endParaRPr lang="en-GB" b="1">
              <a:solidFill>
                <a:srgbClr val="1B02B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74961" y="1569491"/>
            <a:ext cx="1719618" cy="43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Acoustical Engineering</a:t>
            </a:r>
            <a:endParaRPr lang="en-GB" sz="1400" b="1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8060" y="1831074"/>
            <a:ext cx="1719618" cy="436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Aerospace Engineering</a:t>
            </a:r>
            <a:endParaRPr lang="en-GB" sz="1400" b="1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8060" y="2417927"/>
            <a:ext cx="1719618" cy="4367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Control Systems Engineering</a:t>
            </a:r>
            <a:endParaRPr lang="en-GB" sz="1400" b="1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8060" y="3032077"/>
            <a:ext cx="1719618" cy="436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Heat Transfer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76483" y="3564340"/>
            <a:ext cx="1719618" cy="436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Marine Engineering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28113" y="3550691"/>
            <a:ext cx="1719618" cy="4367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Structural Analysis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92638" y="1762835"/>
            <a:ext cx="1719618" cy="436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Automotive Engineering</a:t>
            </a:r>
            <a:endParaRPr lang="en-GB" sz="1400" b="1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06287" y="2336041"/>
            <a:ext cx="1719618" cy="4367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Cybernetics</a:t>
            </a:r>
            <a:endParaRPr lang="en-GB" sz="1400" b="1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92638" y="2977486"/>
            <a:ext cx="1719618" cy="436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smtClean="0"/>
              <a:t>Mechatronics and Robotics</a:t>
            </a:r>
          </a:p>
        </p:txBody>
      </p:sp>
      <p:cxnSp>
        <p:nvCxnSpPr>
          <p:cNvPr id="27" name="Прямая со стрелкой 26"/>
          <p:cNvCxnSpPr>
            <a:stCxn id="6" idx="0"/>
            <a:endCxn id="7" idx="2"/>
          </p:cNvCxnSpPr>
          <p:nvPr/>
        </p:nvCxnSpPr>
        <p:spPr>
          <a:xfrm flipV="1">
            <a:off x="3521122" y="2006219"/>
            <a:ext cx="13648" cy="354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3"/>
          </p:cNvCxnSpPr>
          <p:nvPr/>
        </p:nvCxnSpPr>
        <p:spPr>
          <a:xfrm flipH="1" flipV="1">
            <a:off x="2117678" y="2049438"/>
            <a:ext cx="502692" cy="325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1"/>
            <a:endCxn id="18" idx="3"/>
          </p:cNvCxnSpPr>
          <p:nvPr/>
        </p:nvCxnSpPr>
        <p:spPr>
          <a:xfrm flipH="1" flipV="1">
            <a:off x="2117678" y="2636291"/>
            <a:ext cx="461749" cy="31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9" idx="3"/>
          </p:cNvCxnSpPr>
          <p:nvPr/>
        </p:nvCxnSpPr>
        <p:spPr>
          <a:xfrm flipH="1">
            <a:off x="2117678" y="2961563"/>
            <a:ext cx="475397" cy="288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0" idx="0"/>
          </p:cNvCxnSpPr>
          <p:nvPr/>
        </p:nvCxnSpPr>
        <p:spPr>
          <a:xfrm flipH="1">
            <a:off x="2636292" y="2961563"/>
            <a:ext cx="475398" cy="602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1" idx="0"/>
          </p:cNvCxnSpPr>
          <p:nvPr/>
        </p:nvCxnSpPr>
        <p:spPr>
          <a:xfrm>
            <a:off x="3835021" y="2975211"/>
            <a:ext cx="752901" cy="575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5" idx="1"/>
          </p:cNvCxnSpPr>
          <p:nvPr/>
        </p:nvCxnSpPr>
        <p:spPr>
          <a:xfrm>
            <a:off x="4435522" y="2947915"/>
            <a:ext cx="357116" cy="247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3"/>
            <a:endCxn id="24" idx="1"/>
          </p:cNvCxnSpPr>
          <p:nvPr/>
        </p:nvCxnSpPr>
        <p:spPr>
          <a:xfrm flipV="1">
            <a:off x="4462817" y="2554405"/>
            <a:ext cx="343470" cy="113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23" idx="1"/>
          </p:cNvCxnSpPr>
          <p:nvPr/>
        </p:nvCxnSpPr>
        <p:spPr>
          <a:xfrm flipV="1">
            <a:off x="4408227" y="1981199"/>
            <a:ext cx="384411" cy="393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3206" y="1105468"/>
            <a:ext cx="600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40" smtClean="0">
                <a:ea typeface="Times New Roman" panose="02020603050405020304" pitchFamily="18" charset="0"/>
              </a:rPr>
              <a:t>Structure of mechanical engineering sector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285523" y="4117791"/>
            <a:ext cx="4129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spc="40" smtClean="0">
                <a:ea typeface="Times New Roman" panose="02020603050405020304" pitchFamily="18" charset="0"/>
              </a:rPr>
              <a:t>Transitioning to circular economy </a:t>
            </a:r>
          </a:p>
        </p:txBody>
      </p:sp>
      <p:cxnSp>
        <p:nvCxnSpPr>
          <p:cNvPr id="52" name="Прямая со стрелкой 51"/>
          <p:cNvCxnSpPr>
            <a:stCxn id="50" idx="2"/>
          </p:cNvCxnSpPr>
          <p:nvPr/>
        </p:nvCxnSpPr>
        <p:spPr>
          <a:xfrm flipH="1">
            <a:off x="6346209" y="4487123"/>
            <a:ext cx="4014" cy="20770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0" idx="2"/>
          </p:cNvCxnSpPr>
          <p:nvPr/>
        </p:nvCxnSpPr>
        <p:spPr>
          <a:xfrm flipH="1">
            <a:off x="3971499" y="4487123"/>
            <a:ext cx="2378724" cy="43971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0" idx="2"/>
          </p:cNvCxnSpPr>
          <p:nvPr/>
        </p:nvCxnSpPr>
        <p:spPr>
          <a:xfrm>
            <a:off x="6350223" y="4487123"/>
            <a:ext cx="2507174" cy="38512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28541" y="5715238"/>
            <a:ext cx="247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0070C0"/>
                </a:solidFill>
              </a:rPr>
              <a:t>Digital technologies</a:t>
            </a:r>
            <a:endParaRPr lang="en-GB" sz="1600" b="1">
              <a:solidFill>
                <a:srgbClr val="0070C0"/>
              </a:solidFill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9" cstate="print"/>
          <a:srcRect l="32389" t="43020" r="32977" b="13960"/>
          <a:stretch>
            <a:fillRect/>
          </a:stretch>
        </p:blipFill>
        <p:spPr bwMode="auto">
          <a:xfrm>
            <a:off x="5571460" y="4742121"/>
            <a:ext cx="1571330" cy="9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7751928" y="5720687"/>
            <a:ext cx="406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0070C0"/>
                </a:solidFill>
              </a:rPr>
              <a:t>Recycling &amp; less energy consumption</a:t>
            </a:r>
            <a:endParaRPr lang="en-GB" sz="1600" b="1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/>
          <p:nvPr/>
        </p:nvPicPr>
        <p:blipFill>
          <a:blip r:embed="rId10" cstate="print"/>
          <a:srcRect l="61571" t="49288" r="27846" b="33333"/>
          <a:stretch>
            <a:fillRect/>
          </a:stretch>
        </p:blipFill>
        <p:spPr bwMode="auto">
          <a:xfrm>
            <a:off x="9044058" y="4599297"/>
            <a:ext cx="1396479" cy="11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Прямоугольник 68"/>
          <p:cNvSpPr/>
          <p:nvPr/>
        </p:nvSpPr>
        <p:spPr>
          <a:xfrm>
            <a:off x="1308770" y="5714420"/>
            <a:ext cx="3445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smtClean="0">
                <a:solidFill>
                  <a:srgbClr val="0070C0"/>
                </a:solidFill>
              </a:rPr>
              <a:t>Design and manufacturing issues</a:t>
            </a:r>
          </a:p>
        </p:txBody>
      </p:sp>
      <p:pic>
        <p:nvPicPr>
          <p:cNvPr id="70" name="Рисунок 69"/>
          <p:cNvPicPr/>
          <p:nvPr/>
        </p:nvPicPr>
        <p:blipFill>
          <a:blip r:embed="rId11" cstate="print"/>
          <a:srcRect l="24051" t="41311" r="67772" b="42735"/>
          <a:stretch>
            <a:fillRect/>
          </a:stretch>
        </p:blipFill>
        <p:spPr bwMode="auto">
          <a:xfrm>
            <a:off x="2315713" y="4408068"/>
            <a:ext cx="1437422" cy="131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Additive manufacturing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746852" y="6185839"/>
            <a:ext cx="759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US" sz="1000" dirty="0" smtClean="0">
                <a:solidFill>
                  <a:prstClr val="black"/>
                </a:solidFill>
                <a:hlinkClick r:id="rId4"/>
              </a:rPr>
              <a:t>The European machine tool sector and the circular economy. CECIMO Circular Economy Report, 2019. Available online at: </a:t>
            </a:r>
            <a:endParaRPr lang="ru-RU" sz="1000" dirty="0" smtClean="0">
              <a:solidFill>
                <a:prstClr val="black"/>
              </a:solidFill>
              <a:hlinkClick r:id="rId4"/>
            </a:endParaRPr>
          </a:p>
          <a:p>
            <a:r>
              <a:rPr lang="en-US" sz="1000" dirty="0" smtClean="0">
                <a:solidFill>
                  <a:prstClr val="black"/>
                </a:solidFill>
                <a:hlinkClick r:id="rId4"/>
              </a:rPr>
              <a:t>https://circulareconomy.europa.eu/platform/sites/default/files/circular_economy_report.pdf</a:t>
            </a:r>
            <a:r>
              <a:rPr lang="ru-RU" sz="1000" dirty="0" smtClean="0">
                <a:solidFill>
                  <a:prstClr val="black"/>
                </a:solidFill>
              </a:rPr>
              <a:t> </a:t>
            </a:r>
            <a:endParaRPr lang="x-none" sz="1000" dirty="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Cand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. Sci. (Econ.)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Yuliia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Dybiei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student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Nataliia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035F8E">
                    <a:lumMod val="75000"/>
                  </a:srgbClr>
                </a:solidFill>
              </a:rPr>
              <a:t>Krucninina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  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// 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12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01</a:t>
            </a:r>
            <a:r>
              <a:rPr lang="uk-UA" b="1" dirty="0">
                <a:solidFill>
                  <a:srgbClr val="035F8E">
                    <a:lumMod val="75000"/>
                  </a:srgbClr>
                </a:solidFill>
              </a:rPr>
              <a:t>.202</a:t>
            </a:r>
            <a:r>
              <a:rPr lang="en-US" b="1" dirty="0">
                <a:solidFill>
                  <a:srgbClr val="035F8E">
                    <a:lumMod val="75000"/>
                  </a:srgbClr>
                </a:solidFill>
              </a:rPr>
              <a:t>1</a:t>
            </a:r>
            <a:endParaRPr lang="ru-RU" b="1" dirty="0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49" y="755375"/>
            <a:ext cx="1126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70C0"/>
                </a:solidFill>
              </a:rPr>
              <a:t>Additive manufacturing (AM), </a:t>
            </a:r>
            <a:r>
              <a:rPr lang="en-US" sz="1600" dirty="0"/>
              <a:t>also known as </a:t>
            </a:r>
            <a:r>
              <a:rPr lang="en-US" sz="1600" b="1" dirty="0"/>
              <a:t>3D printing</a:t>
            </a:r>
            <a:r>
              <a:rPr lang="en-US" sz="1600" dirty="0"/>
              <a:t>, is the general term used to refer to technologies that, based on </a:t>
            </a:r>
            <a:r>
              <a:rPr lang="en-US" sz="1600" b="1" dirty="0"/>
              <a:t>a 3D digital model</a:t>
            </a:r>
            <a:r>
              <a:rPr lang="en-US" sz="1600" dirty="0"/>
              <a:t>, build up parts by adding material </a:t>
            </a:r>
            <a:r>
              <a:rPr lang="en-US" sz="1600" b="1" dirty="0"/>
              <a:t>layer by layer</a:t>
            </a:r>
            <a:r>
              <a:rPr lang="en-US" sz="1600" dirty="0"/>
              <a:t>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 l="23823" t="22976" r="25129" b="12683"/>
          <a:stretch>
            <a:fillRect/>
          </a:stretch>
        </p:blipFill>
        <p:spPr bwMode="auto">
          <a:xfrm>
            <a:off x="382336" y="1523999"/>
            <a:ext cx="6150985" cy="421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493566" y="1529270"/>
            <a:ext cx="1683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40" dirty="0">
                <a:ea typeface="Times New Roman" panose="02020603050405020304" pitchFamily="18" charset="0"/>
              </a:rPr>
              <a:t>Example </a:t>
            </a:r>
            <a:endParaRPr lang="uk-UA" sz="20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7991061" y="1656522"/>
            <a:ext cx="38431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613913" y="1417982"/>
            <a:ext cx="2796208" cy="622853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B02B2"/>
                </a:solidFill>
              </a:rPr>
              <a:t>machine tools</a:t>
            </a:r>
            <a:endParaRPr lang="ru-RU" b="1" dirty="0">
              <a:solidFill>
                <a:srgbClr val="1B02B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92955" y="2225010"/>
            <a:ext cx="525448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spc="40" dirty="0">
                <a:solidFill>
                  <a:srgbClr val="00B050"/>
                </a:solidFill>
                <a:ea typeface="Times New Roman" panose="02020603050405020304" pitchFamily="18" charset="0"/>
              </a:rPr>
              <a:t>Benefits of implementation of AM in machine tools sector: </a:t>
            </a:r>
          </a:p>
          <a:p>
            <a:pPr algn="just"/>
            <a:endParaRPr lang="en-US" sz="1600" b="1" spc="40" dirty="0">
              <a:solidFill>
                <a:srgbClr val="00B050"/>
              </a:solidFill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US" sz="1600" dirty="0"/>
              <a:t> lightweight design and enhanced durability and functionality of components;</a:t>
            </a: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US" sz="1600" dirty="0"/>
              <a:t> increasing material efficiency and recycling;</a:t>
            </a: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US" sz="1600" dirty="0"/>
              <a:t> enabling on-demand and distributed manufacturing;</a:t>
            </a: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US" sz="1600" dirty="0"/>
              <a:t> reparability and remanufacturing becomes easier and more cost-effective.</a:t>
            </a:r>
            <a:endParaRPr lang="uk-UA" sz="1600" b="1" dirty="0">
              <a:solidFill>
                <a:srgbClr val="00B05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904383" y="4757531"/>
            <a:ext cx="4916556" cy="848140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Additive Manufacturing can be a complement but not a substitute to subtractive manufacturing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52FE09E7-3AA1-44F0-B2E2-A5B9B7365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762" y="255960"/>
            <a:ext cx="11106658" cy="539015"/>
          </a:xfrm>
        </p:spPr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Digital technologies for circular economy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F0FEB63-EB31-487A-93CA-D3133946AA49}"/>
              </a:ext>
            </a:extLst>
          </p:cNvPr>
          <p:cNvSpPr/>
          <p:nvPr/>
        </p:nvSpPr>
        <p:spPr>
          <a:xfrm>
            <a:off x="627322" y="5772942"/>
            <a:ext cx="81658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Sources</a:t>
            </a:r>
            <a:r>
              <a:rPr lang="en-GB" sz="1000" smtClean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en-GB" sz="1000" smtClean="0">
                <a:solidFill>
                  <a:prstClr val="black"/>
                </a:solidFill>
                <a:hlinkClick r:id="rId3"/>
              </a:rPr>
              <a:t>The European machine tool sector and the circular economy. CECIMO Circular Economy Report, 2019. Available online at: </a:t>
            </a:r>
          </a:p>
          <a:p>
            <a:r>
              <a:rPr lang="en-GB" sz="1000" smtClean="0">
                <a:solidFill>
                  <a:prstClr val="black"/>
                </a:solidFill>
                <a:hlinkClick r:id="rId3"/>
              </a:rPr>
              <a:t>https://circulareconomy.europa.eu/platform/sites/default/files/circular_economy_report.pdf ; Circular economy business models for the manufacturing industry. Circular Economy Playbook for Finnish SMEs. Available online at: </a:t>
            </a:r>
          </a:p>
          <a:p>
            <a:r>
              <a:rPr lang="en-GB" sz="1000" smtClean="0">
                <a:solidFill>
                  <a:prstClr val="black"/>
                </a:solidFill>
                <a:hlinkClick r:id="rId4"/>
              </a:rPr>
              <a:t>https://samfelagsabyrgd.is/assets/2020/05/circular-economy-playbook-for-manufacturing_v1-1.pdf</a:t>
            </a:r>
            <a:r>
              <a:rPr lang="en-GB" sz="1000" smtClean="0">
                <a:solidFill>
                  <a:prstClr val="black"/>
                </a:solidFill>
              </a:rPr>
              <a:t>; </a:t>
            </a:r>
            <a:r>
              <a:rPr lang="en-GB" sz="1000" smtClean="0">
                <a:solidFill>
                  <a:prstClr val="black"/>
                </a:solidFill>
                <a:hlinkClick r:id="rId5"/>
              </a:rPr>
              <a:t>https://www.nec.com/en/global/insights/article/2020022510/index.html</a:t>
            </a:r>
            <a:r>
              <a:rPr lang="en-GB" sz="1000" smtClean="0">
                <a:solidFill>
                  <a:prstClr val="black"/>
                </a:solidFill>
              </a:rPr>
              <a:t>; </a:t>
            </a:r>
            <a:r>
              <a:rPr lang="en-GB" sz="1000" smtClean="0">
                <a:solidFill>
                  <a:prstClr val="black"/>
                </a:solidFill>
                <a:hlinkClick r:id="rId6"/>
              </a:rPr>
              <a:t>https://industryeurope.com/building-a-digital-twin/</a:t>
            </a:r>
            <a:r>
              <a:rPr lang="en-GB" sz="1000" smtClean="0">
                <a:solidFill>
                  <a:prstClr val="black"/>
                </a:solidFill>
              </a:rPr>
              <a:t>   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8627166" y="6082747"/>
            <a:ext cx="2928729" cy="55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Cand. Sci. (Econ.) Yuliia Dybiei,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smtClean="0">
                <a:solidFill>
                  <a:srgbClr val="035F8E">
                    <a:lumMod val="75000"/>
                  </a:srgbClr>
                </a:solidFill>
              </a:rPr>
              <a:t>student Nataliia Krucninina  // 12.01.2021</a:t>
            </a:r>
            <a:endParaRPr lang="en-GB" b="1">
              <a:solidFill>
                <a:srgbClr val="035F8E">
                  <a:lumMod val="75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6365" y="1895061"/>
            <a:ext cx="578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smtClean="0">
                <a:solidFill>
                  <a:srgbClr val="0070C0"/>
                </a:solidFill>
              </a:rPr>
              <a:t>Digital twin</a:t>
            </a:r>
            <a:r>
              <a:rPr lang="en-GB" sz="1600" smtClean="0"/>
              <a:t> is </a:t>
            </a:r>
            <a:r>
              <a:rPr lang="en-GB" sz="1600" b="1" smtClean="0"/>
              <a:t>a virtual model </a:t>
            </a:r>
            <a:r>
              <a:rPr lang="en-GB" sz="1600" smtClean="0"/>
              <a:t>of a process, product or service, pairing virtual and physical worlds. This allows the </a:t>
            </a:r>
            <a:r>
              <a:rPr lang="en-GB" sz="1600" b="1" smtClean="0"/>
              <a:t>analysis</a:t>
            </a:r>
            <a:r>
              <a:rPr lang="en-GB" sz="1600" smtClean="0"/>
              <a:t> of data and </a:t>
            </a:r>
            <a:r>
              <a:rPr lang="en-GB" sz="1600" b="1" smtClean="0"/>
              <a:t>monitoring</a:t>
            </a:r>
            <a:r>
              <a:rPr lang="en-GB" sz="1600" smtClean="0"/>
              <a:t> of systems to develop new solutions or conduct predictive maintenance.</a:t>
            </a:r>
            <a:endParaRPr lang="en-GB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2168720" y="3174526"/>
            <a:ext cx="1683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spc="40" smtClean="0">
                <a:ea typeface="Times New Roman" panose="02020603050405020304" pitchFamily="18" charset="0"/>
              </a:rPr>
              <a:t>Example </a:t>
            </a:r>
            <a:endParaRPr lang="en-GB" sz="2000" b="1"/>
          </a:p>
        </p:txBody>
      </p:sp>
      <p:sp>
        <p:nvSpPr>
          <p:cNvPr id="17" name="Стрелка вправо 16"/>
          <p:cNvSpPr/>
          <p:nvPr/>
        </p:nvSpPr>
        <p:spPr>
          <a:xfrm>
            <a:off x="3864335" y="3301778"/>
            <a:ext cx="384313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Овал 17"/>
          <p:cNvSpPr/>
          <p:nvPr/>
        </p:nvSpPr>
        <p:spPr>
          <a:xfrm>
            <a:off x="4517667" y="2987038"/>
            <a:ext cx="2796208" cy="622853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1B02B2"/>
                </a:solidFill>
              </a:rPr>
              <a:t>machine tools, aerospace</a:t>
            </a:r>
            <a:endParaRPr lang="en-GB" b="1">
              <a:solidFill>
                <a:srgbClr val="1B02B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 cstate="print"/>
          <a:srcRect l="18025" t="52632" r="72826" b="33109"/>
          <a:stretch>
            <a:fillRect/>
          </a:stretch>
        </p:blipFill>
        <p:spPr bwMode="auto">
          <a:xfrm>
            <a:off x="490330" y="1919190"/>
            <a:ext cx="1598759" cy="1398541"/>
          </a:xfrm>
          <a:prstGeom prst="rect">
            <a:avLst/>
          </a:prstGeom>
          <a:noFill/>
          <a:ln w="9525">
            <a:solidFill>
              <a:srgbClr val="1D4697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09600" y="861391"/>
            <a:ext cx="10747513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Font typeface="Wingdings" pitchFamily="2" charset="2"/>
              <a:buChar char="q"/>
            </a:pPr>
            <a:r>
              <a:rPr lang="en-GB" dirty="0" smtClean="0"/>
              <a:t> Technologies which enable getting real-time information about processes. </a:t>
            </a:r>
          </a:p>
          <a:p>
            <a:pPr>
              <a:lnSpc>
                <a:spcPts val="2300"/>
              </a:lnSpc>
              <a:buFont typeface="Wingdings" pitchFamily="2" charset="2"/>
              <a:buChar char="q"/>
            </a:pPr>
            <a:r>
              <a:rPr lang="en-GB" dirty="0" smtClean="0"/>
              <a:t> Digital twin.</a:t>
            </a:r>
          </a:p>
          <a:p>
            <a:pPr>
              <a:lnSpc>
                <a:spcPts val="2300"/>
              </a:lnSpc>
              <a:buFont typeface="Wingdings" pitchFamily="2" charset="2"/>
              <a:buChar char="q"/>
            </a:pPr>
            <a:r>
              <a:rPr lang="en-GB" dirty="0" smtClean="0"/>
              <a:t> Implementing predictive maintenance through digitalization.</a:t>
            </a:r>
          </a:p>
          <a:p>
            <a:endParaRPr lang="en-GB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6148" y="3627445"/>
            <a:ext cx="6574405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spc="40" smtClean="0">
                <a:solidFill>
                  <a:srgbClr val="00B050"/>
                </a:solidFill>
                <a:ea typeface="Times New Roman" panose="02020603050405020304" pitchFamily="18" charset="0"/>
              </a:rPr>
              <a:t>Benefits of implementation of digital twin technology:</a:t>
            </a:r>
            <a:endParaRPr lang="en-GB" sz="1600" b="1" spc="40" smtClean="0">
              <a:solidFill>
                <a:srgbClr val="00B050"/>
              </a:solidFill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recognition of any behaviour deviations and influence on the development of future products;</a:t>
            </a:r>
            <a:endParaRPr lang="en-GB" sz="1600" b="1" smtClean="0">
              <a:solidFill>
                <a:srgbClr val="00B050"/>
              </a:solidFill>
            </a:endParaRP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reduction of the amount of testing and experiments of the products → more new products on the market in a short period of time; optimisation of products in advance, reduction of the resources used;</a:t>
            </a:r>
          </a:p>
          <a:p>
            <a:pPr algn="just">
              <a:lnSpc>
                <a:spcPts val="2100"/>
              </a:lnSpc>
              <a:buFont typeface="Wingdings" pitchFamily="2" charset="2"/>
              <a:buChar char="q"/>
            </a:pPr>
            <a:r>
              <a:rPr lang="en-GB" sz="1600" smtClean="0"/>
              <a:t> enabling of intelligent, machine-level decision-making at a factory level.</a:t>
            </a:r>
            <a:endParaRPr lang="en-GB" sz="160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604759" y="3607442"/>
            <a:ext cx="3560859" cy="2191909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smtClean="0">
              <a:solidFill>
                <a:srgbClr val="C00000"/>
              </a:solidFill>
            </a:endParaRPr>
          </a:p>
          <a:p>
            <a:pPr algn="ctr"/>
            <a:endParaRPr lang="en-GB" sz="1600" b="1" smtClean="0">
              <a:solidFill>
                <a:srgbClr val="C00000"/>
              </a:solidFill>
            </a:endParaRPr>
          </a:p>
          <a:p>
            <a:pPr algn="ctr"/>
            <a:r>
              <a:rPr lang="en-GB" sz="1600" b="1" smtClean="0">
                <a:solidFill>
                  <a:srgbClr val="C00000"/>
                </a:solidFill>
              </a:rPr>
              <a:t>Barriers:</a:t>
            </a:r>
          </a:p>
          <a:p>
            <a:pPr algn="ctr"/>
            <a:endParaRPr lang="en-GB" sz="1600" b="1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1600" b="1" smtClean="0">
                <a:solidFill>
                  <a:schemeClr val="tx1"/>
                </a:solidFill>
              </a:rPr>
              <a:t> </a:t>
            </a:r>
            <a:r>
              <a:rPr lang="en-GB" sz="1600" smtClean="0">
                <a:solidFill>
                  <a:schemeClr val="tx1"/>
                </a:solidFill>
              </a:rPr>
              <a:t>requirement of an up-to-date IT infrastructure;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>
                <a:solidFill>
                  <a:schemeClr val="tx1"/>
                </a:solidFill>
              </a:rPr>
              <a:t> high-quality training of employees of enterprises;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smtClean="0">
                <a:solidFill>
                  <a:schemeClr val="tx1"/>
                </a:solidFill>
              </a:rPr>
              <a:t> difficulties in implementation in small enterprises.</a:t>
            </a:r>
          </a:p>
          <a:p>
            <a:pPr algn="just">
              <a:buFont typeface="Wingdings" pitchFamily="2" charset="2"/>
              <a:buChar char="q"/>
            </a:pPr>
            <a:endParaRPr lang="en-GB" sz="1600" smtClean="0">
              <a:solidFill>
                <a:schemeClr val="tx1"/>
              </a:solidFill>
            </a:endParaRPr>
          </a:p>
          <a:p>
            <a:pPr algn="ctr"/>
            <a:endParaRPr lang="en-GB" sz="1600" b="1">
              <a:solidFill>
                <a:srgbClr val="C00000"/>
              </a:solidFill>
            </a:endParaRPr>
          </a:p>
        </p:txBody>
      </p:sp>
      <p:pic>
        <p:nvPicPr>
          <p:cNvPr id="6146" name="Picture 2" descr="https://www.nec.com/en/global/insights/article/2020022510/images/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02039" y="275046"/>
            <a:ext cx="2773045" cy="316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0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1984</Words>
  <Application>Microsoft Office PowerPoint</Application>
  <PresentationFormat>Произвольный</PresentationFormat>
  <Paragraphs>246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Technological transitioning to circular economy: mechanical engineering sector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SD</dc:subject>
  <dc:creator>Пользователь Windows;Paliekhova</dc:creator>
  <cp:lastModifiedBy>New</cp:lastModifiedBy>
  <cp:revision>537</cp:revision>
  <dcterms:created xsi:type="dcterms:W3CDTF">2018-01-06T22:34:48Z</dcterms:created>
  <dcterms:modified xsi:type="dcterms:W3CDTF">2021-01-11T21:48:10Z</dcterms:modified>
</cp:coreProperties>
</file>