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4" r:id="rId2"/>
    <p:sldMasterId id="2147483681" r:id="rId3"/>
    <p:sldMasterId id="2147483688" r:id="rId4"/>
    <p:sldMasterId id="2147483695" r:id="rId5"/>
    <p:sldMasterId id="2147483707" r:id="rId6"/>
  </p:sldMasterIdLst>
  <p:notesMasterIdLst>
    <p:notesMasterId r:id="rId42"/>
  </p:notesMasterIdLst>
  <p:sldIdLst>
    <p:sldId id="259" r:id="rId7"/>
    <p:sldId id="272" r:id="rId8"/>
    <p:sldId id="277" r:id="rId9"/>
    <p:sldId id="265" r:id="rId10"/>
    <p:sldId id="268" r:id="rId11"/>
    <p:sldId id="402" r:id="rId12"/>
    <p:sldId id="266" r:id="rId13"/>
    <p:sldId id="267" r:id="rId14"/>
    <p:sldId id="281" r:id="rId15"/>
    <p:sldId id="282" r:id="rId16"/>
    <p:sldId id="283" r:id="rId17"/>
    <p:sldId id="269" r:id="rId18"/>
    <p:sldId id="397" r:id="rId19"/>
    <p:sldId id="415" r:id="rId20"/>
    <p:sldId id="398" r:id="rId21"/>
    <p:sldId id="287" r:id="rId22"/>
    <p:sldId id="288" r:id="rId23"/>
    <p:sldId id="286" r:id="rId24"/>
    <p:sldId id="270" r:id="rId25"/>
    <p:sldId id="262" r:id="rId26"/>
    <p:sldId id="408" r:id="rId27"/>
    <p:sldId id="414" r:id="rId28"/>
    <p:sldId id="406" r:id="rId29"/>
    <p:sldId id="413" r:id="rId30"/>
    <p:sldId id="409" r:id="rId31"/>
    <p:sldId id="410" r:id="rId32"/>
    <p:sldId id="276" r:id="rId33"/>
    <p:sldId id="411" r:id="rId34"/>
    <p:sldId id="412" r:id="rId35"/>
    <p:sldId id="285" r:id="rId36"/>
    <p:sldId id="258" r:id="rId37"/>
    <p:sldId id="263" r:id="rId38"/>
    <p:sldId id="416" r:id="rId39"/>
    <p:sldId id="417" r:id="rId40"/>
    <p:sldId id="275" r:id="rId41"/>
  </p:sldIdLst>
  <p:sldSz cx="12192000" cy="6858000"/>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Раздел по умолчанию" id="{FF57B794-F54C-4650-90B7-F545A343E0A0}">
          <p14:sldIdLst>
            <p14:sldId id="259"/>
            <p14:sldId id="272"/>
            <p14:sldId id="277"/>
            <p14:sldId id="265"/>
            <p14:sldId id="268"/>
            <p14:sldId id="402"/>
            <p14:sldId id="266"/>
            <p14:sldId id="267"/>
            <p14:sldId id="281"/>
            <p14:sldId id="282"/>
            <p14:sldId id="283"/>
            <p14:sldId id="269"/>
            <p14:sldId id="397"/>
            <p14:sldId id="415"/>
            <p14:sldId id="398"/>
            <p14:sldId id="287"/>
            <p14:sldId id="288"/>
            <p14:sldId id="286"/>
            <p14:sldId id="270"/>
            <p14:sldId id="262"/>
            <p14:sldId id="408"/>
            <p14:sldId id="414"/>
            <p14:sldId id="406"/>
            <p14:sldId id="413"/>
            <p14:sldId id="409"/>
            <p14:sldId id="410"/>
            <p14:sldId id="276"/>
            <p14:sldId id="411"/>
            <p14:sldId id="412"/>
            <p14:sldId id="285"/>
            <p14:sldId id="258"/>
            <p14:sldId id="263"/>
            <p14:sldId id="416"/>
            <p14:sldId id="417"/>
            <p14:sldId id="2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3" roundtripDataSignature="AMtx7miKwjC+k4gJ5lIJhx+cEKPXfIKW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1" d="100"/>
          <a:sy n="41" d="100"/>
        </p:scale>
        <p:origin x="78" y="6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customschemas.google.com/relationships/presentationmetadata" Target="metadata"/></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g"/><Relationship Id="rId5" Type="http://schemas.openxmlformats.org/officeDocument/2006/relationships/image" Target="../media/image34.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ata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_rels/data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image" Target="../media/image32.png"/></Relationships>
</file>

<file path=ppt/diagrams/_rels/data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g"/><Relationship Id="rId5" Type="http://schemas.openxmlformats.org/officeDocument/2006/relationships/image" Target="../media/image34.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FF7CC-EB34-4EFE-9E3E-2E7B0BC1C5D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721B9BC3-2B55-42DB-A794-6642E6816276}" type="pres">
      <dgm:prSet presAssocID="{D67FF7CC-EB34-4EFE-9E3E-2E7B0BC1C5D9}" presName="rootnode" presStyleCnt="0">
        <dgm:presLayoutVars>
          <dgm:chMax/>
          <dgm:chPref/>
          <dgm:dir/>
          <dgm:animLvl val="lvl"/>
        </dgm:presLayoutVars>
      </dgm:prSet>
      <dgm:spPr/>
    </dgm:pt>
  </dgm:ptLst>
  <dgm:cxnLst>
    <dgm:cxn modelId="{40D9597E-DEAC-4DBC-B59F-E509A4339840}" type="presOf" srcId="{D67FF7CC-EB34-4EFE-9E3E-2E7B0BC1C5D9}" destId="{721B9BC3-2B55-42DB-A794-6642E6816276}"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F5ED27-B7C9-41FF-8427-D3E5B068CCF9}" type="doc">
      <dgm:prSet loTypeId="urn:microsoft.com/office/officeart/2005/8/layout/hProcess10" loCatId="process" qsTypeId="urn:microsoft.com/office/officeart/2005/8/quickstyle/simple1" qsCatId="simple" csTypeId="urn:microsoft.com/office/officeart/2005/8/colors/accent0_1" csCatId="mainScheme" phldr="1"/>
      <dgm:spPr/>
      <dgm:t>
        <a:bodyPr/>
        <a:lstStyle/>
        <a:p>
          <a:endParaRPr lang="ru-RU"/>
        </a:p>
      </dgm:t>
    </dgm:pt>
    <dgm:pt modelId="{A67377E0-F326-45D4-ADA1-ADDC308C1F66}">
      <dgm:prSet phldrT="[Текст]" custT="1"/>
      <dgm:spPr/>
      <dgm:t>
        <a:bodyPr/>
        <a:lstStyle/>
        <a:p>
          <a:r>
            <a:rPr lang="en-US" sz="2000" dirty="0"/>
            <a:t>Photo</a:t>
          </a:r>
          <a:endParaRPr lang="ru-RU" sz="2000" dirty="0"/>
        </a:p>
      </dgm:t>
    </dgm:pt>
    <dgm:pt modelId="{B9D47B2E-0947-4B00-97C4-B5B02589FCC2}" type="parTrans" cxnId="{E93137A5-7818-4E6A-A106-CE7242B1566F}">
      <dgm:prSet/>
      <dgm:spPr/>
      <dgm:t>
        <a:bodyPr/>
        <a:lstStyle/>
        <a:p>
          <a:endParaRPr lang="ru-RU"/>
        </a:p>
      </dgm:t>
    </dgm:pt>
    <dgm:pt modelId="{B40EE0E4-0B67-40C9-A256-7B63EBC49A5E}" type="sibTrans" cxnId="{E93137A5-7818-4E6A-A106-CE7242B1566F}">
      <dgm:prSet/>
      <dgm:spPr/>
      <dgm:t>
        <a:bodyPr/>
        <a:lstStyle/>
        <a:p>
          <a:endParaRPr lang="ru-RU"/>
        </a:p>
      </dgm:t>
    </dgm:pt>
    <dgm:pt modelId="{2552021D-8CF2-46BC-A6A4-FBA2A5023528}">
      <dgm:prSet phldrT="[Текст]" custT="1"/>
      <dgm:spPr/>
      <dgm:t>
        <a:bodyPr/>
        <a:lstStyle/>
        <a:p>
          <a:r>
            <a:rPr lang="en-US" sz="2000" dirty="0"/>
            <a:t>Centering</a:t>
          </a:r>
          <a:endParaRPr lang="ru-RU" sz="2000" dirty="0"/>
        </a:p>
      </dgm:t>
    </dgm:pt>
    <dgm:pt modelId="{77E7786F-60C7-4075-B5A1-87B1DF2AC148}" type="parTrans" cxnId="{C66B6C7B-E7FC-4835-B2EC-E246562B5231}">
      <dgm:prSet/>
      <dgm:spPr/>
      <dgm:t>
        <a:bodyPr/>
        <a:lstStyle/>
        <a:p>
          <a:endParaRPr lang="ru-RU"/>
        </a:p>
      </dgm:t>
    </dgm:pt>
    <dgm:pt modelId="{A38847B7-2586-43CB-95F4-B91F9C9FCD74}" type="sibTrans" cxnId="{C66B6C7B-E7FC-4835-B2EC-E246562B5231}">
      <dgm:prSet/>
      <dgm:spPr/>
      <dgm:t>
        <a:bodyPr/>
        <a:lstStyle/>
        <a:p>
          <a:endParaRPr lang="ru-RU"/>
        </a:p>
      </dgm:t>
    </dgm:pt>
    <dgm:pt modelId="{68D3F0FF-4558-4DB5-8897-26643910F123}">
      <dgm:prSet phldrT="[Текст]" custT="1"/>
      <dgm:spPr/>
      <dgm:t>
        <a:bodyPr/>
        <a:lstStyle/>
        <a:p>
          <a:r>
            <a:rPr lang="en-US" sz="2000" dirty="0"/>
            <a:t>Inversion</a:t>
          </a:r>
          <a:endParaRPr lang="ru-RU" sz="2000" dirty="0"/>
        </a:p>
      </dgm:t>
    </dgm:pt>
    <dgm:pt modelId="{95BA05D0-A734-4F11-A52A-5C5048BE1821}" type="parTrans" cxnId="{07F85D44-3774-45C5-A7F6-2410289250F6}">
      <dgm:prSet/>
      <dgm:spPr/>
      <dgm:t>
        <a:bodyPr/>
        <a:lstStyle/>
        <a:p>
          <a:endParaRPr lang="ru-RU"/>
        </a:p>
      </dgm:t>
    </dgm:pt>
    <dgm:pt modelId="{5C4B48CA-1FAC-473B-9B8C-6242C1351766}" type="sibTrans" cxnId="{07F85D44-3774-45C5-A7F6-2410289250F6}">
      <dgm:prSet/>
      <dgm:spPr/>
      <dgm:t>
        <a:bodyPr/>
        <a:lstStyle/>
        <a:p>
          <a:endParaRPr lang="ru-RU"/>
        </a:p>
      </dgm:t>
    </dgm:pt>
    <dgm:pt modelId="{F57737B1-AED1-44D1-BC0F-24C3A43D9431}">
      <dgm:prSet phldrT="[Текст]" custT="1"/>
      <dgm:spPr/>
      <dgm:t>
        <a:bodyPr/>
        <a:lstStyle/>
        <a:p>
          <a:r>
            <a:rPr lang="en-US" sz="2000" dirty="0"/>
            <a:t>Prediction</a:t>
          </a:r>
          <a:endParaRPr lang="ru-RU" sz="2000" dirty="0"/>
        </a:p>
      </dgm:t>
    </dgm:pt>
    <dgm:pt modelId="{9166DD8A-14A9-4B6A-B33B-70AA437A6800}" type="parTrans" cxnId="{B615A0FB-97EA-404A-892C-9AF93A968C04}">
      <dgm:prSet/>
      <dgm:spPr/>
      <dgm:t>
        <a:bodyPr/>
        <a:lstStyle/>
        <a:p>
          <a:endParaRPr lang="ru-RU"/>
        </a:p>
      </dgm:t>
    </dgm:pt>
    <dgm:pt modelId="{7EDB0955-C29B-4896-B07A-A2939CA5332D}" type="sibTrans" cxnId="{B615A0FB-97EA-404A-892C-9AF93A968C04}">
      <dgm:prSet/>
      <dgm:spPr/>
      <dgm:t>
        <a:bodyPr/>
        <a:lstStyle/>
        <a:p>
          <a:endParaRPr lang="ru-RU"/>
        </a:p>
      </dgm:t>
    </dgm:pt>
    <dgm:pt modelId="{15B3578D-BD01-4150-ADF1-0C739F12A72F}">
      <dgm:prSet phldrT="[Текст]" custT="1"/>
      <dgm:spPr/>
      <dgm:t>
        <a:bodyPr/>
        <a:lstStyle/>
        <a:p>
          <a:r>
            <a:rPr lang="en-US" sz="2000" dirty="0"/>
            <a:t>Attack</a:t>
          </a:r>
          <a:endParaRPr lang="ru-RU" sz="2000" dirty="0"/>
        </a:p>
      </dgm:t>
    </dgm:pt>
    <dgm:pt modelId="{134DA7E1-B58D-459B-B91C-BA28451A81E0}" type="parTrans" cxnId="{05C9EC5C-D58E-47A5-8C6C-F9640F7DB6FB}">
      <dgm:prSet/>
      <dgm:spPr/>
      <dgm:t>
        <a:bodyPr/>
        <a:lstStyle/>
        <a:p>
          <a:endParaRPr lang="ru-RU"/>
        </a:p>
      </dgm:t>
    </dgm:pt>
    <dgm:pt modelId="{E51719D6-BEC8-48DA-A4C6-99FB1DDC7DBD}" type="sibTrans" cxnId="{05C9EC5C-D58E-47A5-8C6C-F9640F7DB6FB}">
      <dgm:prSet/>
      <dgm:spPr/>
      <dgm:t>
        <a:bodyPr/>
        <a:lstStyle/>
        <a:p>
          <a:endParaRPr lang="ru-RU"/>
        </a:p>
      </dgm:t>
    </dgm:pt>
    <dgm:pt modelId="{3D26A6F8-DC51-4CE4-A1D1-2220CFEFDFD6}" type="pres">
      <dgm:prSet presAssocID="{2FF5ED27-B7C9-41FF-8427-D3E5B068CCF9}" presName="Name0" presStyleCnt="0">
        <dgm:presLayoutVars>
          <dgm:dir/>
          <dgm:resizeHandles val="exact"/>
        </dgm:presLayoutVars>
      </dgm:prSet>
      <dgm:spPr/>
    </dgm:pt>
    <dgm:pt modelId="{B79C795B-3065-4794-B142-7D20A1C0D66B}" type="pres">
      <dgm:prSet presAssocID="{A67377E0-F326-45D4-ADA1-ADDC308C1F66}" presName="composite" presStyleCnt="0"/>
      <dgm:spPr/>
    </dgm:pt>
    <dgm:pt modelId="{9965EE65-D262-4B8D-B6D5-F98C5592120C}" type="pres">
      <dgm:prSet presAssocID="{A67377E0-F326-45D4-ADA1-ADDC308C1F66}" presName="imagSh" presStyleLbl="bgImgPlace1" presStyleIdx="0" presStyleCnt="5" custScaleX="324654" custScaleY="324894" custLinFactNeighborX="84995" custLinFactNeighborY="-99298"/>
      <dgm:spPr>
        <a:blipFill>
          <a:blip xmlns:r="http://schemas.openxmlformats.org/officeDocument/2006/relationships" r:embed="rId1">
            <a:extLst>
              <a:ext uri="{28A0092B-C50C-407E-A947-70E740481C1C}">
                <a14:useLocalDpi xmlns:a14="http://schemas.microsoft.com/office/drawing/2010/main" val="0"/>
              </a:ext>
            </a:extLst>
          </a:blip>
          <a:srcRect/>
          <a:stretch>
            <a:fillRect l="-41000" r="-41000"/>
          </a:stretch>
        </a:blipFill>
      </dgm:spPr>
    </dgm:pt>
    <dgm:pt modelId="{23F3D6E4-5A7F-4EA3-A130-CFF251E2C0F8}" type="pres">
      <dgm:prSet presAssocID="{A67377E0-F326-45D4-ADA1-ADDC308C1F66}" presName="txNode" presStyleLbl="node1" presStyleIdx="0" presStyleCnt="5" custScaleX="395079" custScaleY="122398" custLinFactX="76368" custLinFactNeighborX="100000" custLinFactNeighborY="-28636">
        <dgm:presLayoutVars>
          <dgm:bulletEnabled val="1"/>
        </dgm:presLayoutVars>
      </dgm:prSet>
      <dgm:spPr/>
    </dgm:pt>
    <dgm:pt modelId="{E73141E6-50AC-4E5A-817B-AD5E24FF865B}" type="pres">
      <dgm:prSet presAssocID="{B40EE0E4-0B67-40C9-A256-7B63EBC49A5E}" presName="sibTrans" presStyleLbl="sibTrans2D1" presStyleIdx="0" presStyleCnt="4" custScaleX="221208" custScaleY="586758"/>
      <dgm:spPr/>
    </dgm:pt>
    <dgm:pt modelId="{A9E6AFBC-8284-45FE-88CA-58E8510F68AE}" type="pres">
      <dgm:prSet presAssocID="{B40EE0E4-0B67-40C9-A256-7B63EBC49A5E}" presName="connTx" presStyleLbl="sibTrans2D1" presStyleIdx="0" presStyleCnt="4"/>
      <dgm:spPr/>
    </dgm:pt>
    <dgm:pt modelId="{570F7E08-D24D-4630-9993-7C2FEA71B659}" type="pres">
      <dgm:prSet presAssocID="{2552021D-8CF2-46BC-A6A4-FBA2A5023528}" presName="composite" presStyleCnt="0"/>
      <dgm:spPr/>
    </dgm:pt>
    <dgm:pt modelId="{7A20D999-2029-4AB9-B5D1-AEC180383503}" type="pres">
      <dgm:prSet presAssocID="{2552021D-8CF2-46BC-A6A4-FBA2A5023528}" presName="imagSh" presStyleLbl="bgImgPlace1" presStyleIdx="1" presStyleCnt="5" custScaleX="324654" custScaleY="324654" custLinFactX="121246" custLinFactY="-84481" custLinFactNeighborX="200000"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66F7C782-7E65-4D85-B4F7-8E52FDE0F77B}" type="pres">
      <dgm:prSet presAssocID="{2552021D-8CF2-46BC-A6A4-FBA2A5023528}" presName="txNode" presStyleLbl="node1" presStyleIdx="1" presStyleCnt="5" custScaleX="509845" custScaleY="122164" custLinFactX="200000" custLinFactNeighborX="232610" custLinFactNeighborY="-53281">
        <dgm:presLayoutVars>
          <dgm:bulletEnabled val="1"/>
        </dgm:presLayoutVars>
      </dgm:prSet>
      <dgm:spPr/>
    </dgm:pt>
    <dgm:pt modelId="{963E5FA3-62E2-4187-A27B-3B51D00FE103}" type="pres">
      <dgm:prSet presAssocID="{A38847B7-2586-43CB-95F4-B91F9C9FCD74}" presName="sibTrans" presStyleLbl="sibTrans2D1" presStyleIdx="1" presStyleCnt="4" custScaleX="225144" custScaleY="505942"/>
      <dgm:spPr/>
    </dgm:pt>
    <dgm:pt modelId="{6007CA8C-E2CD-43CE-9A09-7C066D7DB530}" type="pres">
      <dgm:prSet presAssocID="{A38847B7-2586-43CB-95F4-B91F9C9FCD74}" presName="connTx" presStyleLbl="sibTrans2D1" presStyleIdx="1" presStyleCnt="4"/>
      <dgm:spPr/>
    </dgm:pt>
    <dgm:pt modelId="{FFD7EF48-69C9-4805-8F15-FF363DEB639F}" type="pres">
      <dgm:prSet presAssocID="{68D3F0FF-4558-4DB5-8897-26643910F123}" presName="composite" presStyleCnt="0"/>
      <dgm:spPr/>
    </dgm:pt>
    <dgm:pt modelId="{EB68DA61-4339-4201-BAD6-B7FE0E65B40A}" type="pres">
      <dgm:prSet presAssocID="{68D3F0FF-4558-4DB5-8897-26643910F123}" presName="imagSh" presStyleLbl="bgImgPlace1" presStyleIdx="2" presStyleCnt="5" custScaleX="325411" custScaleY="324654" custLinFactX="200000" custLinFactY="-5372" custLinFactNeighborX="289180" custLinFactNeighborY="-100000"/>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59A755F6-5A2C-4C49-8BEB-097523BC8BFB}" type="pres">
      <dgm:prSet presAssocID="{68D3F0FF-4558-4DB5-8897-26643910F123}" presName="txNode" presStyleLbl="node1" presStyleIdx="2" presStyleCnt="5" custScaleX="347865" custScaleY="122399" custLinFactX="300000" custLinFactNeighborX="374456" custLinFactNeighborY="-16817">
        <dgm:presLayoutVars>
          <dgm:bulletEnabled val="1"/>
        </dgm:presLayoutVars>
      </dgm:prSet>
      <dgm:spPr/>
    </dgm:pt>
    <dgm:pt modelId="{7D9F8457-E51D-43FA-AE64-272FD59C3201}" type="pres">
      <dgm:prSet presAssocID="{5C4B48CA-1FAC-473B-9B8C-6242C1351766}" presName="sibTrans" presStyleLbl="sibTrans2D1" presStyleIdx="2" presStyleCnt="4" custScaleX="199099" custScaleY="604082" custLinFactNeighborX="6284" custLinFactNeighborY="83705"/>
      <dgm:spPr/>
    </dgm:pt>
    <dgm:pt modelId="{2AD167B8-89A9-4D08-826C-F3FE01E23EE1}" type="pres">
      <dgm:prSet presAssocID="{5C4B48CA-1FAC-473B-9B8C-6242C1351766}" presName="connTx" presStyleLbl="sibTrans2D1" presStyleIdx="2" presStyleCnt="4"/>
      <dgm:spPr/>
    </dgm:pt>
    <dgm:pt modelId="{EBD46817-3D3E-4ECC-B1A3-980BEBEA7522}" type="pres">
      <dgm:prSet presAssocID="{F57737B1-AED1-44D1-BC0F-24C3A43D9431}" presName="composite" presStyleCnt="0"/>
      <dgm:spPr/>
    </dgm:pt>
    <dgm:pt modelId="{E6A379B9-1516-4B64-97B1-257366CAECCD}" type="pres">
      <dgm:prSet presAssocID="{F57737B1-AED1-44D1-BC0F-24C3A43D9431}" presName="imagSh" presStyleLbl="bgImgPlace1" presStyleIdx="3" presStyleCnt="5" custScaleX="325411" custScaleY="325411" custLinFactX="-34862" custLinFactY="200000" custLinFactNeighborX="-100000" custLinFactNeighborY="204576"/>
      <dgm:spPr>
        <a:blipFill>
          <a:blip xmlns:r="http://schemas.openxmlformats.org/officeDocument/2006/relationships" r:embed="rId4"/>
          <a:srcRect/>
          <a:stretch>
            <a:fillRect l="-22000" r="-22000"/>
          </a:stretch>
        </a:blipFill>
      </dgm:spPr>
    </dgm:pt>
    <dgm:pt modelId="{B176C867-291F-4993-B7EB-CB3B6B56223F}" type="pres">
      <dgm:prSet presAssocID="{F57737B1-AED1-44D1-BC0F-24C3A43D9431}" presName="txNode" presStyleLbl="node1" presStyleIdx="3" presStyleCnt="5" custScaleX="473483" custScaleY="122398" custLinFactY="205502" custLinFactNeighborX="-47013" custLinFactNeighborY="300000">
        <dgm:presLayoutVars>
          <dgm:bulletEnabled val="1"/>
        </dgm:presLayoutVars>
      </dgm:prSet>
      <dgm:spPr/>
    </dgm:pt>
    <dgm:pt modelId="{C83A9F75-1472-4147-9B3C-3311B51D138E}" type="pres">
      <dgm:prSet presAssocID="{7EDB0955-C29B-4896-B07A-A2939CA5332D}" presName="sibTrans" presStyleLbl="sibTrans2D1" presStyleIdx="3" presStyleCnt="4" custScaleX="212100" custScaleY="639538"/>
      <dgm:spPr/>
    </dgm:pt>
    <dgm:pt modelId="{F445C119-7884-445D-97E2-349A44A1ED15}" type="pres">
      <dgm:prSet presAssocID="{7EDB0955-C29B-4896-B07A-A2939CA5332D}" presName="connTx" presStyleLbl="sibTrans2D1" presStyleIdx="3" presStyleCnt="4"/>
      <dgm:spPr/>
    </dgm:pt>
    <dgm:pt modelId="{FCE6737E-F355-4F63-8A58-18606ACBE1AB}" type="pres">
      <dgm:prSet presAssocID="{15B3578D-BD01-4150-ADF1-0C739F12A72F}" presName="composite" presStyleCnt="0"/>
      <dgm:spPr/>
    </dgm:pt>
    <dgm:pt modelId="{2E74C4EA-242D-48BB-88B6-85AFB75D4E93}" type="pres">
      <dgm:prSet presAssocID="{15B3578D-BD01-4150-ADF1-0C739F12A72F}" presName="imagSh" presStyleLbl="bgImgPlace1" presStyleIdx="4" presStyleCnt="5" custScaleX="325411" custScaleY="325411" custLinFactX="-700000" custLinFactY="194837" custLinFactNeighborX="-792429" custLinFactNeighborY="200000"/>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D0E6007E-1763-4FEE-BBF8-4F36144DBD98}" type="pres">
      <dgm:prSet presAssocID="{15B3578D-BD01-4150-ADF1-0C739F12A72F}" presName="txNode" presStyleLbl="node1" presStyleIdx="4" presStyleCnt="5" custScaleX="309993" custScaleY="122398" custLinFactX="-700000" custLinFactY="200000" custLinFactNeighborX="-786522" custLinFactNeighborY="295886">
        <dgm:presLayoutVars>
          <dgm:bulletEnabled val="1"/>
        </dgm:presLayoutVars>
      </dgm:prSet>
      <dgm:spPr/>
    </dgm:pt>
  </dgm:ptLst>
  <dgm:cxnLst>
    <dgm:cxn modelId="{F85C9C33-9461-49D4-858D-EDD16D7CFFB7}" type="presOf" srcId="{A67377E0-F326-45D4-ADA1-ADDC308C1F66}" destId="{23F3D6E4-5A7F-4EA3-A130-CFF251E2C0F8}" srcOrd="0" destOrd="0" presId="urn:microsoft.com/office/officeart/2005/8/layout/hProcess10"/>
    <dgm:cxn modelId="{05C9EC5C-D58E-47A5-8C6C-F9640F7DB6FB}" srcId="{2FF5ED27-B7C9-41FF-8427-D3E5B068CCF9}" destId="{15B3578D-BD01-4150-ADF1-0C739F12A72F}" srcOrd="4" destOrd="0" parTransId="{134DA7E1-B58D-459B-B91C-BA28451A81E0}" sibTransId="{E51719D6-BEC8-48DA-A4C6-99FB1DDC7DBD}"/>
    <dgm:cxn modelId="{4D8DBD60-D136-4B9F-91FA-53C2D6B8DC09}" type="presOf" srcId="{5C4B48CA-1FAC-473B-9B8C-6242C1351766}" destId="{7D9F8457-E51D-43FA-AE64-272FD59C3201}" srcOrd="0" destOrd="0" presId="urn:microsoft.com/office/officeart/2005/8/layout/hProcess10"/>
    <dgm:cxn modelId="{6C081761-75D0-4ACC-A795-499DEFB18589}" type="presOf" srcId="{A38847B7-2586-43CB-95F4-B91F9C9FCD74}" destId="{6007CA8C-E2CD-43CE-9A09-7C066D7DB530}" srcOrd="1" destOrd="0" presId="urn:microsoft.com/office/officeart/2005/8/layout/hProcess10"/>
    <dgm:cxn modelId="{9075C762-0DBA-4619-B3EF-41E30A15F53A}" type="presOf" srcId="{7EDB0955-C29B-4896-B07A-A2939CA5332D}" destId="{F445C119-7884-445D-97E2-349A44A1ED15}" srcOrd="1" destOrd="0" presId="urn:microsoft.com/office/officeart/2005/8/layout/hProcess10"/>
    <dgm:cxn modelId="{07F85D44-3774-45C5-A7F6-2410289250F6}" srcId="{2FF5ED27-B7C9-41FF-8427-D3E5B068CCF9}" destId="{68D3F0FF-4558-4DB5-8897-26643910F123}" srcOrd="2" destOrd="0" parTransId="{95BA05D0-A734-4F11-A52A-5C5048BE1821}" sibTransId="{5C4B48CA-1FAC-473B-9B8C-6242C1351766}"/>
    <dgm:cxn modelId="{102E7244-415C-49BC-83AE-4C13542A6AAF}" type="presOf" srcId="{68D3F0FF-4558-4DB5-8897-26643910F123}" destId="{59A755F6-5A2C-4C49-8BEB-097523BC8BFB}" srcOrd="0" destOrd="0" presId="urn:microsoft.com/office/officeart/2005/8/layout/hProcess10"/>
    <dgm:cxn modelId="{37CF8E46-00EE-4C6C-898E-126D69808B1B}" type="presOf" srcId="{B40EE0E4-0B67-40C9-A256-7B63EBC49A5E}" destId="{E73141E6-50AC-4E5A-817B-AD5E24FF865B}" srcOrd="0" destOrd="0" presId="urn:microsoft.com/office/officeart/2005/8/layout/hProcess10"/>
    <dgm:cxn modelId="{9B651574-A4B5-4DED-99B9-EC5D6E826415}" type="presOf" srcId="{2552021D-8CF2-46BC-A6A4-FBA2A5023528}" destId="{66F7C782-7E65-4D85-B4F7-8E52FDE0F77B}" srcOrd="0" destOrd="0" presId="urn:microsoft.com/office/officeart/2005/8/layout/hProcess10"/>
    <dgm:cxn modelId="{C66B6C7B-E7FC-4835-B2EC-E246562B5231}" srcId="{2FF5ED27-B7C9-41FF-8427-D3E5B068CCF9}" destId="{2552021D-8CF2-46BC-A6A4-FBA2A5023528}" srcOrd="1" destOrd="0" parTransId="{77E7786F-60C7-4075-B5A1-87B1DF2AC148}" sibTransId="{A38847B7-2586-43CB-95F4-B91F9C9FCD74}"/>
    <dgm:cxn modelId="{638FC97E-5079-4554-A070-858CB034BDED}" type="presOf" srcId="{5C4B48CA-1FAC-473B-9B8C-6242C1351766}" destId="{2AD167B8-89A9-4D08-826C-F3FE01E23EE1}" srcOrd="1" destOrd="0" presId="urn:microsoft.com/office/officeart/2005/8/layout/hProcess10"/>
    <dgm:cxn modelId="{AD51C384-85A4-4AF5-A777-24AA3CD5EE71}" type="presOf" srcId="{F57737B1-AED1-44D1-BC0F-24C3A43D9431}" destId="{B176C867-291F-4993-B7EB-CB3B6B56223F}" srcOrd="0" destOrd="0" presId="urn:microsoft.com/office/officeart/2005/8/layout/hProcess10"/>
    <dgm:cxn modelId="{DE9E209C-EEC6-41D4-84C2-B28E07E6FB04}" type="presOf" srcId="{15B3578D-BD01-4150-ADF1-0C739F12A72F}" destId="{D0E6007E-1763-4FEE-BBF8-4F36144DBD98}" srcOrd="0" destOrd="0" presId="urn:microsoft.com/office/officeart/2005/8/layout/hProcess10"/>
    <dgm:cxn modelId="{66E1B69D-DB7F-4796-B6CD-3520BA04F292}" type="presOf" srcId="{A38847B7-2586-43CB-95F4-B91F9C9FCD74}" destId="{963E5FA3-62E2-4187-A27B-3B51D00FE103}" srcOrd="0" destOrd="0" presId="urn:microsoft.com/office/officeart/2005/8/layout/hProcess10"/>
    <dgm:cxn modelId="{E93137A5-7818-4E6A-A106-CE7242B1566F}" srcId="{2FF5ED27-B7C9-41FF-8427-D3E5B068CCF9}" destId="{A67377E0-F326-45D4-ADA1-ADDC308C1F66}" srcOrd="0" destOrd="0" parTransId="{B9D47B2E-0947-4B00-97C4-B5B02589FCC2}" sibTransId="{B40EE0E4-0B67-40C9-A256-7B63EBC49A5E}"/>
    <dgm:cxn modelId="{3B6A7EEE-1ACC-446E-83F1-E932B9CF1633}" type="presOf" srcId="{2FF5ED27-B7C9-41FF-8427-D3E5B068CCF9}" destId="{3D26A6F8-DC51-4CE4-A1D1-2220CFEFDFD6}" srcOrd="0" destOrd="0" presId="urn:microsoft.com/office/officeart/2005/8/layout/hProcess10"/>
    <dgm:cxn modelId="{068C8EF3-2098-4457-8F83-06A70F2E8EDF}" type="presOf" srcId="{7EDB0955-C29B-4896-B07A-A2939CA5332D}" destId="{C83A9F75-1472-4147-9B3C-3311B51D138E}" srcOrd="0" destOrd="0" presId="urn:microsoft.com/office/officeart/2005/8/layout/hProcess10"/>
    <dgm:cxn modelId="{B4B988FB-DDEB-4057-B20F-2619EF1F7C23}" type="presOf" srcId="{B40EE0E4-0B67-40C9-A256-7B63EBC49A5E}" destId="{A9E6AFBC-8284-45FE-88CA-58E8510F68AE}" srcOrd="1" destOrd="0" presId="urn:microsoft.com/office/officeart/2005/8/layout/hProcess10"/>
    <dgm:cxn modelId="{B615A0FB-97EA-404A-892C-9AF93A968C04}" srcId="{2FF5ED27-B7C9-41FF-8427-D3E5B068CCF9}" destId="{F57737B1-AED1-44D1-BC0F-24C3A43D9431}" srcOrd="3" destOrd="0" parTransId="{9166DD8A-14A9-4B6A-B33B-70AA437A6800}" sibTransId="{7EDB0955-C29B-4896-B07A-A2939CA5332D}"/>
    <dgm:cxn modelId="{9443E5A7-3D17-4BAB-8807-7146F286C3CA}" type="presParOf" srcId="{3D26A6F8-DC51-4CE4-A1D1-2220CFEFDFD6}" destId="{B79C795B-3065-4794-B142-7D20A1C0D66B}" srcOrd="0" destOrd="0" presId="urn:microsoft.com/office/officeart/2005/8/layout/hProcess10"/>
    <dgm:cxn modelId="{F2EB69E0-7BCF-4991-8848-310215A7651C}" type="presParOf" srcId="{B79C795B-3065-4794-B142-7D20A1C0D66B}" destId="{9965EE65-D262-4B8D-B6D5-F98C5592120C}" srcOrd="0" destOrd="0" presId="urn:microsoft.com/office/officeart/2005/8/layout/hProcess10"/>
    <dgm:cxn modelId="{58C894F2-C919-4D0E-B6A6-EC7725F33CDC}" type="presParOf" srcId="{B79C795B-3065-4794-B142-7D20A1C0D66B}" destId="{23F3D6E4-5A7F-4EA3-A130-CFF251E2C0F8}" srcOrd="1" destOrd="0" presId="urn:microsoft.com/office/officeart/2005/8/layout/hProcess10"/>
    <dgm:cxn modelId="{9E165B42-3B50-46BA-A078-E48A0605A71C}" type="presParOf" srcId="{3D26A6F8-DC51-4CE4-A1D1-2220CFEFDFD6}" destId="{E73141E6-50AC-4E5A-817B-AD5E24FF865B}" srcOrd="1" destOrd="0" presId="urn:microsoft.com/office/officeart/2005/8/layout/hProcess10"/>
    <dgm:cxn modelId="{0248385F-DFFB-4BF3-8D46-AFABF5849EB7}" type="presParOf" srcId="{E73141E6-50AC-4E5A-817B-AD5E24FF865B}" destId="{A9E6AFBC-8284-45FE-88CA-58E8510F68AE}" srcOrd="0" destOrd="0" presId="urn:microsoft.com/office/officeart/2005/8/layout/hProcess10"/>
    <dgm:cxn modelId="{B456ED62-C1B7-4EBB-B3CD-705B344F9318}" type="presParOf" srcId="{3D26A6F8-DC51-4CE4-A1D1-2220CFEFDFD6}" destId="{570F7E08-D24D-4630-9993-7C2FEA71B659}" srcOrd="2" destOrd="0" presId="urn:microsoft.com/office/officeart/2005/8/layout/hProcess10"/>
    <dgm:cxn modelId="{1D702078-3B38-48D4-BD09-5F4DC9DD98ED}" type="presParOf" srcId="{570F7E08-D24D-4630-9993-7C2FEA71B659}" destId="{7A20D999-2029-4AB9-B5D1-AEC180383503}" srcOrd="0" destOrd="0" presId="urn:microsoft.com/office/officeart/2005/8/layout/hProcess10"/>
    <dgm:cxn modelId="{BD487677-B16C-45E2-8EF3-33810EC8F394}" type="presParOf" srcId="{570F7E08-D24D-4630-9993-7C2FEA71B659}" destId="{66F7C782-7E65-4D85-B4F7-8E52FDE0F77B}" srcOrd="1" destOrd="0" presId="urn:microsoft.com/office/officeart/2005/8/layout/hProcess10"/>
    <dgm:cxn modelId="{746E54C6-83FC-453D-B0B4-AA94AE700A85}" type="presParOf" srcId="{3D26A6F8-DC51-4CE4-A1D1-2220CFEFDFD6}" destId="{963E5FA3-62E2-4187-A27B-3B51D00FE103}" srcOrd="3" destOrd="0" presId="urn:microsoft.com/office/officeart/2005/8/layout/hProcess10"/>
    <dgm:cxn modelId="{2D78D4F6-F92C-476C-AFBC-C6BBAF78D18A}" type="presParOf" srcId="{963E5FA3-62E2-4187-A27B-3B51D00FE103}" destId="{6007CA8C-E2CD-43CE-9A09-7C066D7DB530}" srcOrd="0" destOrd="0" presId="urn:microsoft.com/office/officeart/2005/8/layout/hProcess10"/>
    <dgm:cxn modelId="{768DCDFB-68E5-4F95-B48A-CB4A7B7B7739}" type="presParOf" srcId="{3D26A6F8-DC51-4CE4-A1D1-2220CFEFDFD6}" destId="{FFD7EF48-69C9-4805-8F15-FF363DEB639F}" srcOrd="4" destOrd="0" presId="urn:microsoft.com/office/officeart/2005/8/layout/hProcess10"/>
    <dgm:cxn modelId="{CD42AE26-F381-4A15-BEAD-FB3856626F00}" type="presParOf" srcId="{FFD7EF48-69C9-4805-8F15-FF363DEB639F}" destId="{EB68DA61-4339-4201-BAD6-B7FE0E65B40A}" srcOrd="0" destOrd="0" presId="urn:microsoft.com/office/officeart/2005/8/layout/hProcess10"/>
    <dgm:cxn modelId="{9632037B-3476-44BD-8E9E-CD48EB2B2536}" type="presParOf" srcId="{FFD7EF48-69C9-4805-8F15-FF363DEB639F}" destId="{59A755F6-5A2C-4C49-8BEB-097523BC8BFB}" srcOrd="1" destOrd="0" presId="urn:microsoft.com/office/officeart/2005/8/layout/hProcess10"/>
    <dgm:cxn modelId="{B1616FAD-9F15-49D2-B0B6-185B66FCDBF8}" type="presParOf" srcId="{3D26A6F8-DC51-4CE4-A1D1-2220CFEFDFD6}" destId="{7D9F8457-E51D-43FA-AE64-272FD59C3201}" srcOrd="5" destOrd="0" presId="urn:microsoft.com/office/officeart/2005/8/layout/hProcess10"/>
    <dgm:cxn modelId="{4CD94B8E-5E66-49BA-BAF8-7CF74CFAB2FA}" type="presParOf" srcId="{7D9F8457-E51D-43FA-AE64-272FD59C3201}" destId="{2AD167B8-89A9-4D08-826C-F3FE01E23EE1}" srcOrd="0" destOrd="0" presId="urn:microsoft.com/office/officeart/2005/8/layout/hProcess10"/>
    <dgm:cxn modelId="{284EF9C5-8219-438A-9B0F-C9663FE4B589}" type="presParOf" srcId="{3D26A6F8-DC51-4CE4-A1D1-2220CFEFDFD6}" destId="{EBD46817-3D3E-4ECC-B1A3-980BEBEA7522}" srcOrd="6" destOrd="0" presId="urn:microsoft.com/office/officeart/2005/8/layout/hProcess10"/>
    <dgm:cxn modelId="{C4BF0A67-6FC6-4398-878C-C713A3640808}" type="presParOf" srcId="{EBD46817-3D3E-4ECC-B1A3-980BEBEA7522}" destId="{E6A379B9-1516-4B64-97B1-257366CAECCD}" srcOrd="0" destOrd="0" presId="urn:microsoft.com/office/officeart/2005/8/layout/hProcess10"/>
    <dgm:cxn modelId="{2BB69F71-882D-4751-B7E4-668715CBF230}" type="presParOf" srcId="{EBD46817-3D3E-4ECC-B1A3-980BEBEA7522}" destId="{B176C867-291F-4993-B7EB-CB3B6B56223F}" srcOrd="1" destOrd="0" presId="urn:microsoft.com/office/officeart/2005/8/layout/hProcess10"/>
    <dgm:cxn modelId="{BA57EC98-B5B8-41A0-8EB6-2BC2BDFC1647}" type="presParOf" srcId="{3D26A6F8-DC51-4CE4-A1D1-2220CFEFDFD6}" destId="{C83A9F75-1472-4147-9B3C-3311B51D138E}" srcOrd="7" destOrd="0" presId="urn:microsoft.com/office/officeart/2005/8/layout/hProcess10"/>
    <dgm:cxn modelId="{6A4D7439-C9A5-41F7-A8F6-C056CFE728A5}" type="presParOf" srcId="{C83A9F75-1472-4147-9B3C-3311B51D138E}" destId="{F445C119-7884-445D-97E2-349A44A1ED15}" srcOrd="0" destOrd="0" presId="urn:microsoft.com/office/officeart/2005/8/layout/hProcess10"/>
    <dgm:cxn modelId="{1FAADD5A-D480-497C-A1B7-9C7F3139B2FA}" type="presParOf" srcId="{3D26A6F8-DC51-4CE4-A1D1-2220CFEFDFD6}" destId="{FCE6737E-F355-4F63-8A58-18606ACBE1AB}" srcOrd="8" destOrd="0" presId="urn:microsoft.com/office/officeart/2005/8/layout/hProcess10"/>
    <dgm:cxn modelId="{3E55DD8A-06FF-48FE-9BE4-5B3C049E56B4}" type="presParOf" srcId="{FCE6737E-F355-4F63-8A58-18606ACBE1AB}" destId="{2E74C4EA-242D-48BB-88B6-85AFB75D4E93}" srcOrd="0" destOrd="0" presId="urn:microsoft.com/office/officeart/2005/8/layout/hProcess10"/>
    <dgm:cxn modelId="{D991DE53-B667-4000-9B72-DA613BEBCE38}" type="presParOf" srcId="{FCE6737E-F355-4F63-8A58-18606ACBE1AB}" destId="{D0E6007E-1763-4FEE-BBF8-4F36144DBD98}"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248C48-B2E8-4574-8B45-C8CB48223263}"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ru-RU"/>
        </a:p>
      </dgm:t>
    </dgm:pt>
    <dgm:pt modelId="{ACC2515E-DC76-4AA2-A019-6D4F01A85516}">
      <dgm:prSet phldrT="[Текст]"/>
      <dgm:spPr/>
      <dgm:t>
        <a:bodyPr/>
        <a:lstStyle/>
        <a:p>
          <a:r>
            <a:rPr lang="ru-RU" dirty="0"/>
            <a:t>4 (80%)</a:t>
          </a:r>
        </a:p>
      </dgm:t>
    </dgm:pt>
    <dgm:pt modelId="{6FE85465-6B28-4E9F-8166-D101DF66C078}" type="parTrans" cxnId="{8E78DE9B-73F8-4DE2-9CFD-D69BCD3CEB48}">
      <dgm:prSet/>
      <dgm:spPr/>
      <dgm:t>
        <a:bodyPr/>
        <a:lstStyle/>
        <a:p>
          <a:endParaRPr lang="ru-RU"/>
        </a:p>
      </dgm:t>
    </dgm:pt>
    <dgm:pt modelId="{BE6A3292-9E19-4753-A43D-771F0DA45C50}" type="sibTrans" cxnId="{8E78DE9B-73F8-4DE2-9CFD-D69BCD3CEB48}">
      <dgm:prSet/>
      <dgm:spPr/>
      <dgm:t>
        <a:bodyPr/>
        <a:lstStyle/>
        <a:p>
          <a:endParaRPr lang="ru-RU"/>
        </a:p>
      </dgm:t>
    </dgm:pt>
    <dgm:pt modelId="{6329F4E0-09C0-43DE-9C81-E1AD23A94DC2}">
      <dgm:prSet phldrT="[Текст]"/>
      <dgm:spPr/>
      <dgm:t>
        <a:bodyPr/>
        <a:lstStyle/>
        <a:p>
          <a:r>
            <a:rPr lang="ru-RU" dirty="0"/>
            <a:t>9 (42%)</a:t>
          </a:r>
        </a:p>
      </dgm:t>
    </dgm:pt>
    <dgm:pt modelId="{960DDD17-7D51-4D02-A0D8-AF64BEE9BA67}" type="parTrans" cxnId="{316149B7-7700-4409-BA6B-7915D2A1E7CB}">
      <dgm:prSet/>
      <dgm:spPr/>
      <dgm:t>
        <a:bodyPr/>
        <a:lstStyle/>
        <a:p>
          <a:endParaRPr lang="ru-RU"/>
        </a:p>
      </dgm:t>
    </dgm:pt>
    <dgm:pt modelId="{C7CF563D-DA4F-410E-AC2A-5EE92D38D4ED}" type="sibTrans" cxnId="{316149B7-7700-4409-BA6B-7915D2A1E7CB}">
      <dgm:prSet/>
      <dgm:spPr/>
      <dgm:t>
        <a:bodyPr/>
        <a:lstStyle/>
        <a:p>
          <a:endParaRPr lang="ru-RU"/>
        </a:p>
      </dgm:t>
    </dgm:pt>
    <dgm:pt modelId="{DDB94F1F-91B9-40E5-A107-ADF2AE036AE5}" type="pres">
      <dgm:prSet presAssocID="{17248C48-B2E8-4574-8B45-C8CB48223263}" presName="Name0" presStyleCnt="0">
        <dgm:presLayoutVars>
          <dgm:chMax/>
          <dgm:chPref/>
          <dgm:dir/>
        </dgm:presLayoutVars>
      </dgm:prSet>
      <dgm:spPr/>
    </dgm:pt>
    <dgm:pt modelId="{958E7139-9782-4564-B1A7-3097CFAE65D6}" type="pres">
      <dgm:prSet presAssocID="{ACC2515E-DC76-4AA2-A019-6D4F01A85516}" presName="composite" presStyleCnt="0">
        <dgm:presLayoutVars>
          <dgm:chMax val="1"/>
          <dgm:chPref val="1"/>
        </dgm:presLayoutVars>
      </dgm:prSet>
      <dgm:spPr/>
    </dgm:pt>
    <dgm:pt modelId="{CF507819-B934-45C0-933F-33419091ECBB}" type="pres">
      <dgm:prSet presAssocID="{ACC2515E-DC76-4AA2-A019-6D4F01A85516}" presName="Accent" presStyleLbl="trAlignAcc1" presStyleIdx="0" presStyleCnt="2">
        <dgm:presLayoutVars>
          <dgm:chMax val="0"/>
          <dgm:chPref val="0"/>
        </dgm:presLayoutVars>
      </dgm:prSet>
      <dgm:spPr/>
    </dgm:pt>
    <dgm:pt modelId="{219359EA-ABBD-4DC4-9AC7-84905A33C2CF}" type="pres">
      <dgm:prSet presAssocID="{ACC2515E-DC76-4AA2-A019-6D4F01A85516}" presName="Image" presStyleLbl="alignImgPlace1" presStyleIdx="0" presStyleCnt="2">
        <dgm:presLayoutVars>
          <dgm:chMax val="0"/>
          <dgm:chPref val="0"/>
        </dgm:presLayoutVars>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516" r="7516"/>
          </a:stretch>
        </a:blipFill>
      </dgm:spPr>
    </dgm:pt>
    <dgm:pt modelId="{2CC4C027-2715-4298-AD97-A732CA2D9E85}" type="pres">
      <dgm:prSet presAssocID="{ACC2515E-DC76-4AA2-A019-6D4F01A85516}" presName="ChildComposite" presStyleCnt="0"/>
      <dgm:spPr/>
    </dgm:pt>
    <dgm:pt modelId="{5CAFF517-07A0-4FAA-BCD2-771FB29DD4F5}" type="pres">
      <dgm:prSet presAssocID="{ACC2515E-DC76-4AA2-A019-6D4F01A85516}" presName="Child" presStyleLbl="node1" presStyleIdx="0" presStyleCnt="0">
        <dgm:presLayoutVars>
          <dgm:chMax val="0"/>
          <dgm:chPref val="0"/>
          <dgm:bulletEnabled val="1"/>
        </dgm:presLayoutVars>
      </dgm:prSet>
      <dgm:spPr/>
    </dgm:pt>
    <dgm:pt modelId="{FD6CB072-0877-49A7-8CCA-D242C7E5F2CA}" type="pres">
      <dgm:prSet presAssocID="{ACC2515E-DC76-4AA2-A019-6D4F01A85516}" presName="Parent" presStyleLbl="revTx" presStyleIdx="0" presStyleCnt="2">
        <dgm:presLayoutVars>
          <dgm:chMax val="1"/>
          <dgm:chPref val="0"/>
          <dgm:bulletEnabled val="1"/>
        </dgm:presLayoutVars>
      </dgm:prSet>
      <dgm:spPr/>
    </dgm:pt>
    <dgm:pt modelId="{FCFD59FD-4A14-4C17-879A-C84DFEFD9F77}" type="pres">
      <dgm:prSet presAssocID="{BE6A3292-9E19-4753-A43D-771F0DA45C50}" presName="sibTrans" presStyleCnt="0"/>
      <dgm:spPr/>
    </dgm:pt>
    <dgm:pt modelId="{124C6768-1648-40D3-A3F2-472F031306E4}" type="pres">
      <dgm:prSet presAssocID="{6329F4E0-09C0-43DE-9C81-E1AD23A94DC2}" presName="composite" presStyleCnt="0">
        <dgm:presLayoutVars>
          <dgm:chMax val="1"/>
          <dgm:chPref val="1"/>
        </dgm:presLayoutVars>
      </dgm:prSet>
      <dgm:spPr/>
    </dgm:pt>
    <dgm:pt modelId="{4E2C4598-9949-496B-8D85-6CB2F34FD071}" type="pres">
      <dgm:prSet presAssocID="{6329F4E0-09C0-43DE-9C81-E1AD23A94DC2}" presName="Accent" presStyleLbl="trAlignAcc1" presStyleIdx="1" presStyleCnt="2">
        <dgm:presLayoutVars>
          <dgm:chMax val="0"/>
          <dgm:chPref val="0"/>
        </dgm:presLayoutVars>
      </dgm:prSet>
      <dgm:spPr/>
    </dgm:pt>
    <dgm:pt modelId="{2A395ECD-9DEB-432D-9D07-DBEE7698949B}" type="pres">
      <dgm:prSet presAssocID="{6329F4E0-09C0-43DE-9C81-E1AD23A94DC2}" presName="Image" presStyleLbl="alignImgPlace1" presStyleIdx="1" presStyleCnt="2">
        <dgm:presLayoutVars>
          <dgm:chMax val="0"/>
          <dgm:chPref val="0"/>
        </dgm:presLayoutVars>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516" r="7516"/>
          </a:stretch>
        </a:blipFill>
      </dgm:spPr>
    </dgm:pt>
    <dgm:pt modelId="{3657B9D9-8AB2-45DC-A580-68F4DB396E41}" type="pres">
      <dgm:prSet presAssocID="{6329F4E0-09C0-43DE-9C81-E1AD23A94DC2}" presName="ChildComposite" presStyleCnt="0"/>
      <dgm:spPr/>
    </dgm:pt>
    <dgm:pt modelId="{4A285C24-2F00-47B8-B4A4-60957AD42054}" type="pres">
      <dgm:prSet presAssocID="{6329F4E0-09C0-43DE-9C81-E1AD23A94DC2}" presName="Child" presStyleLbl="node1" presStyleIdx="0" presStyleCnt="0">
        <dgm:presLayoutVars>
          <dgm:chMax val="0"/>
          <dgm:chPref val="0"/>
          <dgm:bulletEnabled val="1"/>
        </dgm:presLayoutVars>
      </dgm:prSet>
      <dgm:spPr/>
    </dgm:pt>
    <dgm:pt modelId="{71F49107-CB5B-4229-AA1C-1CECD307846F}" type="pres">
      <dgm:prSet presAssocID="{6329F4E0-09C0-43DE-9C81-E1AD23A94DC2}" presName="Parent" presStyleLbl="revTx" presStyleIdx="1" presStyleCnt="2">
        <dgm:presLayoutVars>
          <dgm:chMax val="1"/>
          <dgm:chPref val="0"/>
          <dgm:bulletEnabled val="1"/>
        </dgm:presLayoutVars>
      </dgm:prSet>
      <dgm:spPr/>
    </dgm:pt>
  </dgm:ptLst>
  <dgm:cxnLst>
    <dgm:cxn modelId="{FFA2D011-D897-4F35-A8EC-5311F6D57D8D}" type="presOf" srcId="{ACC2515E-DC76-4AA2-A019-6D4F01A85516}" destId="{FD6CB072-0877-49A7-8CCA-D242C7E5F2CA}" srcOrd="0" destOrd="0" presId="urn:microsoft.com/office/officeart/2008/layout/CaptionedPictures"/>
    <dgm:cxn modelId="{3EC70E8E-F170-4801-87B2-22EC1DD17679}" type="presOf" srcId="{6329F4E0-09C0-43DE-9C81-E1AD23A94DC2}" destId="{71F49107-CB5B-4229-AA1C-1CECD307846F}" srcOrd="0" destOrd="0" presId="urn:microsoft.com/office/officeart/2008/layout/CaptionedPictures"/>
    <dgm:cxn modelId="{8E78DE9B-73F8-4DE2-9CFD-D69BCD3CEB48}" srcId="{17248C48-B2E8-4574-8B45-C8CB48223263}" destId="{ACC2515E-DC76-4AA2-A019-6D4F01A85516}" srcOrd="0" destOrd="0" parTransId="{6FE85465-6B28-4E9F-8166-D101DF66C078}" sibTransId="{BE6A3292-9E19-4753-A43D-771F0DA45C50}"/>
    <dgm:cxn modelId="{316149B7-7700-4409-BA6B-7915D2A1E7CB}" srcId="{17248C48-B2E8-4574-8B45-C8CB48223263}" destId="{6329F4E0-09C0-43DE-9C81-E1AD23A94DC2}" srcOrd="1" destOrd="0" parTransId="{960DDD17-7D51-4D02-A0D8-AF64BEE9BA67}" sibTransId="{C7CF563D-DA4F-410E-AC2A-5EE92D38D4ED}"/>
    <dgm:cxn modelId="{C7A0FFEA-1001-4904-9397-B525E3A5009A}" type="presOf" srcId="{17248C48-B2E8-4574-8B45-C8CB48223263}" destId="{DDB94F1F-91B9-40E5-A107-ADF2AE036AE5}" srcOrd="0" destOrd="0" presId="urn:microsoft.com/office/officeart/2008/layout/CaptionedPictures"/>
    <dgm:cxn modelId="{B6CDE8D0-561E-4533-9E18-5A2F963B3BD2}" type="presParOf" srcId="{DDB94F1F-91B9-40E5-A107-ADF2AE036AE5}" destId="{958E7139-9782-4564-B1A7-3097CFAE65D6}" srcOrd="0" destOrd="0" presId="urn:microsoft.com/office/officeart/2008/layout/CaptionedPictures"/>
    <dgm:cxn modelId="{55B56026-A2BD-4D71-AC0A-BA02DDD54F6D}" type="presParOf" srcId="{958E7139-9782-4564-B1A7-3097CFAE65D6}" destId="{CF507819-B934-45C0-933F-33419091ECBB}" srcOrd="0" destOrd="0" presId="urn:microsoft.com/office/officeart/2008/layout/CaptionedPictures"/>
    <dgm:cxn modelId="{9CAE1C2E-E383-4C65-938F-6A54A7FBD17C}" type="presParOf" srcId="{958E7139-9782-4564-B1A7-3097CFAE65D6}" destId="{219359EA-ABBD-4DC4-9AC7-84905A33C2CF}" srcOrd="1" destOrd="0" presId="urn:microsoft.com/office/officeart/2008/layout/CaptionedPictures"/>
    <dgm:cxn modelId="{02CB2E91-663C-4F04-9FE0-19284374B667}" type="presParOf" srcId="{958E7139-9782-4564-B1A7-3097CFAE65D6}" destId="{2CC4C027-2715-4298-AD97-A732CA2D9E85}" srcOrd="2" destOrd="0" presId="urn:microsoft.com/office/officeart/2008/layout/CaptionedPictures"/>
    <dgm:cxn modelId="{8034941C-2C3F-4B6A-91AE-095E22CB4833}" type="presParOf" srcId="{2CC4C027-2715-4298-AD97-A732CA2D9E85}" destId="{5CAFF517-07A0-4FAA-BCD2-771FB29DD4F5}" srcOrd="0" destOrd="0" presId="urn:microsoft.com/office/officeart/2008/layout/CaptionedPictures"/>
    <dgm:cxn modelId="{814BE6D1-EE76-402C-8A1F-2BF3613AC11D}" type="presParOf" srcId="{2CC4C027-2715-4298-AD97-A732CA2D9E85}" destId="{FD6CB072-0877-49A7-8CCA-D242C7E5F2CA}" srcOrd="1" destOrd="0" presId="urn:microsoft.com/office/officeart/2008/layout/CaptionedPictures"/>
    <dgm:cxn modelId="{FB30FC6E-4204-47AF-BB02-015FDDF8A2B9}" type="presParOf" srcId="{DDB94F1F-91B9-40E5-A107-ADF2AE036AE5}" destId="{FCFD59FD-4A14-4C17-879A-C84DFEFD9F77}" srcOrd="1" destOrd="0" presId="urn:microsoft.com/office/officeart/2008/layout/CaptionedPictures"/>
    <dgm:cxn modelId="{86B20A66-1737-43B7-BD59-7DF8177C41C9}" type="presParOf" srcId="{DDB94F1F-91B9-40E5-A107-ADF2AE036AE5}" destId="{124C6768-1648-40D3-A3F2-472F031306E4}" srcOrd="2" destOrd="0" presId="urn:microsoft.com/office/officeart/2008/layout/CaptionedPictures"/>
    <dgm:cxn modelId="{2E5ECCC1-530B-49B6-B25A-EBC6E42E9C36}" type="presParOf" srcId="{124C6768-1648-40D3-A3F2-472F031306E4}" destId="{4E2C4598-9949-496B-8D85-6CB2F34FD071}" srcOrd="0" destOrd="0" presId="urn:microsoft.com/office/officeart/2008/layout/CaptionedPictures"/>
    <dgm:cxn modelId="{3A10EF43-7DB5-46B7-ABD5-9D5FA544A142}" type="presParOf" srcId="{124C6768-1648-40D3-A3F2-472F031306E4}" destId="{2A395ECD-9DEB-432D-9D07-DBEE7698949B}" srcOrd="1" destOrd="0" presId="urn:microsoft.com/office/officeart/2008/layout/CaptionedPictures"/>
    <dgm:cxn modelId="{64C60937-8187-4CA3-8480-B852576372B4}" type="presParOf" srcId="{124C6768-1648-40D3-A3F2-472F031306E4}" destId="{3657B9D9-8AB2-45DC-A580-68F4DB396E41}" srcOrd="2" destOrd="0" presId="urn:microsoft.com/office/officeart/2008/layout/CaptionedPictures"/>
    <dgm:cxn modelId="{BB1CF754-C752-4F9C-9FC6-D9E97A53FC90}" type="presParOf" srcId="{3657B9D9-8AB2-45DC-A580-68F4DB396E41}" destId="{4A285C24-2F00-47B8-B4A4-60957AD42054}" srcOrd="0" destOrd="0" presId="urn:microsoft.com/office/officeart/2008/layout/CaptionedPictures"/>
    <dgm:cxn modelId="{3B17EF0D-45A6-4339-A715-4695C670D65D}" type="presParOf" srcId="{3657B9D9-8AB2-45DC-A580-68F4DB396E41}" destId="{71F49107-CB5B-4229-AA1C-1CECD307846F}"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248C48-B2E8-4574-8B45-C8CB48223263}"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ru-RU"/>
        </a:p>
      </dgm:t>
    </dgm:pt>
    <dgm:pt modelId="{ACC2515E-DC76-4AA2-A019-6D4F01A85516}">
      <dgm:prSet phldrT="[Текст]"/>
      <dgm:spPr/>
      <dgm:t>
        <a:bodyPr/>
        <a:lstStyle/>
        <a:p>
          <a:r>
            <a:rPr lang="en-US" dirty="0"/>
            <a:t>0</a:t>
          </a:r>
          <a:r>
            <a:rPr lang="ru-RU" dirty="0"/>
            <a:t> (8</a:t>
          </a:r>
          <a:r>
            <a:rPr lang="en-US" dirty="0"/>
            <a:t>1</a:t>
          </a:r>
          <a:r>
            <a:rPr lang="ru-RU" dirty="0"/>
            <a:t>%)</a:t>
          </a:r>
        </a:p>
      </dgm:t>
    </dgm:pt>
    <dgm:pt modelId="{6FE85465-6B28-4E9F-8166-D101DF66C078}" type="parTrans" cxnId="{8E78DE9B-73F8-4DE2-9CFD-D69BCD3CEB48}">
      <dgm:prSet/>
      <dgm:spPr/>
      <dgm:t>
        <a:bodyPr/>
        <a:lstStyle/>
        <a:p>
          <a:endParaRPr lang="ru-RU"/>
        </a:p>
      </dgm:t>
    </dgm:pt>
    <dgm:pt modelId="{BE6A3292-9E19-4753-A43D-771F0DA45C50}" type="sibTrans" cxnId="{8E78DE9B-73F8-4DE2-9CFD-D69BCD3CEB48}">
      <dgm:prSet/>
      <dgm:spPr/>
      <dgm:t>
        <a:bodyPr/>
        <a:lstStyle/>
        <a:p>
          <a:endParaRPr lang="ru-RU"/>
        </a:p>
      </dgm:t>
    </dgm:pt>
    <dgm:pt modelId="{6329F4E0-09C0-43DE-9C81-E1AD23A94DC2}">
      <dgm:prSet phldrT="[Текст]"/>
      <dgm:spPr/>
      <dgm:t>
        <a:bodyPr/>
        <a:lstStyle/>
        <a:p>
          <a:r>
            <a:rPr lang="en-US" dirty="0"/>
            <a:t>5</a:t>
          </a:r>
          <a:r>
            <a:rPr lang="ru-RU" dirty="0"/>
            <a:t> (</a:t>
          </a:r>
          <a:r>
            <a:rPr lang="en-US" dirty="0"/>
            <a:t>100</a:t>
          </a:r>
          <a:r>
            <a:rPr lang="ru-RU" dirty="0"/>
            <a:t>%)</a:t>
          </a:r>
        </a:p>
      </dgm:t>
    </dgm:pt>
    <dgm:pt modelId="{960DDD17-7D51-4D02-A0D8-AF64BEE9BA67}" type="parTrans" cxnId="{316149B7-7700-4409-BA6B-7915D2A1E7CB}">
      <dgm:prSet/>
      <dgm:spPr/>
      <dgm:t>
        <a:bodyPr/>
        <a:lstStyle/>
        <a:p>
          <a:endParaRPr lang="ru-RU"/>
        </a:p>
      </dgm:t>
    </dgm:pt>
    <dgm:pt modelId="{C7CF563D-DA4F-410E-AC2A-5EE92D38D4ED}" type="sibTrans" cxnId="{316149B7-7700-4409-BA6B-7915D2A1E7CB}">
      <dgm:prSet/>
      <dgm:spPr/>
      <dgm:t>
        <a:bodyPr/>
        <a:lstStyle/>
        <a:p>
          <a:endParaRPr lang="ru-RU"/>
        </a:p>
      </dgm:t>
    </dgm:pt>
    <dgm:pt modelId="{DDB94F1F-91B9-40E5-A107-ADF2AE036AE5}" type="pres">
      <dgm:prSet presAssocID="{17248C48-B2E8-4574-8B45-C8CB48223263}" presName="Name0" presStyleCnt="0">
        <dgm:presLayoutVars>
          <dgm:chMax/>
          <dgm:chPref/>
          <dgm:dir/>
        </dgm:presLayoutVars>
      </dgm:prSet>
      <dgm:spPr/>
    </dgm:pt>
    <dgm:pt modelId="{958E7139-9782-4564-B1A7-3097CFAE65D6}" type="pres">
      <dgm:prSet presAssocID="{ACC2515E-DC76-4AA2-A019-6D4F01A85516}" presName="composite" presStyleCnt="0">
        <dgm:presLayoutVars>
          <dgm:chMax val="1"/>
          <dgm:chPref val="1"/>
        </dgm:presLayoutVars>
      </dgm:prSet>
      <dgm:spPr/>
    </dgm:pt>
    <dgm:pt modelId="{CF507819-B934-45C0-933F-33419091ECBB}" type="pres">
      <dgm:prSet presAssocID="{ACC2515E-DC76-4AA2-A019-6D4F01A85516}" presName="Accent" presStyleLbl="trAlignAcc1" presStyleIdx="0" presStyleCnt="2">
        <dgm:presLayoutVars>
          <dgm:chMax val="0"/>
          <dgm:chPref val="0"/>
        </dgm:presLayoutVars>
      </dgm:prSet>
      <dgm:spPr/>
    </dgm:pt>
    <dgm:pt modelId="{219359EA-ABBD-4DC4-9AC7-84905A33C2CF}" type="pres">
      <dgm:prSet presAssocID="{ACC2515E-DC76-4AA2-A019-6D4F01A85516}" presName="Image" presStyleLbl="alignImgPlace1" presStyleIdx="0" presStyleCnt="2">
        <dgm:presLayoutVars>
          <dgm:chMax val="0"/>
          <dgm:chPref val="0"/>
        </dgm:presLayoutVars>
      </dgm:prSet>
      <dgm:spPr>
        <a:blipFill dpi="0" rotWithShape="1">
          <a:blip xmlns:r="http://schemas.openxmlformats.org/officeDocument/2006/relationships" r:embed="rId1"/>
          <a:srcRect/>
          <a:stretch>
            <a:fillRect l="7517" r="7517"/>
          </a:stretch>
        </a:blipFill>
      </dgm:spPr>
    </dgm:pt>
    <dgm:pt modelId="{2CC4C027-2715-4298-AD97-A732CA2D9E85}" type="pres">
      <dgm:prSet presAssocID="{ACC2515E-DC76-4AA2-A019-6D4F01A85516}" presName="ChildComposite" presStyleCnt="0"/>
      <dgm:spPr/>
    </dgm:pt>
    <dgm:pt modelId="{5CAFF517-07A0-4FAA-BCD2-771FB29DD4F5}" type="pres">
      <dgm:prSet presAssocID="{ACC2515E-DC76-4AA2-A019-6D4F01A85516}" presName="Child" presStyleLbl="node1" presStyleIdx="0" presStyleCnt="0">
        <dgm:presLayoutVars>
          <dgm:chMax val="0"/>
          <dgm:chPref val="0"/>
          <dgm:bulletEnabled val="1"/>
        </dgm:presLayoutVars>
      </dgm:prSet>
      <dgm:spPr/>
    </dgm:pt>
    <dgm:pt modelId="{FD6CB072-0877-49A7-8CCA-D242C7E5F2CA}" type="pres">
      <dgm:prSet presAssocID="{ACC2515E-DC76-4AA2-A019-6D4F01A85516}" presName="Parent" presStyleLbl="revTx" presStyleIdx="0" presStyleCnt="2">
        <dgm:presLayoutVars>
          <dgm:chMax val="1"/>
          <dgm:chPref val="0"/>
          <dgm:bulletEnabled val="1"/>
        </dgm:presLayoutVars>
      </dgm:prSet>
      <dgm:spPr/>
    </dgm:pt>
    <dgm:pt modelId="{FCFD59FD-4A14-4C17-879A-C84DFEFD9F77}" type="pres">
      <dgm:prSet presAssocID="{BE6A3292-9E19-4753-A43D-771F0DA45C50}" presName="sibTrans" presStyleCnt="0"/>
      <dgm:spPr/>
    </dgm:pt>
    <dgm:pt modelId="{124C6768-1648-40D3-A3F2-472F031306E4}" type="pres">
      <dgm:prSet presAssocID="{6329F4E0-09C0-43DE-9C81-E1AD23A94DC2}" presName="composite" presStyleCnt="0">
        <dgm:presLayoutVars>
          <dgm:chMax val="1"/>
          <dgm:chPref val="1"/>
        </dgm:presLayoutVars>
      </dgm:prSet>
      <dgm:spPr/>
    </dgm:pt>
    <dgm:pt modelId="{4E2C4598-9949-496B-8D85-6CB2F34FD071}" type="pres">
      <dgm:prSet presAssocID="{6329F4E0-09C0-43DE-9C81-E1AD23A94DC2}" presName="Accent" presStyleLbl="trAlignAcc1" presStyleIdx="1" presStyleCnt="2">
        <dgm:presLayoutVars>
          <dgm:chMax val="0"/>
          <dgm:chPref val="0"/>
        </dgm:presLayoutVars>
      </dgm:prSet>
      <dgm:spPr/>
    </dgm:pt>
    <dgm:pt modelId="{2A395ECD-9DEB-432D-9D07-DBEE7698949B}" type="pres">
      <dgm:prSet presAssocID="{6329F4E0-09C0-43DE-9C81-E1AD23A94DC2}" presName="Image" presStyleLbl="alignImgPlace1" presStyleIdx="1" presStyleCnt="2">
        <dgm:presLayoutVars>
          <dgm:chMax val="0"/>
          <dgm:chPref val="0"/>
        </dgm:presLayoutVars>
      </dgm:prSet>
      <dgm:spPr>
        <a:blipFill dpi="0" rotWithShape="1">
          <a:blip xmlns:r="http://schemas.openxmlformats.org/officeDocument/2006/relationships" r:embed="rId2"/>
          <a:srcRect/>
          <a:stretch>
            <a:fillRect l="7517" r="7517"/>
          </a:stretch>
        </a:blipFill>
      </dgm:spPr>
    </dgm:pt>
    <dgm:pt modelId="{3657B9D9-8AB2-45DC-A580-68F4DB396E41}" type="pres">
      <dgm:prSet presAssocID="{6329F4E0-09C0-43DE-9C81-E1AD23A94DC2}" presName="ChildComposite" presStyleCnt="0"/>
      <dgm:spPr/>
    </dgm:pt>
    <dgm:pt modelId="{4A285C24-2F00-47B8-B4A4-60957AD42054}" type="pres">
      <dgm:prSet presAssocID="{6329F4E0-09C0-43DE-9C81-E1AD23A94DC2}" presName="Child" presStyleLbl="node1" presStyleIdx="0" presStyleCnt="0">
        <dgm:presLayoutVars>
          <dgm:chMax val="0"/>
          <dgm:chPref val="0"/>
          <dgm:bulletEnabled val="1"/>
        </dgm:presLayoutVars>
      </dgm:prSet>
      <dgm:spPr/>
    </dgm:pt>
    <dgm:pt modelId="{71F49107-CB5B-4229-AA1C-1CECD307846F}" type="pres">
      <dgm:prSet presAssocID="{6329F4E0-09C0-43DE-9C81-E1AD23A94DC2}" presName="Parent" presStyleLbl="revTx" presStyleIdx="1" presStyleCnt="2">
        <dgm:presLayoutVars>
          <dgm:chMax val="1"/>
          <dgm:chPref val="0"/>
          <dgm:bulletEnabled val="1"/>
        </dgm:presLayoutVars>
      </dgm:prSet>
      <dgm:spPr/>
    </dgm:pt>
  </dgm:ptLst>
  <dgm:cxnLst>
    <dgm:cxn modelId="{FFA2D011-D897-4F35-A8EC-5311F6D57D8D}" type="presOf" srcId="{ACC2515E-DC76-4AA2-A019-6D4F01A85516}" destId="{FD6CB072-0877-49A7-8CCA-D242C7E5F2CA}" srcOrd="0" destOrd="0" presId="urn:microsoft.com/office/officeart/2008/layout/CaptionedPictures"/>
    <dgm:cxn modelId="{3EC70E8E-F170-4801-87B2-22EC1DD17679}" type="presOf" srcId="{6329F4E0-09C0-43DE-9C81-E1AD23A94DC2}" destId="{71F49107-CB5B-4229-AA1C-1CECD307846F}" srcOrd="0" destOrd="0" presId="urn:microsoft.com/office/officeart/2008/layout/CaptionedPictures"/>
    <dgm:cxn modelId="{8E78DE9B-73F8-4DE2-9CFD-D69BCD3CEB48}" srcId="{17248C48-B2E8-4574-8B45-C8CB48223263}" destId="{ACC2515E-DC76-4AA2-A019-6D4F01A85516}" srcOrd="0" destOrd="0" parTransId="{6FE85465-6B28-4E9F-8166-D101DF66C078}" sibTransId="{BE6A3292-9E19-4753-A43D-771F0DA45C50}"/>
    <dgm:cxn modelId="{316149B7-7700-4409-BA6B-7915D2A1E7CB}" srcId="{17248C48-B2E8-4574-8B45-C8CB48223263}" destId="{6329F4E0-09C0-43DE-9C81-E1AD23A94DC2}" srcOrd="1" destOrd="0" parTransId="{960DDD17-7D51-4D02-A0D8-AF64BEE9BA67}" sibTransId="{C7CF563D-DA4F-410E-AC2A-5EE92D38D4ED}"/>
    <dgm:cxn modelId="{C7A0FFEA-1001-4904-9397-B525E3A5009A}" type="presOf" srcId="{17248C48-B2E8-4574-8B45-C8CB48223263}" destId="{DDB94F1F-91B9-40E5-A107-ADF2AE036AE5}" srcOrd="0" destOrd="0" presId="urn:microsoft.com/office/officeart/2008/layout/CaptionedPictures"/>
    <dgm:cxn modelId="{B6CDE8D0-561E-4533-9E18-5A2F963B3BD2}" type="presParOf" srcId="{DDB94F1F-91B9-40E5-A107-ADF2AE036AE5}" destId="{958E7139-9782-4564-B1A7-3097CFAE65D6}" srcOrd="0" destOrd="0" presId="urn:microsoft.com/office/officeart/2008/layout/CaptionedPictures"/>
    <dgm:cxn modelId="{55B56026-A2BD-4D71-AC0A-BA02DDD54F6D}" type="presParOf" srcId="{958E7139-9782-4564-B1A7-3097CFAE65D6}" destId="{CF507819-B934-45C0-933F-33419091ECBB}" srcOrd="0" destOrd="0" presId="urn:microsoft.com/office/officeart/2008/layout/CaptionedPictures"/>
    <dgm:cxn modelId="{9CAE1C2E-E383-4C65-938F-6A54A7FBD17C}" type="presParOf" srcId="{958E7139-9782-4564-B1A7-3097CFAE65D6}" destId="{219359EA-ABBD-4DC4-9AC7-84905A33C2CF}" srcOrd="1" destOrd="0" presId="urn:microsoft.com/office/officeart/2008/layout/CaptionedPictures"/>
    <dgm:cxn modelId="{02CB2E91-663C-4F04-9FE0-19284374B667}" type="presParOf" srcId="{958E7139-9782-4564-B1A7-3097CFAE65D6}" destId="{2CC4C027-2715-4298-AD97-A732CA2D9E85}" srcOrd="2" destOrd="0" presId="urn:microsoft.com/office/officeart/2008/layout/CaptionedPictures"/>
    <dgm:cxn modelId="{8034941C-2C3F-4B6A-91AE-095E22CB4833}" type="presParOf" srcId="{2CC4C027-2715-4298-AD97-A732CA2D9E85}" destId="{5CAFF517-07A0-4FAA-BCD2-771FB29DD4F5}" srcOrd="0" destOrd="0" presId="urn:microsoft.com/office/officeart/2008/layout/CaptionedPictures"/>
    <dgm:cxn modelId="{814BE6D1-EE76-402C-8A1F-2BF3613AC11D}" type="presParOf" srcId="{2CC4C027-2715-4298-AD97-A732CA2D9E85}" destId="{FD6CB072-0877-49A7-8CCA-D242C7E5F2CA}" srcOrd="1" destOrd="0" presId="urn:microsoft.com/office/officeart/2008/layout/CaptionedPictures"/>
    <dgm:cxn modelId="{FB30FC6E-4204-47AF-BB02-015FDDF8A2B9}" type="presParOf" srcId="{DDB94F1F-91B9-40E5-A107-ADF2AE036AE5}" destId="{FCFD59FD-4A14-4C17-879A-C84DFEFD9F77}" srcOrd="1" destOrd="0" presId="urn:microsoft.com/office/officeart/2008/layout/CaptionedPictures"/>
    <dgm:cxn modelId="{86B20A66-1737-43B7-BD59-7DF8177C41C9}" type="presParOf" srcId="{DDB94F1F-91B9-40E5-A107-ADF2AE036AE5}" destId="{124C6768-1648-40D3-A3F2-472F031306E4}" srcOrd="2" destOrd="0" presId="urn:microsoft.com/office/officeart/2008/layout/CaptionedPictures"/>
    <dgm:cxn modelId="{2E5ECCC1-530B-49B6-B25A-EBC6E42E9C36}" type="presParOf" srcId="{124C6768-1648-40D3-A3F2-472F031306E4}" destId="{4E2C4598-9949-496B-8D85-6CB2F34FD071}" srcOrd="0" destOrd="0" presId="urn:microsoft.com/office/officeart/2008/layout/CaptionedPictures"/>
    <dgm:cxn modelId="{3A10EF43-7DB5-46B7-ABD5-9D5FA544A142}" type="presParOf" srcId="{124C6768-1648-40D3-A3F2-472F031306E4}" destId="{2A395ECD-9DEB-432D-9D07-DBEE7698949B}" srcOrd="1" destOrd="0" presId="urn:microsoft.com/office/officeart/2008/layout/CaptionedPictures"/>
    <dgm:cxn modelId="{64C60937-8187-4CA3-8480-B852576372B4}" type="presParOf" srcId="{124C6768-1648-40D3-A3F2-472F031306E4}" destId="{3657B9D9-8AB2-45DC-A580-68F4DB396E41}" srcOrd="2" destOrd="0" presId="urn:microsoft.com/office/officeart/2008/layout/CaptionedPictures"/>
    <dgm:cxn modelId="{BB1CF754-C752-4F9C-9FC6-D9E97A53FC90}" type="presParOf" srcId="{3657B9D9-8AB2-45DC-A580-68F4DB396E41}" destId="{4A285C24-2F00-47B8-B4A4-60957AD42054}" srcOrd="0" destOrd="0" presId="urn:microsoft.com/office/officeart/2008/layout/CaptionedPictures"/>
    <dgm:cxn modelId="{3B17EF0D-45A6-4339-A715-4695C670D65D}" type="presParOf" srcId="{3657B9D9-8AB2-45DC-A580-68F4DB396E41}" destId="{71F49107-CB5B-4229-AA1C-1CECD307846F}" srcOrd="1" destOrd="0" presId="urn:microsoft.com/office/officeart/2008/layout/CaptionedPicture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248C48-B2E8-4574-8B45-C8CB48223263}"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ru-RU"/>
        </a:p>
      </dgm:t>
    </dgm:pt>
    <dgm:pt modelId="{ACC2515E-DC76-4AA2-A019-6D4F01A85516}">
      <dgm:prSet phldrT="[Текст]"/>
      <dgm:spPr/>
      <dgm:t>
        <a:bodyPr/>
        <a:lstStyle/>
        <a:p>
          <a:r>
            <a:rPr lang="en-US" dirty="0"/>
            <a:t>9</a:t>
          </a:r>
          <a:r>
            <a:rPr lang="ru-RU" dirty="0"/>
            <a:t> (</a:t>
          </a:r>
          <a:r>
            <a:rPr lang="en-US" dirty="0"/>
            <a:t>53</a:t>
          </a:r>
          <a:r>
            <a:rPr lang="ru-RU" dirty="0"/>
            <a:t>%)</a:t>
          </a:r>
        </a:p>
      </dgm:t>
    </dgm:pt>
    <dgm:pt modelId="{6FE85465-6B28-4E9F-8166-D101DF66C078}" type="parTrans" cxnId="{8E78DE9B-73F8-4DE2-9CFD-D69BCD3CEB48}">
      <dgm:prSet/>
      <dgm:spPr/>
      <dgm:t>
        <a:bodyPr/>
        <a:lstStyle/>
        <a:p>
          <a:endParaRPr lang="ru-RU"/>
        </a:p>
      </dgm:t>
    </dgm:pt>
    <dgm:pt modelId="{BE6A3292-9E19-4753-A43D-771F0DA45C50}" type="sibTrans" cxnId="{8E78DE9B-73F8-4DE2-9CFD-D69BCD3CEB48}">
      <dgm:prSet/>
      <dgm:spPr/>
      <dgm:t>
        <a:bodyPr/>
        <a:lstStyle/>
        <a:p>
          <a:endParaRPr lang="ru-RU"/>
        </a:p>
      </dgm:t>
    </dgm:pt>
    <dgm:pt modelId="{6329F4E0-09C0-43DE-9C81-E1AD23A94DC2}">
      <dgm:prSet phldrT="[Текст]"/>
      <dgm:spPr/>
      <dgm:t>
        <a:bodyPr/>
        <a:lstStyle/>
        <a:p>
          <a:r>
            <a:rPr lang="en-US" dirty="0"/>
            <a:t>6</a:t>
          </a:r>
          <a:r>
            <a:rPr lang="ru-RU" dirty="0"/>
            <a:t> (</a:t>
          </a:r>
          <a:r>
            <a:rPr lang="en-US" dirty="0"/>
            <a:t>56</a:t>
          </a:r>
          <a:r>
            <a:rPr lang="ru-RU" dirty="0"/>
            <a:t>%)</a:t>
          </a:r>
        </a:p>
      </dgm:t>
    </dgm:pt>
    <dgm:pt modelId="{960DDD17-7D51-4D02-A0D8-AF64BEE9BA67}" type="parTrans" cxnId="{316149B7-7700-4409-BA6B-7915D2A1E7CB}">
      <dgm:prSet/>
      <dgm:spPr/>
      <dgm:t>
        <a:bodyPr/>
        <a:lstStyle/>
        <a:p>
          <a:endParaRPr lang="ru-RU"/>
        </a:p>
      </dgm:t>
    </dgm:pt>
    <dgm:pt modelId="{C7CF563D-DA4F-410E-AC2A-5EE92D38D4ED}" type="sibTrans" cxnId="{316149B7-7700-4409-BA6B-7915D2A1E7CB}">
      <dgm:prSet/>
      <dgm:spPr/>
      <dgm:t>
        <a:bodyPr/>
        <a:lstStyle/>
        <a:p>
          <a:endParaRPr lang="ru-RU"/>
        </a:p>
      </dgm:t>
    </dgm:pt>
    <dgm:pt modelId="{7939B544-B803-4E23-B128-EB32CCA5043C}">
      <dgm:prSet phldrT="[Текст]"/>
      <dgm:spPr/>
      <dgm:t>
        <a:bodyPr/>
        <a:lstStyle/>
        <a:p>
          <a:r>
            <a:rPr lang="en-US" dirty="0"/>
            <a:t>5 (6</a:t>
          </a:r>
          <a:r>
            <a:rPr lang="ru-RU" dirty="0"/>
            <a:t>2%)</a:t>
          </a:r>
        </a:p>
      </dgm:t>
    </dgm:pt>
    <dgm:pt modelId="{EE86201B-DDFA-4F5D-BE7F-EFF1DA07E5F1}" type="parTrans" cxnId="{FBE5BDBA-DF87-4A9A-B31F-36710F1630AD}">
      <dgm:prSet/>
      <dgm:spPr/>
      <dgm:t>
        <a:bodyPr/>
        <a:lstStyle/>
        <a:p>
          <a:endParaRPr lang="ru-RU"/>
        </a:p>
      </dgm:t>
    </dgm:pt>
    <dgm:pt modelId="{B86DC0E4-2DE0-4CD7-83C0-C89C43B81A89}" type="sibTrans" cxnId="{FBE5BDBA-DF87-4A9A-B31F-36710F1630AD}">
      <dgm:prSet/>
      <dgm:spPr/>
      <dgm:t>
        <a:bodyPr/>
        <a:lstStyle/>
        <a:p>
          <a:endParaRPr lang="ru-RU"/>
        </a:p>
      </dgm:t>
    </dgm:pt>
    <dgm:pt modelId="{DDB94F1F-91B9-40E5-A107-ADF2AE036AE5}" type="pres">
      <dgm:prSet presAssocID="{17248C48-B2E8-4574-8B45-C8CB48223263}" presName="Name0" presStyleCnt="0">
        <dgm:presLayoutVars>
          <dgm:chMax/>
          <dgm:chPref/>
          <dgm:dir/>
        </dgm:presLayoutVars>
      </dgm:prSet>
      <dgm:spPr/>
    </dgm:pt>
    <dgm:pt modelId="{958E7139-9782-4564-B1A7-3097CFAE65D6}" type="pres">
      <dgm:prSet presAssocID="{ACC2515E-DC76-4AA2-A019-6D4F01A85516}" presName="composite" presStyleCnt="0">
        <dgm:presLayoutVars>
          <dgm:chMax val="1"/>
          <dgm:chPref val="1"/>
        </dgm:presLayoutVars>
      </dgm:prSet>
      <dgm:spPr/>
    </dgm:pt>
    <dgm:pt modelId="{CF507819-B934-45C0-933F-33419091ECBB}" type="pres">
      <dgm:prSet presAssocID="{ACC2515E-DC76-4AA2-A019-6D4F01A85516}" presName="Accent" presStyleLbl="trAlignAcc1" presStyleIdx="0" presStyleCnt="3">
        <dgm:presLayoutVars>
          <dgm:chMax val="0"/>
          <dgm:chPref val="0"/>
        </dgm:presLayoutVars>
      </dgm:prSet>
      <dgm:spPr/>
    </dgm:pt>
    <dgm:pt modelId="{219359EA-ABBD-4DC4-9AC7-84905A33C2CF}" type="pres">
      <dgm:prSet presAssocID="{ACC2515E-DC76-4AA2-A019-6D4F01A85516}" presName="Image" presStyleLbl="alignImgPlace1" presStyleIdx="0" presStyleCnt="3">
        <dgm:presLayoutVars>
          <dgm:chMax val="0"/>
          <dgm:chPref val="0"/>
        </dgm:presLayoutVars>
      </dgm:prSet>
      <dgm:spPr>
        <a:blipFill dpi="0" rotWithShape="1">
          <a:blip xmlns:r="http://schemas.openxmlformats.org/officeDocument/2006/relationships" r:embed="rId1"/>
          <a:srcRect/>
          <a:stretch>
            <a:fillRect l="7517" r="7517"/>
          </a:stretch>
        </a:blipFill>
      </dgm:spPr>
    </dgm:pt>
    <dgm:pt modelId="{2CC4C027-2715-4298-AD97-A732CA2D9E85}" type="pres">
      <dgm:prSet presAssocID="{ACC2515E-DC76-4AA2-A019-6D4F01A85516}" presName="ChildComposite" presStyleCnt="0"/>
      <dgm:spPr/>
    </dgm:pt>
    <dgm:pt modelId="{5CAFF517-07A0-4FAA-BCD2-771FB29DD4F5}" type="pres">
      <dgm:prSet presAssocID="{ACC2515E-DC76-4AA2-A019-6D4F01A85516}" presName="Child" presStyleLbl="node1" presStyleIdx="0" presStyleCnt="0">
        <dgm:presLayoutVars>
          <dgm:chMax val="0"/>
          <dgm:chPref val="0"/>
          <dgm:bulletEnabled val="1"/>
        </dgm:presLayoutVars>
      </dgm:prSet>
      <dgm:spPr/>
    </dgm:pt>
    <dgm:pt modelId="{FD6CB072-0877-49A7-8CCA-D242C7E5F2CA}" type="pres">
      <dgm:prSet presAssocID="{ACC2515E-DC76-4AA2-A019-6D4F01A85516}" presName="Parent" presStyleLbl="revTx" presStyleIdx="0" presStyleCnt="3">
        <dgm:presLayoutVars>
          <dgm:chMax val="1"/>
          <dgm:chPref val="0"/>
          <dgm:bulletEnabled val="1"/>
        </dgm:presLayoutVars>
      </dgm:prSet>
      <dgm:spPr/>
    </dgm:pt>
    <dgm:pt modelId="{FCFD59FD-4A14-4C17-879A-C84DFEFD9F77}" type="pres">
      <dgm:prSet presAssocID="{BE6A3292-9E19-4753-A43D-771F0DA45C50}" presName="sibTrans" presStyleCnt="0"/>
      <dgm:spPr/>
    </dgm:pt>
    <dgm:pt modelId="{124C6768-1648-40D3-A3F2-472F031306E4}" type="pres">
      <dgm:prSet presAssocID="{6329F4E0-09C0-43DE-9C81-E1AD23A94DC2}" presName="composite" presStyleCnt="0">
        <dgm:presLayoutVars>
          <dgm:chMax val="1"/>
          <dgm:chPref val="1"/>
        </dgm:presLayoutVars>
      </dgm:prSet>
      <dgm:spPr/>
    </dgm:pt>
    <dgm:pt modelId="{4E2C4598-9949-496B-8D85-6CB2F34FD071}" type="pres">
      <dgm:prSet presAssocID="{6329F4E0-09C0-43DE-9C81-E1AD23A94DC2}" presName="Accent" presStyleLbl="trAlignAcc1" presStyleIdx="1" presStyleCnt="3">
        <dgm:presLayoutVars>
          <dgm:chMax val="0"/>
          <dgm:chPref val="0"/>
        </dgm:presLayoutVars>
      </dgm:prSet>
      <dgm:spPr/>
    </dgm:pt>
    <dgm:pt modelId="{2A395ECD-9DEB-432D-9D07-DBEE7698949B}" type="pres">
      <dgm:prSet presAssocID="{6329F4E0-09C0-43DE-9C81-E1AD23A94DC2}" presName="Image" presStyleLbl="alignImgPlace1" presStyleIdx="1" presStyleCnt="3">
        <dgm:presLayoutVars>
          <dgm:chMax val="0"/>
          <dgm:chPref val="0"/>
        </dgm:presLayoutVars>
      </dgm:prSet>
      <dgm:spPr>
        <a:blipFill dpi="0" rotWithShape="1">
          <a:blip xmlns:r="http://schemas.openxmlformats.org/officeDocument/2006/relationships" r:embed="rId2"/>
          <a:srcRect/>
          <a:stretch>
            <a:fillRect l="7517" r="7517"/>
          </a:stretch>
        </a:blipFill>
      </dgm:spPr>
    </dgm:pt>
    <dgm:pt modelId="{3657B9D9-8AB2-45DC-A580-68F4DB396E41}" type="pres">
      <dgm:prSet presAssocID="{6329F4E0-09C0-43DE-9C81-E1AD23A94DC2}" presName="ChildComposite" presStyleCnt="0"/>
      <dgm:spPr/>
    </dgm:pt>
    <dgm:pt modelId="{4A285C24-2F00-47B8-B4A4-60957AD42054}" type="pres">
      <dgm:prSet presAssocID="{6329F4E0-09C0-43DE-9C81-E1AD23A94DC2}" presName="Child" presStyleLbl="node1" presStyleIdx="0" presStyleCnt="0">
        <dgm:presLayoutVars>
          <dgm:chMax val="0"/>
          <dgm:chPref val="0"/>
          <dgm:bulletEnabled val="1"/>
        </dgm:presLayoutVars>
      </dgm:prSet>
      <dgm:spPr/>
    </dgm:pt>
    <dgm:pt modelId="{71F49107-CB5B-4229-AA1C-1CECD307846F}" type="pres">
      <dgm:prSet presAssocID="{6329F4E0-09C0-43DE-9C81-E1AD23A94DC2}" presName="Parent" presStyleLbl="revTx" presStyleIdx="1" presStyleCnt="3">
        <dgm:presLayoutVars>
          <dgm:chMax val="1"/>
          <dgm:chPref val="0"/>
          <dgm:bulletEnabled val="1"/>
        </dgm:presLayoutVars>
      </dgm:prSet>
      <dgm:spPr/>
    </dgm:pt>
    <dgm:pt modelId="{D5DE8D91-B036-4DE1-AAB1-66C658D61FFC}" type="pres">
      <dgm:prSet presAssocID="{C7CF563D-DA4F-410E-AC2A-5EE92D38D4ED}" presName="sibTrans" presStyleCnt="0"/>
      <dgm:spPr/>
    </dgm:pt>
    <dgm:pt modelId="{B72070D4-E836-4A89-B66E-D9826D7802D9}" type="pres">
      <dgm:prSet presAssocID="{7939B544-B803-4E23-B128-EB32CCA5043C}" presName="composite" presStyleCnt="0">
        <dgm:presLayoutVars>
          <dgm:chMax val="1"/>
          <dgm:chPref val="1"/>
        </dgm:presLayoutVars>
      </dgm:prSet>
      <dgm:spPr/>
    </dgm:pt>
    <dgm:pt modelId="{1A8C164A-B42E-4C80-B001-BC70B9A5D921}" type="pres">
      <dgm:prSet presAssocID="{7939B544-B803-4E23-B128-EB32CCA5043C}" presName="Accent" presStyleLbl="trAlignAcc1" presStyleIdx="2" presStyleCnt="3">
        <dgm:presLayoutVars>
          <dgm:chMax val="0"/>
          <dgm:chPref val="0"/>
        </dgm:presLayoutVars>
      </dgm:prSet>
      <dgm:spPr/>
    </dgm:pt>
    <dgm:pt modelId="{F9799098-1F05-4374-B02C-2EF323A87417}" type="pres">
      <dgm:prSet presAssocID="{7939B544-B803-4E23-B128-EB32CCA5043C}" presName="Image" presStyleLbl="alignImgPlace1" presStyleIdx="2" presStyleCnt="3">
        <dgm:presLayoutVars>
          <dgm:chMax val="0"/>
          <dgm:chPref val="0"/>
        </dgm:presLayoutVars>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517" r="7517"/>
          </a:stretch>
        </a:blipFill>
      </dgm:spPr>
    </dgm:pt>
    <dgm:pt modelId="{DB7614C8-B3DB-49F6-8B25-1FD5F12FC8CE}" type="pres">
      <dgm:prSet presAssocID="{7939B544-B803-4E23-B128-EB32CCA5043C}" presName="ChildComposite" presStyleCnt="0"/>
      <dgm:spPr/>
    </dgm:pt>
    <dgm:pt modelId="{5104A875-036F-4B71-8721-4464B4A55C6D}" type="pres">
      <dgm:prSet presAssocID="{7939B544-B803-4E23-B128-EB32CCA5043C}" presName="Child" presStyleLbl="node1" presStyleIdx="0" presStyleCnt="0">
        <dgm:presLayoutVars>
          <dgm:chMax val="0"/>
          <dgm:chPref val="0"/>
          <dgm:bulletEnabled val="1"/>
        </dgm:presLayoutVars>
      </dgm:prSet>
      <dgm:spPr/>
    </dgm:pt>
    <dgm:pt modelId="{201E6054-FB24-4508-A641-66D0E52B3F41}" type="pres">
      <dgm:prSet presAssocID="{7939B544-B803-4E23-B128-EB32CCA5043C}" presName="Parent" presStyleLbl="revTx" presStyleIdx="2" presStyleCnt="3">
        <dgm:presLayoutVars>
          <dgm:chMax val="1"/>
          <dgm:chPref val="0"/>
          <dgm:bulletEnabled val="1"/>
        </dgm:presLayoutVars>
      </dgm:prSet>
      <dgm:spPr/>
    </dgm:pt>
  </dgm:ptLst>
  <dgm:cxnLst>
    <dgm:cxn modelId="{FFA2D011-D897-4F35-A8EC-5311F6D57D8D}" type="presOf" srcId="{ACC2515E-DC76-4AA2-A019-6D4F01A85516}" destId="{FD6CB072-0877-49A7-8CCA-D242C7E5F2CA}" srcOrd="0" destOrd="0" presId="urn:microsoft.com/office/officeart/2008/layout/CaptionedPictures"/>
    <dgm:cxn modelId="{2FD28D69-05F9-4DFF-87AE-C3D60AF57D5E}" type="presOf" srcId="{7939B544-B803-4E23-B128-EB32CCA5043C}" destId="{201E6054-FB24-4508-A641-66D0E52B3F41}" srcOrd="0" destOrd="0" presId="urn:microsoft.com/office/officeart/2008/layout/CaptionedPictures"/>
    <dgm:cxn modelId="{3EC70E8E-F170-4801-87B2-22EC1DD17679}" type="presOf" srcId="{6329F4E0-09C0-43DE-9C81-E1AD23A94DC2}" destId="{71F49107-CB5B-4229-AA1C-1CECD307846F}" srcOrd="0" destOrd="0" presId="urn:microsoft.com/office/officeart/2008/layout/CaptionedPictures"/>
    <dgm:cxn modelId="{8E78DE9B-73F8-4DE2-9CFD-D69BCD3CEB48}" srcId="{17248C48-B2E8-4574-8B45-C8CB48223263}" destId="{ACC2515E-DC76-4AA2-A019-6D4F01A85516}" srcOrd="0" destOrd="0" parTransId="{6FE85465-6B28-4E9F-8166-D101DF66C078}" sibTransId="{BE6A3292-9E19-4753-A43D-771F0DA45C50}"/>
    <dgm:cxn modelId="{316149B7-7700-4409-BA6B-7915D2A1E7CB}" srcId="{17248C48-B2E8-4574-8B45-C8CB48223263}" destId="{6329F4E0-09C0-43DE-9C81-E1AD23A94DC2}" srcOrd="1" destOrd="0" parTransId="{960DDD17-7D51-4D02-A0D8-AF64BEE9BA67}" sibTransId="{C7CF563D-DA4F-410E-AC2A-5EE92D38D4ED}"/>
    <dgm:cxn modelId="{FBE5BDBA-DF87-4A9A-B31F-36710F1630AD}" srcId="{17248C48-B2E8-4574-8B45-C8CB48223263}" destId="{7939B544-B803-4E23-B128-EB32CCA5043C}" srcOrd="2" destOrd="0" parTransId="{EE86201B-DDFA-4F5D-BE7F-EFF1DA07E5F1}" sibTransId="{B86DC0E4-2DE0-4CD7-83C0-C89C43B81A89}"/>
    <dgm:cxn modelId="{C7A0FFEA-1001-4904-9397-B525E3A5009A}" type="presOf" srcId="{17248C48-B2E8-4574-8B45-C8CB48223263}" destId="{DDB94F1F-91B9-40E5-A107-ADF2AE036AE5}" srcOrd="0" destOrd="0" presId="urn:microsoft.com/office/officeart/2008/layout/CaptionedPictures"/>
    <dgm:cxn modelId="{B6CDE8D0-561E-4533-9E18-5A2F963B3BD2}" type="presParOf" srcId="{DDB94F1F-91B9-40E5-A107-ADF2AE036AE5}" destId="{958E7139-9782-4564-B1A7-3097CFAE65D6}" srcOrd="0" destOrd="0" presId="urn:microsoft.com/office/officeart/2008/layout/CaptionedPictures"/>
    <dgm:cxn modelId="{55B56026-A2BD-4D71-AC0A-BA02DDD54F6D}" type="presParOf" srcId="{958E7139-9782-4564-B1A7-3097CFAE65D6}" destId="{CF507819-B934-45C0-933F-33419091ECBB}" srcOrd="0" destOrd="0" presId="urn:microsoft.com/office/officeart/2008/layout/CaptionedPictures"/>
    <dgm:cxn modelId="{9CAE1C2E-E383-4C65-938F-6A54A7FBD17C}" type="presParOf" srcId="{958E7139-9782-4564-B1A7-3097CFAE65D6}" destId="{219359EA-ABBD-4DC4-9AC7-84905A33C2CF}" srcOrd="1" destOrd="0" presId="urn:microsoft.com/office/officeart/2008/layout/CaptionedPictures"/>
    <dgm:cxn modelId="{02CB2E91-663C-4F04-9FE0-19284374B667}" type="presParOf" srcId="{958E7139-9782-4564-B1A7-3097CFAE65D6}" destId="{2CC4C027-2715-4298-AD97-A732CA2D9E85}" srcOrd="2" destOrd="0" presId="urn:microsoft.com/office/officeart/2008/layout/CaptionedPictures"/>
    <dgm:cxn modelId="{8034941C-2C3F-4B6A-91AE-095E22CB4833}" type="presParOf" srcId="{2CC4C027-2715-4298-AD97-A732CA2D9E85}" destId="{5CAFF517-07A0-4FAA-BCD2-771FB29DD4F5}" srcOrd="0" destOrd="0" presId="urn:microsoft.com/office/officeart/2008/layout/CaptionedPictures"/>
    <dgm:cxn modelId="{814BE6D1-EE76-402C-8A1F-2BF3613AC11D}" type="presParOf" srcId="{2CC4C027-2715-4298-AD97-A732CA2D9E85}" destId="{FD6CB072-0877-49A7-8CCA-D242C7E5F2CA}" srcOrd="1" destOrd="0" presId="urn:microsoft.com/office/officeart/2008/layout/CaptionedPictures"/>
    <dgm:cxn modelId="{FB30FC6E-4204-47AF-BB02-015FDDF8A2B9}" type="presParOf" srcId="{DDB94F1F-91B9-40E5-A107-ADF2AE036AE5}" destId="{FCFD59FD-4A14-4C17-879A-C84DFEFD9F77}" srcOrd="1" destOrd="0" presId="urn:microsoft.com/office/officeart/2008/layout/CaptionedPictures"/>
    <dgm:cxn modelId="{86B20A66-1737-43B7-BD59-7DF8177C41C9}" type="presParOf" srcId="{DDB94F1F-91B9-40E5-A107-ADF2AE036AE5}" destId="{124C6768-1648-40D3-A3F2-472F031306E4}" srcOrd="2" destOrd="0" presId="urn:microsoft.com/office/officeart/2008/layout/CaptionedPictures"/>
    <dgm:cxn modelId="{2E5ECCC1-530B-49B6-B25A-EBC6E42E9C36}" type="presParOf" srcId="{124C6768-1648-40D3-A3F2-472F031306E4}" destId="{4E2C4598-9949-496B-8D85-6CB2F34FD071}" srcOrd="0" destOrd="0" presId="urn:microsoft.com/office/officeart/2008/layout/CaptionedPictures"/>
    <dgm:cxn modelId="{3A10EF43-7DB5-46B7-ABD5-9D5FA544A142}" type="presParOf" srcId="{124C6768-1648-40D3-A3F2-472F031306E4}" destId="{2A395ECD-9DEB-432D-9D07-DBEE7698949B}" srcOrd="1" destOrd="0" presId="urn:microsoft.com/office/officeart/2008/layout/CaptionedPictures"/>
    <dgm:cxn modelId="{64C60937-8187-4CA3-8480-B852576372B4}" type="presParOf" srcId="{124C6768-1648-40D3-A3F2-472F031306E4}" destId="{3657B9D9-8AB2-45DC-A580-68F4DB396E41}" srcOrd="2" destOrd="0" presId="urn:microsoft.com/office/officeart/2008/layout/CaptionedPictures"/>
    <dgm:cxn modelId="{BB1CF754-C752-4F9C-9FC6-D9E97A53FC90}" type="presParOf" srcId="{3657B9D9-8AB2-45DC-A580-68F4DB396E41}" destId="{4A285C24-2F00-47B8-B4A4-60957AD42054}" srcOrd="0" destOrd="0" presId="urn:microsoft.com/office/officeart/2008/layout/CaptionedPictures"/>
    <dgm:cxn modelId="{3B17EF0D-45A6-4339-A715-4695C670D65D}" type="presParOf" srcId="{3657B9D9-8AB2-45DC-A580-68F4DB396E41}" destId="{71F49107-CB5B-4229-AA1C-1CECD307846F}" srcOrd="1" destOrd="0" presId="urn:microsoft.com/office/officeart/2008/layout/CaptionedPictures"/>
    <dgm:cxn modelId="{AB0937A1-4005-43DD-B1DE-D593AFAD7586}" type="presParOf" srcId="{DDB94F1F-91B9-40E5-A107-ADF2AE036AE5}" destId="{D5DE8D91-B036-4DE1-AAB1-66C658D61FFC}" srcOrd="3" destOrd="0" presId="urn:microsoft.com/office/officeart/2008/layout/CaptionedPictures"/>
    <dgm:cxn modelId="{F5B64642-6208-49F3-8D19-F31794B31A43}" type="presParOf" srcId="{DDB94F1F-91B9-40E5-A107-ADF2AE036AE5}" destId="{B72070D4-E836-4A89-B66E-D9826D7802D9}" srcOrd="4" destOrd="0" presId="urn:microsoft.com/office/officeart/2008/layout/CaptionedPictures"/>
    <dgm:cxn modelId="{BAE60614-BED6-49FD-9149-63D0C28F982B}" type="presParOf" srcId="{B72070D4-E836-4A89-B66E-D9826D7802D9}" destId="{1A8C164A-B42E-4C80-B001-BC70B9A5D921}" srcOrd="0" destOrd="0" presId="urn:microsoft.com/office/officeart/2008/layout/CaptionedPictures"/>
    <dgm:cxn modelId="{C4E6D429-B7D0-4C3D-8A22-A837FC5FC898}" type="presParOf" srcId="{B72070D4-E836-4A89-B66E-D9826D7802D9}" destId="{F9799098-1F05-4374-B02C-2EF323A87417}" srcOrd="1" destOrd="0" presId="urn:microsoft.com/office/officeart/2008/layout/CaptionedPictures"/>
    <dgm:cxn modelId="{3D69F7B7-1FFE-4168-8A12-FA4BFDEBB72C}" type="presParOf" srcId="{B72070D4-E836-4A89-B66E-D9826D7802D9}" destId="{DB7614C8-B3DB-49F6-8B25-1FD5F12FC8CE}" srcOrd="2" destOrd="0" presId="urn:microsoft.com/office/officeart/2008/layout/CaptionedPictures"/>
    <dgm:cxn modelId="{23812552-33C7-42FC-BAA5-613FC3172D3D}" type="presParOf" srcId="{DB7614C8-B3DB-49F6-8B25-1FD5F12FC8CE}" destId="{5104A875-036F-4B71-8721-4464B4A55C6D}" srcOrd="0" destOrd="0" presId="urn:microsoft.com/office/officeart/2008/layout/CaptionedPictures"/>
    <dgm:cxn modelId="{173AEAA1-CC83-4C0F-A4B3-983A65A2A70C}" type="presParOf" srcId="{DB7614C8-B3DB-49F6-8B25-1FD5F12FC8CE}" destId="{201E6054-FB24-4508-A641-66D0E52B3F41}" srcOrd="1" destOrd="0" presId="urn:microsoft.com/office/officeart/2008/layout/CaptionedPicture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EE2D74-2B9D-4B81-A5AB-AFCF8AC8A770}"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ru-RU"/>
        </a:p>
      </dgm:t>
    </dgm:pt>
    <dgm:pt modelId="{10EF1327-EC14-448F-A015-D47B55393603}">
      <dgm:prSet phldrT="[Текст]"/>
      <dgm:spPr/>
      <dgm:t>
        <a:bodyPr/>
        <a:lstStyle/>
        <a:p>
          <a:r>
            <a:rPr lang="en-US" dirty="0"/>
            <a:t>3 (74%), 5(26%)</a:t>
          </a:r>
          <a:endParaRPr lang="ru-RU" dirty="0"/>
        </a:p>
      </dgm:t>
    </dgm:pt>
    <dgm:pt modelId="{0CF6D524-888F-472D-93B0-588CA08381F9}" type="parTrans" cxnId="{33B19493-F406-4DDA-99FD-F3F0C2B35866}">
      <dgm:prSet/>
      <dgm:spPr/>
      <dgm:t>
        <a:bodyPr/>
        <a:lstStyle/>
        <a:p>
          <a:endParaRPr lang="ru-RU"/>
        </a:p>
      </dgm:t>
    </dgm:pt>
    <dgm:pt modelId="{0B61C04B-137E-46B6-9016-E823ABA3821F}" type="sibTrans" cxnId="{33B19493-F406-4DDA-99FD-F3F0C2B35866}">
      <dgm:prSet/>
      <dgm:spPr/>
      <dgm:t>
        <a:bodyPr/>
        <a:lstStyle/>
        <a:p>
          <a:endParaRPr lang="ru-RU"/>
        </a:p>
      </dgm:t>
    </dgm:pt>
    <dgm:pt modelId="{BC29E3EF-2BD0-4D0E-90E0-AB0885CFA8C9}">
      <dgm:prSet phldrT="[Текст]"/>
      <dgm:spPr/>
      <dgm:t>
        <a:bodyPr/>
        <a:lstStyle/>
        <a:p>
          <a:r>
            <a:rPr lang="en-US" dirty="0"/>
            <a:t>2 (98%)</a:t>
          </a:r>
          <a:endParaRPr lang="ru-RU" dirty="0"/>
        </a:p>
      </dgm:t>
    </dgm:pt>
    <dgm:pt modelId="{17146D31-8849-448F-9976-1A136EA67A82}" type="parTrans" cxnId="{58600E6E-12F6-46A9-BFA1-7A85515ADEE1}">
      <dgm:prSet/>
      <dgm:spPr/>
      <dgm:t>
        <a:bodyPr/>
        <a:lstStyle/>
        <a:p>
          <a:endParaRPr lang="ru-RU"/>
        </a:p>
      </dgm:t>
    </dgm:pt>
    <dgm:pt modelId="{E9ED10C9-B387-4627-B6E7-EE4BDF1DC334}" type="sibTrans" cxnId="{58600E6E-12F6-46A9-BFA1-7A85515ADEE1}">
      <dgm:prSet/>
      <dgm:spPr/>
      <dgm:t>
        <a:bodyPr/>
        <a:lstStyle/>
        <a:p>
          <a:endParaRPr lang="ru-RU"/>
        </a:p>
      </dgm:t>
    </dgm:pt>
    <dgm:pt modelId="{C59710E4-3DD0-45DC-96F6-BF24D36D8FFA}" type="pres">
      <dgm:prSet presAssocID="{1CEE2D74-2B9D-4B81-A5AB-AFCF8AC8A770}" presName="Name0" presStyleCnt="0">
        <dgm:presLayoutVars>
          <dgm:chMax/>
          <dgm:chPref/>
          <dgm:dir/>
        </dgm:presLayoutVars>
      </dgm:prSet>
      <dgm:spPr/>
    </dgm:pt>
    <dgm:pt modelId="{B9752E63-BBEB-4EDB-B8CF-BA1272DA03B2}" type="pres">
      <dgm:prSet presAssocID="{10EF1327-EC14-448F-A015-D47B55393603}" presName="composite" presStyleCnt="0">
        <dgm:presLayoutVars>
          <dgm:chMax val="1"/>
          <dgm:chPref val="1"/>
        </dgm:presLayoutVars>
      </dgm:prSet>
      <dgm:spPr/>
    </dgm:pt>
    <dgm:pt modelId="{00E0499C-8D16-4DC1-AB74-F28591499641}" type="pres">
      <dgm:prSet presAssocID="{10EF1327-EC14-448F-A015-D47B55393603}" presName="Accent" presStyleLbl="trAlignAcc1" presStyleIdx="0" presStyleCnt="2" custLinFactNeighborX="9182" custLinFactNeighborY="2230">
        <dgm:presLayoutVars>
          <dgm:chMax val="0"/>
          <dgm:chPref val="0"/>
        </dgm:presLayoutVars>
      </dgm:prSet>
      <dgm:spPr/>
    </dgm:pt>
    <dgm:pt modelId="{D11E3BE5-AB7A-4BA4-A7B8-335352D68017}" type="pres">
      <dgm:prSet presAssocID="{10EF1327-EC14-448F-A015-D47B55393603}" presName="Image" presStyleLbl="alignImgPlace1" presStyleIdx="0" presStyleCnt="2" custScaleX="77311" custScaleY="75587">
        <dgm:presLayoutVars>
          <dgm:chMax val="0"/>
          <dgm:chPref val="0"/>
        </dgm:presLayoutVars>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516" r="7516"/>
          </a:stretch>
        </a:blipFill>
      </dgm:spPr>
    </dgm:pt>
    <dgm:pt modelId="{741C7272-D521-4A17-B3AD-B05C9C37221A}" type="pres">
      <dgm:prSet presAssocID="{10EF1327-EC14-448F-A015-D47B55393603}" presName="ChildComposite" presStyleCnt="0"/>
      <dgm:spPr/>
    </dgm:pt>
    <dgm:pt modelId="{7BF559C1-C336-436F-AE0C-34C0F625841B}" type="pres">
      <dgm:prSet presAssocID="{10EF1327-EC14-448F-A015-D47B55393603}" presName="Child" presStyleLbl="node1" presStyleIdx="0" presStyleCnt="0">
        <dgm:presLayoutVars>
          <dgm:chMax val="0"/>
          <dgm:chPref val="0"/>
          <dgm:bulletEnabled val="1"/>
        </dgm:presLayoutVars>
      </dgm:prSet>
      <dgm:spPr/>
    </dgm:pt>
    <dgm:pt modelId="{CFB6566C-850C-4ADA-9F77-5DEA7DE5A7FD}" type="pres">
      <dgm:prSet presAssocID="{10EF1327-EC14-448F-A015-D47B55393603}" presName="Parent" presStyleLbl="revTx" presStyleIdx="0" presStyleCnt="2" custScaleX="80226" custScaleY="93238" custLinFactNeighborX="1336" custLinFactNeighborY="-36157">
        <dgm:presLayoutVars>
          <dgm:chMax val="1"/>
          <dgm:chPref val="0"/>
          <dgm:bulletEnabled val="1"/>
        </dgm:presLayoutVars>
      </dgm:prSet>
      <dgm:spPr/>
    </dgm:pt>
    <dgm:pt modelId="{BAEC66E1-6A58-47F9-95F8-39FD814B0784}" type="pres">
      <dgm:prSet presAssocID="{0B61C04B-137E-46B6-9016-E823ABA3821F}" presName="sibTrans" presStyleCnt="0"/>
      <dgm:spPr/>
    </dgm:pt>
    <dgm:pt modelId="{D25E0CEC-97C7-444B-A4C3-4DD56845F596}" type="pres">
      <dgm:prSet presAssocID="{BC29E3EF-2BD0-4D0E-90E0-AB0885CFA8C9}" presName="composite" presStyleCnt="0">
        <dgm:presLayoutVars>
          <dgm:chMax val="1"/>
          <dgm:chPref val="1"/>
        </dgm:presLayoutVars>
      </dgm:prSet>
      <dgm:spPr/>
    </dgm:pt>
    <dgm:pt modelId="{74960961-93D5-4113-8A5F-679803290E54}" type="pres">
      <dgm:prSet presAssocID="{BC29E3EF-2BD0-4D0E-90E0-AB0885CFA8C9}" presName="Accent" presStyleLbl="trAlignAcc1" presStyleIdx="1" presStyleCnt="2" custLinFactNeighborX="-30343" custLinFactNeighborY="-5708">
        <dgm:presLayoutVars>
          <dgm:chMax val="0"/>
          <dgm:chPref val="0"/>
        </dgm:presLayoutVars>
      </dgm:prSet>
      <dgm:spPr/>
    </dgm:pt>
    <dgm:pt modelId="{65D7EE4A-797A-4078-AD63-CE5E6271FD71}" type="pres">
      <dgm:prSet presAssocID="{BC29E3EF-2BD0-4D0E-90E0-AB0885CFA8C9}" presName="Image" presStyleLbl="alignImgPlace1" presStyleIdx="1" presStyleCnt="2" custScaleX="82104" custScaleY="85655" custLinFactNeighborX="-24291" custLinFactNeighborY="3374">
        <dgm:presLayoutVars>
          <dgm:chMax val="0"/>
          <dgm:chPref val="0"/>
        </dgm:presLayoutVars>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516" r="7516"/>
          </a:stretch>
        </a:blipFill>
      </dgm:spPr>
    </dgm:pt>
    <dgm:pt modelId="{E2DA38D1-6E41-49DB-BD15-92B2CB9557D5}" type="pres">
      <dgm:prSet presAssocID="{BC29E3EF-2BD0-4D0E-90E0-AB0885CFA8C9}" presName="ChildComposite" presStyleCnt="0"/>
      <dgm:spPr/>
    </dgm:pt>
    <dgm:pt modelId="{79A30DB1-7967-4A21-A991-D3D80ACE08AE}" type="pres">
      <dgm:prSet presAssocID="{BC29E3EF-2BD0-4D0E-90E0-AB0885CFA8C9}" presName="Child" presStyleLbl="node1" presStyleIdx="0" presStyleCnt="0">
        <dgm:presLayoutVars>
          <dgm:chMax val="0"/>
          <dgm:chPref val="0"/>
          <dgm:bulletEnabled val="1"/>
        </dgm:presLayoutVars>
      </dgm:prSet>
      <dgm:spPr/>
    </dgm:pt>
    <dgm:pt modelId="{92AA58E2-1415-45C6-BECE-57ABDEAD6888}" type="pres">
      <dgm:prSet presAssocID="{BC29E3EF-2BD0-4D0E-90E0-AB0885CFA8C9}" presName="Parent" presStyleLbl="revTx" presStyleIdx="1" presStyleCnt="2" custScaleY="116200" custLinFactNeighborX="-21133" custLinFactNeighborY="-18445">
        <dgm:presLayoutVars>
          <dgm:chMax val="1"/>
          <dgm:chPref val="0"/>
          <dgm:bulletEnabled val="1"/>
        </dgm:presLayoutVars>
      </dgm:prSet>
      <dgm:spPr/>
    </dgm:pt>
  </dgm:ptLst>
  <dgm:cxnLst>
    <dgm:cxn modelId="{F31D200B-7EBE-40B7-B95B-36DEE7C49354}" type="presOf" srcId="{BC29E3EF-2BD0-4D0E-90E0-AB0885CFA8C9}" destId="{92AA58E2-1415-45C6-BECE-57ABDEAD6888}" srcOrd="0" destOrd="0" presId="urn:microsoft.com/office/officeart/2008/layout/CaptionedPictures"/>
    <dgm:cxn modelId="{58600E6E-12F6-46A9-BFA1-7A85515ADEE1}" srcId="{1CEE2D74-2B9D-4B81-A5AB-AFCF8AC8A770}" destId="{BC29E3EF-2BD0-4D0E-90E0-AB0885CFA8C9}" srcOrd="1" destOrd="0" parTransId="{17146D31-8849-448F-9976-1A136EA67A82}" sibTransId="{E9ED10C9-B387-4627-B6E7-EE4BDF1DC334}"/>
    <dgm:cxn modelId="{C0A6347E-8E8C-42E5-BB92-F9FE20A54A27}" type="presOf" srcId="{1CEE2D74-2B9D-4B81-A5AB-AFCF8AC8A770}" destId="{C59710E4-3DD0-45DC-96F6-BF24D36D8FFA}" srcOrd="0" destOrd="0" presId="urn:microsoft.com/office/officeart/2008/layout/CaptionedPictures"/>
    <dgm:cxn modelId="{8A7E668C-9AC1-4687-92BD-8E09202CC677}" type="presOf" srcId="{10EF1327-EC14-448F-A015-D47B55393603}" destId="{CFB6566C-850C-4ADA-9F77-5DEA7DE5A7FD}" srcOrd="0" destOrd="0" presId="urn:microsoft.com/office/officeart/2008/layout/CaptionedPictures"/>
    <dgm:cxn modelId="{33B19493-F406-4DDA-99FD-F3F0C2B35866}" srcId="{1CEE2D74-2B9D-4B81-A5AB-AFCF8AC8A770}" destId="{10EF1327-EC14-448F-A015-D47B55393603}" srcOrd="0" destOrd="0" parTransId="{0CF6D524-888F-472D-93B0-588CA08381F9}" sibTransId="{0B61C04B-137E-46B6-9016-E823ABA3821F}"/>
    <dgm:cxn modelId="{921DD803-EF12-44C1-B8BA-0D3F3FD55DF7}" type="presParOf" srcId="{C59710E4-3DD0-45DC-96F6-BF24D36D8FFA}" destId="{B9752E63-BBEB-4EDB-B8CF-BA1272DA03B2}" srcOrd="0" destOrd="0" presId="urn:microsoft.com/office/officeart/2008/layout/CaptionedPictures"/>
    <dgm:cxn modelId="{20F67BC8-470E-4DAB-BAAA-29B4F1B241E8}" type="presParOf" srcId="{B9752E63-BBEB-4EDB-B8CF-BA1272DA03B2}" destId="{00E0499C-8D16-4DC1-AB74-F28591499641}" srcOrd="0" destOrd="0" presId="urn:microsoft.com/office/officeart/2008/layout/CaptionedPictures"/>
    <dgm:cxn modelId="{6321D2F7-39BB-472D-A26B-50ED4635845B}" type="presParOf" srcId="{B9752E63-BBEB-4EDB-B8CF-BA1272DA03B2}" destId="{D11E3BE5-AB7A-4BA4-A7B8-335352D68017}" srcOrd="1" destOrd="0" presId="urn:microsoft.com/office/officeart/2008/layout/CaptionedPictures"/>
    <dgm:cxn modelId="{A4279735-FE05-4AF6-B641-CB11410D376A}" type="presParOf" srcId="{B9752E63-BBEB-4EDB-B8CF-BA1272DA03B2}" destId="{741C7272-D521-4A17-B3AD-B05C9C37221A}" srcOrd="2" destOrd="0" presId="urn:microsoft.com/office/officeart/2008/layout/CaptionedPictures"/>
    <dgm:cxn modelId="{601CE88E-A950-4BF6-B215-C6CEDA8707C8}" type="presParOf" srcId="{741C7272-D521-4A17-B3AD-B05C9C37221A}" destId="{7BF559C1-C336-436F-AE0C-34C0F625841B}" srcOrd="0" destOrd="0" presId="urn:microsoft.com/office/officeart/2008/layout/CaptionedPictures"/>
    <dgm:cxn modelId="{1C63B22A-DEC4-493E-8A99-543928D037F3}" type="presParOf" srcId="{741C7272-D521-4A17-B3AD-B05C9C37221A}" destId="{CFB6566C-850C-4ADA-9F77-5DEA7DE5A7FD}" srcOrd="1" destOrd="0" presId="urn:microsoft.com/office/officeart/2008/layout/CaptionedPictures"/>
    <dgm:cxn modelId="{AF78B18A-8D33-4E22-8ECA-1BF4FF165548}" type="presParOf" srcId="{C59710E4-3DD0-45DC-96F6-BF24D36D8FFA}" destId="{BAEC66E1-6A58-47F9-95F8-39FD814B0784}" srcOrd="1" destOrd="0" presId="urn:microsoft.com/office/officeart/2008/layout/CaptionedPictures"/>
    <dgm:cxn modelId="{73BFBBCC-912C-48AB-8A15-A4B2E048852F}" type="presParOf" srcId="{C59710E4-3DD0-45DC-96F6-BF24D36D8FFA}" destId="{D25E0CEC-97C7-444B-A4C3-4DD56845F596}" srcOrd="2" destOrd="0" presId="urn:microsoft.com/office/officeart/2008/layout/CaptionedPictures"/>
    <dgm:cxn modelId="{B92669D0-2531-44F4-8EBB-7F350CDE8A5B}" type="presParOf" srcId="{D25E0CEC-97C7-444B-A4C3-4DD56845F596}" destId="{74960961-93D5-4113-8A5F-679803290E54}" srcOrd="0" destOrd="0" presId="urn:microsoft.com/office/officeart/2008/layout/CaptionedPictures"/>
    <dgm:cxn modelId="{7985CE3D-F63B-40E2-AAB6-74A1E59AF80F}" type="presParOf" srcId="{D25E0CEC-97C7-444B-A4C3-4DD56845F596}" destId="{65D7EE4A-797A-4078-AD63-CE5E6271FD71}" srcOrd="1" destOrd="0" presId="urn:microsoft.com/office/officeart/2008/layout/CaptionedPictures"/>
    <dgm:cxn modelId="{D8301F48-C285-4355-A453-B98CA09D6E67}" type="presParOf" srcId="{D25E0CEC-97C7-444B-A4C3-4DD56845F596}" destId="{E2DA38D1-6E41-49DB-BD15-92B2CB9557D5}" srcOrd="2" destOrd="0" presId="urn:microsoft.com/office/officeart/2008/layout/CaptionedPictures"/>
    <dgm:cxn modelId="{ECA774B3-5477-4943-B405-7A64E3FAFA82}" type="presParOf" srcId="{E2DA38D1-6E41-49DB-BD15-92B2CB9557D5}" destId="{79A30DB1-7967-4A21-A991-D3D80ACE08AE}" srcOrd="0" destOrd="0" presId="urn:microsoft.com/office/officeart/2008/layout/CaptionedPictures"/>
    <dgm:cxn modelId="{D9509042-32B7-48E7-834F-84F24071D4B7}" type="presParOf" srcId="{E2DA38D1-6E41-49DB-BD15-92B2CB9557D5}" destId="{92AA58E2-1415-45C6-BECE-57ABDEAD6888}"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5EE65-D262-4B8D-B6D5-F98C5592120C}">
      <dsp:nvSpPr>
        <dsp:cNvPr id="0" name=""/>
        <dsp:cNvSpPr/>
      </dsp:nvSpPr>
      <dsp:spPr>
        <a:xfrm>
          <a:off x="531646" y="2083080"/>
          <a:ext cx="1660075" cy="166130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1000" r="-4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F3D6E4-5A7F-4EA3-A130-CFF251E2C0F8}">
      <dsp:nvSpPr>
        <dsp:cNvPr id="0" name=""/>
        <dsp:cNvSpPr/>
      </dsp:nvSpPr>
      <dsp:spPr>
        <a:xfrm>
          <a:off x="902056" y="3268921"/>
          <a:ext cx="2020184" cy="62586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Photo</a:t>
          </a:r>
          <a:endParaRPr lang="ru-RU" sz="2000" kern="1200" dirty="0"/>
        </a:p>
      </dsp:txBody>
      <dsp:txXfrm>
        <a:off x="920387" y="3287252"/>
        <a:ext cx="1983522" cy="589204"/>
      </dsp:txXfrm>
    </dsp:sp>
    <dsp:sp modelId="{E73141E6-50AC-4E5A-817B-AD5E24FF865B}">
      <dsp:nvSpPr>
        <dsp:cNvPr id="0" name=""/>
        <dsp:cNvSpPr/>
      </dsp:nvSpPr>
      <dsp:spPr>
        <a:xfrm rot="21199282">
          <a:off x="2470283" y="2329449"/>
          <a:ext cx="1605604" cy="72093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ru-RU" sz="3100" kern="1200"/>
        </a:p>
      </dsp:txBody>
      <dsp:txXfrm>
        <a:off x="2471017" y="2486212"/>
        <a:ext cx="1389324" cy="432560"/>
      </dsp:txXfrm>
    </dsp:sp>
    <dsp:sp modelId="{7A20D999-2029-4AB9-B5D1-AEC180383503}">
      <dsp:nvSpPr>
        <dsp:cNvPr id="0" name=""/>
        <dsp:cNvSpPr/>
      </dsp:nvSpPr>
      <dsp:spPr>
        <a:xfrm>
          <a:off x="4251462" y="1648121"/>
          <a:ext cx="1660075" cy="166007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F7C782-7E65-4D85-B4F7-8E52FDE0F77B}">
      <dsp:nvSpPr>
        <dsp:cNvPr id="0" name=""/>
        <dsp:cNvSpPr/>
      </dsp:nvSpPr>
      <dsp:spPr>
        <a:xfrm>
          <a:off x="4430673" y="3143500"/>
          <a:ext cx="2607025" cy="62466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Centering</a:t>
          </a:r>
          <a:endParaRPr lang="ru-RU" sz="2000" kern="1200" dirty="0"/>
        </a:p>
      </dsp:txBody>
      <dsp:txXfrm>
        <a:off x="4448969" y="3161796"/>
        <a:ext cx="2570433" cy="588077"/>
      </dsp:txXfrm>
    </dsp:sp>
    <dsp:sp modelId="{963E5FA3-62E2-4187-A27B-3B51D00FE103}">
      <dsp:nvSpPr>
        <dsp:cNvPr id="0" name=""/>
        <dsp:cNvSpPr/>
      </dsp:nvSpPr>
      <dsp:spPr>
        <a:xfrm rot="422398">
          <a:off x="6118085" y="2374460"/>
          <a:ext cx="1281179" cy="62163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ru-RU" sz="2600" kern="1200"/>
        </a:p>
      </dsp:txBody>
      <dsp:txXfrm>
        <a:off x="6118788" y="2487359"/>
        <a:ext cx="1094688" cy="372982"/>
      </dsp:txXfrm>
    </dsp:sp>
    <dsp:sp modelId="{EB68DA61-4339-4201-BAD6-B7FE0E65B40A}">
      <dsp:nvSpPr>
        <dsp:cNvPr id="0" name=""/>
        <dsp:cNvSpPr/>
      </dsp:nvSpPr>
      <dsp:spPr>
        <a:xfrm>
          <a:off x="7525134" y="2052635"/>
          <a:ext cx="1663946" cy="166007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A755F6-5A2C-4C49-8BEB-097523BC8BFB}">
      <dsp:nvSpPr>
        <dsp:cNvPr id="0" name=""/>
        <dsp:cNvSpPr/>
      </dsp:nvSpPr>
      <dsp:spPr>
        <a:xfrm>
          <a:off x="8498351" y="3329353"/>
          <a:ext cx="1778761" cy="62587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Inversion</a:t>
          </a:r>
          <a:endParaRPr lang="ru-RU" sz="2000" kern="1200" dirty="0"/>
        </a:p>
      </dsp:txBody>
      <dsp:txXfrm>
        <a:off x="8516682" y="3347684"/>
        <a:ext cx="1742099" cy="589209"/>
      </dsp:txXfrm>
    </dsp:sp>
    <dsp:sp modelId="{7D9F8457-E51D-43FA-AE64-272FD59C3201}">
      <dsp:nvSpPr>
        <dsp:cNvPr id="0" name=""/>
        <dsp:cNvSpPr/>
      </dsp:nvSpPr>
      <dsp:spPr>
        <a:xfrm rot="6534108">
          <a:off x="7576671" y="3940856"/>
          <a:ext cx="696453" cy="74221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ru-RU" sz="3100" kern="1200"/>
        </a:p>
      </dsp:txBody>
      <dsp:txXfrm rot="10800000">
        <a:off x="7714981" y="3990465"/>
        <a:ext cx="487517" cy="445330"/>
      </dsp:txXfrm>
    </dsp:sp>
    <dsp:sp modelId="{E6A379B9-1516-4B64-97B1-257366CAECCD}">
      <dsp:nvSpPr>
        <dsp:cNvPr id="0" name=""/>
        <dsp:cNvSpPr/>
      </dsp:nvSpPr>
      <dsp:spPr>
        <a:xfrm>
          <a:off x="6632277" y="4658251"/>
          <a:ext cx="1663946" cy="1663946"/>
        </a:xfrm>
        <a:prstGeom prst="roundRect">
          <a:avLst>
            <a:gd name="adj" fmla="val 10000"/>
          </a:avLst>
        </a:prstGeom>
        <a:blipFill>
          <a:blip xmlns:r="http://schemas.openxmlformats.org/officeDocument/2006/relationships" r:embed="rId4"/>
          <a:srcRect/>
          <a:stretch>
            <a:fillRect l="-22000" r="-22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76C867-291F-4993-B7EB-CB3B6B56223F}">
      <dsp:nvSpPr>
        <dsp:cNvPr id="0" name=""/>
        <dsp:cNvSpPr/>
      </dsp:nvSpPr>
      <dsp:spPr>
        <a:xfrm>
          <a:off x="6786149" y="6000165"/>
          <a:ext cx="2421092" cy="62586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Prediction</a:t>
          </a:r>
          <a:endParaRPr lang="ru-RU" sz="2000" kern="1200" dirty="0"/>
        </a:p>
      </dsp:txBody>
      <dsp:txXfrm>
        <a:off x="6804480" y="6018496"/>
        <a:ext cx="2384430" cy="589204"/>
      </dsp:txXfrm>
    </dsp:sp>
    <dsp:sp modelId="{C83A9F75-1472-4147-9B3C-3311B51D138E}">
      <dsp:nvSpPr>
        <dsp:cNvPr id="0" name=""/>
        <dsp:cNvSpPr/>
      </dsp:nvSpPr>
      <dsp:spPr>
        <a:xfrm rot="10837072">
          <a:off x="3985038" y="5071637"/>
          <a:ext cx="2192925" cy="78578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ru-RU" sz="3300" kern="1200"/>
        </a:p>
      </dsp:txBody>
      <dsp:txXfrm rot="10800000">
        <a:off x="4220765" y="5230064"/>
        <a:ext cx="1957191" cy="471469"/>
      </dsp:txXfrm>
    </dsp:sp>
    <dsp:sp modelId="{2E74C4EA-242D-48BB-88B6-85AFB75D4E93}">
      <dsp:nvSpPr>
        <dsp:cNvPr id="0" name=""/>
        <dsp:cNvSpPr/>
      </dsp:nvSpPr>
      <dsp:spPr>
        <a:xfrm>
          <a:off x="2014471" y="4608452"/>
          <a:ext cx="1663946" cy="166394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E6007E-1763-4FEE-BBF8-4F36144DBD98}">
      <dsp:nvSpPr>
        <dsp:cNvPr id="0" name=""/>
        <dsp:cNvSpPr/>
      </dsp:nvSpPr>
      <dsp:spPr>
        <a:xfrm>
          <a:off x="2167335" y="5950995"/>
          <a:ext cx="1585108" cy="62586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Attack</a:t>
          </a:r>
          <a:endParaRPr lang="ru-RU" sz="2000" kern="1200" dirty="0"/>
        </a:p>
      </dsp:txBody>
      <dsp:txXfrm>
        <a:off x="2185666" y="5969326"/>
        <a:ext cx="1548446" cy="589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07819-B934-45C0-933F-33419091ECBB}">
      <dsp:nvSpPr>
        <dsp:cNvPr id="0" name=""/>
        <dsp:cNvSpPr/>
      </dsp:nvSpPr>
      <dsp:spPr>
        <a:xfrm>
          <a:off x="624" y="242488"/>
          <a:ext cx="1763668" cy="20749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19359EA-ABBD-4DC4-9AC7-84905A33C2CF}">
      <dsp:nvSpPr>
        <dsp:cNvPr id="0" name=""/>
        <dsp:cNvSpPr/>
      </dsp:nvSpPr>
      <dsp:spPr>
        <a:xfrm>
          <a:off x="88808" y="325484"/>
          <a:ext cx="1587301" cy="1348687"/>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516" r="751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CB072-0877-49A7-8CCA-D242C7E5F2CA}">
      <dsp:nvSpPr>
        <dsp:cNvPr id="0" name=""/>
        <dsp:cNvSpPr/>
      </dsp:nvSpPr>
      <dsp:spPr>
        <a:xfrm>
          <a:off x="88808" y="1674172"/>
          <a:ext cx="1587301" cy="56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dirty="0"/>
            <a:t>4 (80%)</a:t>
          </a:r>
        </a:p>
      </dsp:txBody>
      <dsp:txXfrm>
        <a:off x="88808" y="1674172"/>
        <a:ext cx="1587301" cy="560223"/>
      </dsp:txXfrm>
    </dsp:sp>
    <dsp:sp modelId="{4E2C4598-9949-496B-8D85-6CB2F34FD071}">
      <dsp:nvSpPr>
        <dsp:cNvPr id="0" name=""/>
        <dsp:cNvSpPr/>
      </dsp:nvSpPr>
      <dsp:spPr>
        <a:xfrm>
          <a:off x="2075528" y="242488"/>
          <a:ext cx="1763668" cy="20749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A395ECD-9DEB-432D-9D07-DBEE7698949B}">
      <dsp:nvSpPr>
        <dsp:cNvPr id="0" name=""/>
        <dsp:cNvSpPr/>
      </dsp:nvSpPr>
      <dsp:spPr>
        <a:xfrm>
          <a:off x="2163711" y="325484"/>
          <a:ext cx="1587301" cy="1348687"/>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516" r="751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49107-CB5B-4229-AA1C-1CECD307846F}">
      <dsp:nvSpPr>
        <dsp:cNvPr id="0" name=""/>
        <dsp:cNvSpPr/>
      </dsp:nvSpPr>
      <dsp:spPr>
        <a:xfrm>
          <a:off x="2163711" y="1674172"/>
          <a:ext cx="1587301" cy="56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kern="1200" dirty="0"/>
            <a:t>9 (42%)</a:t>
          </a:r>
        </a:p>
      </dsp:txBody>
      <dsp:txXfrm>
        <a:off x="2163711" y="1674172"/>
        <a:ext cx="1587301" cy="5602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07819-B934-45C0-933F-33419091ECBB}">
      <dsp:nvSpPr>
        <dsp:cNvPr id="0" name=""/>
        <dsp:cNvSpPr/>
      </dsp:nvSpPr>
      <dsp:spPr>
        <a:xfrm>
          <a:off x="624" y="242488"/>
          <a:ext cx="1763668" cy="20749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19359EA-ABBD-4DC4-9AC7-84905A33C2CF}">
      <dsp:nvSpPr>
        <dsp:cNvPr id="0" name=""/>
        <dsp:cNvSpPr/>
      </dsp:nvSpPr>
      <dsp:spPr>
        <a:xfrm>
          <a:off x="88808" y="325484"/>
          <a:ext cx="1587301" cy="1348687"/>
        </a:xfrm>
        <a:prstGeom prst="rect">
          <a:avLst/>
        </a:prstGeom>
        <a:blipFill dpi="0" rotWithShape="1">
          <a:blip xmlns:r="http://schemas.openxmlformats.org/officeDocument/2006/relationships" r:embed="rId1"/>
          <a:srcRect/>
          <a:stretch>
            <a:fillRect l="7517" r="75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CB072-0877-49A7-8CCA-D242C7E5F2CA}">
      <dsp:nvSpPr>
        <dsp:cNvPr id="0" name=""/>
        <dsp:cNvSpPr/>
      </dsp:nvSpPr>
      <dsp:spPr>
        <a:xfrm>
          <a:off x="88808" y="1674172"/>
          <a:ext cx="1587301" cy="56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0</a:t>
          </a:r>
          <a:r>
            <a:rPr lang="ru-RU" sz="2500" kern="1200" dirty="0"/>
            <a:t> (8</a:t>
          </a:r>
          <a:r>
            <a:rPr lang="en-US" sz="2500" kern="1200" dirty="0"/>
            <a:t>1</a:t>
          </a:r>
          <a:r>
            <a:rPr lang="ru-RU" sz="2500" kern="1200" dirty="0"/>
            <a:t>%)</a:t>
          </a:r>
        </a:p>
      </dsp:txBody>
      <dsp:txXfrm>
        <a:off x="88808" y="1674172"/>
        <a:ext cx="1587301" cy="560223"/>
      </dsp:txXfrm>
    </dsp:sp>
    <dsp:sp modelId="{4E2C4598-9949-496B-8D85-6CB2F34FD071}">
      <dsp:nvSpPr>
        <dsp:cNvPr id="0" name=""/>
        <dsp:cNvSpPr/>
      </dsp:nvSpPr>
      <dsp:spPr>
        <a:xfrm>
          <a:off x="2075528" y="242488"/>
          <a:ext cx="1763668" cy="20749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A395ECD-9DEB-432D-9D07-DBEE7698949B}">
      <dsp:nvSpPr>
        <dsp:cNvPr id="0" name=""/>
        <dsp:cNvSpPr/>
      </dsp:nvSpPr>
      <dsp:spPr>
        <a:xfrm>
          <a:off x="2163711" y="325484"/>
          <a:ext cx="1587301" cy="1348687"/>
        </a:xfrm>
        <a:prstGeom prst="rect">
          <a:avLst/>
        </a:prstGeom>
        <a:blipFill dpi="0" rotWithShape="1">
          <a:blip xmlns:r="http://schemas.openxmlformats.org/officeDocument/2006/relationships" r:embed="rId2"/>
          <a:srcRect/>
          <a:stretch>
            <a:fillRect l="7517" r="75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49107-CB5B-4229-AA1C-1CECD307846F}">
      <dsp:nvSpPr>
        <dsp:cNvPr id="0" name=""/>
        <dsp:cNvSpPr/>
      </dsp:nvSpPr>
      <dsp:spPr>
        <a:xfrm>
          <a:off x="2163711" y="1674172"/>
          <a:ext cx="1587301" cy="56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5</a:t>
          </a:r>
          <a:r>
            <a:rPr lang="ru-RU" sz="2500" kern="1200" dirty="0"/>
            <a:t> (</a:t>
          </a:r>
          <a:r>
            <a:rPr lang="en-US" sz="2500" kern="1200" dirty="0"/>
            <a:t>100</a:t>
          </a:r>
          <a:r>
            <a:rPr lang="ru-RU" sz="2500" kern="1200" dirty="0"/>
            <a:t>%)</a:t>
          </a:r>
        </a:p>
      </dsp:txBody>
      <dsp:txXfrm>
        <a:off x="2163711" y="1674172"/>
        <a:ext cx="1587301" cy="560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07819-B934-45C0-933F-33419091ECBB}">
      <dsp:nvSpPr>
        <dsp:cNvPr id="0" name=""/>
        <dsp:cNvSpPr/>
      </dsp:nvSpPr>
      <dsp:spPr>
        <a:xfrm>
          <a:off x="1914" y="604269"/>
          <a:ext cx="1570056" cy="18471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19359EA-ABBD-4DC4-9AC7-84905A33C2CF}">
      <dsp:nvSpPr>
        <dsp:cNvPr id="0" name=""/>
        <dsp:cNvSpPr/>
      </dsp:nvSpPr>
      <dsp:spPr>
        <a:xfrm>
          <a:off x="80417" y="678154"/>
          <a:ext cx="1413051" cy="1200631"/>
        </a:xfrm>
        <a:prstGeom prst="rect">
          <a:avLst/>
        </a:prstGeom>
        <a:blipFill dpi="0" rotWithShape="1">
          <a:blip xmlns:r="http://schemas.openxmlformats.org/officeDocument/2006/relationships" r:embed="rId1"/>
          <a:srcRect/>
          <a:stretch>
            <a:fillRect l="7517" r="75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CB072-0877-49A7-8CCA-D242C7E5F2CA}">
      <dsp:nvSpPr>
        <dsp:cNvPr id="0" name=""/>
        <dsp:cNvSpPr/>
      </dsp:nvSpPr>
      <dsp:spPr>
        <a:xfrm>
          <a:off x="80417" y="1878786"/>
          <a:ext cx="1413051" cy="49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9</a:t>
          </a:r>
          <a:r>
            <a:rPr lang="ru-RU" sz="2300" kern="1200" dirty="0"/>
            <a:t> (</a:t>
          </a:r>
          <a:r>
            <a:rPr lang="en-US" sz="2300" kern="1200" dirty="0"/>
            <a:t>53</a:t>
          </a:r>
          <a:r>
            <a:rPr lang="ru-RU" sz="2300" kern="1200" dirty="0"/>
            <a:t>%)</a:t>
          </a:r>
        </a:p>
      </dsp:txBody>
      <dsp:txXfrm>
        <a:off x="80417" y="1878786"/>
        <a:ext cx="1413051" cy="498723"/>
      </dsp:txXfrm>
    </dsp:sp>
    <dsp:sp modelId="{4E2C4598-9949-496B-8D85-6CB2F34FD071}">
      <dsp:nvSpPr>
        <dsp:cNvPr id="0" name=""/>
        <dsp:cNvSpPr/>
      </dsp:nvSpPr>
      <dsp:spPr>
        <a:xfrm>
          <a:off x="1896117" y="604269"/>
          <a:ext cx="1570056" cy="18471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A395ECD-9DEB-432D-9D07-DBEE7698949B}">
      <dsp:nvSpPr>
        <dsp:cNvPr id="0" name=""/>
        <dsp:cNvSpPr/>
      </dsp:nvSpPr>
      <dsp:spPr>
        <a:xfrm>
          <a:off x="1974620" y="678154"/>
          <a:ext cx="1413051" cy="1200631"/>
        </a:xfrm>
        <a:prstGeom prst="rect">
          <a:avLst/>
        </a:prstGeom>
        <a:blipFill dpi="0" rotWithShape="1">
          <a:blip xmlns:r="http://schemas.openxmlformats.org/officeDocument/2006/relationships" r:embed="rId2"/>
          <a:srcRect/>
          <a:stretch>
            <a:fillRect l="7517" r="75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49107-CB5B-4229-AA1C-1CECD307846F}">
      <dsp:nvSpPr>
        <dsp:cNvPr id="0" name=""/>
        <dsp:cNvSpPr/>
      </dsp:nvSpPr>
      <dsp:spPr>
        <a:xfrm>
          <a:off x="1974620" y="1878786"/>
          <a:ext cx="1413051" cy="49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6</a:t>
          </a:r>
          <a:r>
            <a:rPr lang="ru-RU" sz="2300" kern="1200" dirty="0"/>
            <a:t> (</a:t>
          </a:r>
          <a:r>
            <a:rPr lang="en-US" sz="2300" kern="1200" dirty="0"/>
            <a:t>56</a:t>
          </a:r>
          <a:r>
            <a:rPr lang="ru-RU" sz="2300" kern="1200" dirty="0"/>
            <a:t>%)</a:t>
          </a:r>
        </a:p>
      </dsp:txBody>
      <dsp:txXfrm>
        <a:off x="1974620" y="1878786"/>
        <a:ext cx="1413051" cy="498723"/>
      </dsp:txXfrm>
    </dsp:sp>
    <dsp:sp modelId="{1A8C164A-B42E-4C80-B001-BC70B9A5D921}">
      <dsp:nvSpPr>
        <dsp:cNvPr id="0" name=""/>
        <dsp:cNvSpPr/>
      </dsp:nvSpPr>
      <dsp:spPr>
        <a:xfrm>
          <a:off x="3790320" y="604269"/>
          <a:ext cx="1570056" cy="18471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9799098-1F05-4374-B02C-2EF323A87417}">
      <dsp:nvSpPr>
        <dsp:cNvPr id="0" name=""/>
        <dsp:cNvSpPr/>
      </dsp:nvSpPr>
      <dsp:spPr>
        <a:xfrm>
          <a:off x="3868823" y="678154"/>
          <a:ext cx="1413051" cy="1200631"/>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517" r="75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1E6054-FB24-4508-A641-66D0E52B3F41}">
      <dsp:nvSpPr>
        <dsp:cNvPr id="0" name=""/>
        <dsp:cNvSpPr/>
      </dsp:nvSpPr>
      <dsp:spPr>
        <a:xfrm>
          <a:off x="3868823" y="1878786"/>
          <a:ext cx="1413051" cy="49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5 (6</a:t>
          </a:r>
          <a:r>
            <a:rPr lang="ru-RU" sz="2300" kern="1200" dirty="0"/>
            <a:t>2%)</a:t>
          </a:r>
        </a:p>
      </dsp:txBody>
      <dsp:txXfrm>
        <a:off x="3868823" y="1878786"/>
        <a:ext cx="1413051" cy="4987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0499C-8D16-4DC1-AB74-F28591499641}">
      <dsp:nvSpPr>
        <dsp:cNvPr id="0" name=""/>
        <dsp:cNvSpPr/>
      </dsp:nvSpPr>
      <dsp:spPr>
        <a:xfrm>
          <a:off x="292064" y="518785"/>
          <a:ext cx="3168614" cy="37277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11E3BE5-AB7A-4BA4-A7B8-335352D68017}">
      <dsp:nvSpPr>
        <dsp:cNvPr id="0" name=""/>
        <dsp:cNvSpPr/>
      </dsp:nvSpPr>
      <dsp:spPr>
        <a:xfrm>
          <a:off x="483070" y="880538"/>
          <a:ext cx="2204718" cy="183151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516" r="751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B6566C-850C-4ADA-9F77-5DEA7DE5A7FD}">
      <dsp:nvSpPr>
        <dsp:cNvPr id="0" name=""/>
        <dsp:cNvSpPr/>
      </dsp:nvSpPr>
      <dsp:spPr>
        <a:xfrm>
          <a:off x="479605" y="2677934"/>
          <a:ext cx="2287847" cy="93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3 (74%), 5(26%)</a:t>
          </a:r>
          <a:endParaRPr lang="ru-RU" sz="2600" kern="1200" dirty="0"/>
        </a:p>
      </dsp:txBody>
      <dsp:txXfrm>
        <a:off x="479605" y="2677934"/>
        <a:ext cx="2287847" cy="938441"/>
      </dsp:txXfrm>
    </dsp:sp>
    <dsp:sp modelId="{74960961-93D5-4113-8A5F-679803290E54}">
      <dsp:nvSpPr>
        <dsp:cNvPr id="0" name=""/>
        <dsp:cNvSpPr/>
      </dsp:nvSpPr>
      <dsp:spPr>
        <a:xfrm>
          <a:off x="2767450" y="222874"/>
          <a:ext cx="3168614" cy="37277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5D7EE4A-797A-4078-AD63-CE5E6271FD71}">
      <dsp:nvSpPr>
        <dsp:cNvPr id="0" name=""/>
        <dsp:cNvSpPr/>
      </dsp:nvSpPr>
      <dsp:spPr>
        <a:xfrm>
          <a:off x="3449789" y="840315"/>
          <a:ext cx="2341403" cy="2075470"/>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516" r="751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AA58E2-1415-45C6-BECE-57ABDEAD6888}">
      <dsp:nvSpPr>
        <dsp:cNvPr id="0" name=""/>
        <dsp:cNvSpPr/>
      </dsp:nvSpPr>
      <dsp:spPr>
        <a:xfrm>
          <a:off x="3284673" y="2740649"/>
          <a:ext cx="2851752" cy="116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2 (98%)</a:t>
          </a:r>
          <a:endParaRPr lang="ru-RU" sz="2600" kern="1200" dirty="0"/>
        </a:p>
      </dsp:txBody>
      <dsp:txXfrm>
        <a:off x="3284673" y="2740649"/>
        <a:ext cx="2851752" cy="116955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eb6e2a179_12_38:notes"/>
          <p:cNvSpPr txBox="1">
            <a:spLocks noGrp="1"/>
          </p:cNvSpPr>
          <p:nvPr>
            <p:ph type="body" idx="1"/>
          </p:nvPr>
        </p:nvSpPr>
        <p:spPr>
          <a:xfrm>
            <a:off x="755968" y="5078605"/>
            <a:ext cx="6047740" cy="4811310"/>
          </a:xfrm>
          <a:prstGeom prst="rect">
            <a:avLst/>
          </a:prstGeom>
        </p:spPr>
        <p:txBody>
          <a:bodyPr spcFirstLastPara="1" wrap="square" lIns="102825" tIns="102825" rIns="102825" bIns="102825" anchor="t" anchorCtr="0">
            <a:noAutofit/>
          </a:bodyPr>
          <a:lstStyle/>
          <a:p>
            <a:pPr marL="0" lvl="0" indent="0" algn="l" rtl="0">
              <a:spcBef>
                <a:spcPts val="0"/>
              </a:spcBef>
              <a:spcAft>
                <a:spcPts val="0"/>
              </a:spcAft>
              <a:buNone/>
            </a:pPr>
            <a:endParaRPr/>
          </a:p>
        </p:txBody>
      </p:sp>
      <p:sp>
        <p:nvSpPr>
          <p:cNvPr id="217" name="Google Shape;217;g6eb6e2a179_12_3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b6e2a179_0_2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b6e2a179_0_2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49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b6e2a179_0_2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b6e2a179_0_2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92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b6e2a179_0_2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b6e2a179_0_2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4551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b6e2a179_0_2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b6e2a179_0_2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9624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b6e2a179_0_2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b6e2a179_0_2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5457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6eb6e2a179_0_2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6eb6e2a179_0_28: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7488" y="801688"/>
            <a:ext cx="7126287" cy="40100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59C0-8391-4E22-A76A-810257919CB7}"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1889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7488" y="801688"/>
            <a:ext cx="7126287" cy="40100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59C0-8391-4E22-A76A-810257919CB7}"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5921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b6e2a179_0_2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b6e2a179_0_2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5241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de1a1fb06_7_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de1a1fb06_7_5: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eb6e2a179_17_18:notes"/>
          <p:cNvSpPr txBox="1">
            <a:spLocks noGrp="1"/>
          </p:cNvSpPr>
          <p:nvPr>
            <p:ph type="body" idx="1"/>
          </p:nvPr>
        </p:nvSpPr>
        <p:spPr>
          <a:xfrm>
            <a:off x="755968" y="5078605"/>
            <a:ext cx="6047740" cy="4811310"/>
          </a:xfrm>
          <a:prstGeom prst="rect">
            <a:avLst/>
          </a:prstGeom>
        </p:spPr>
        <p:txBody>
          <a:bodyPr spcFirstLastPara="1" wrap="square" lIns="102825" tIns="102825" rIns="102825" bIns="102825" anchor="t" anchorCtr="0">
            <a:noAutofit/>
          </a:bodyPr>
          <a:lstStyle/>
          <a:p>
            <a:pPr marL="0" lvl="0" indent="0" algn="l" rtl="0">
              <a:spcBef>
                <a:spcPts val="0"/>
              </a:spcBef>
              <a:spcAft>
                <a:spcPts val="0"/>
              </a:spcAft>
              <a:buNone/>
            </a:pPr>
            <a:endParaRPr/>
          </a:p>
        </p:txBody>
      </p:sp>
      <p:sp>
        <p:nvSpPr>
          <p:cNvPr id="279" name="Google Shape;279;g6eb6e2a179_17_1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de1a1fb06_7_1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de1a1fb06_7_10: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eb6e2a179_12_38:notes"/>
          <p:cNvSpPr txBox="1">
            <a:spLocks noGrp="1"/>
          </p:cNvSpPr>
          <p:nvPr>
            <p:ph type="body" idx="1"/>
          </p:nvPr>
        </p:nvSpPr>
        <p:spPr>
          <a:xfrm>
            <a:off x="755968" y="5078605"/>
            <a:ext cx="6047740" cy="4811310"/>
          </a:xfrm>
          <a:prstGeom prst="rect">
            <a:avLst/>
          </a:prstGeom>
        </p:spPr>
        <p:txBody>
          <a:bodyPr spcFirstLastPara="1" wrap="square" lIns="102825" tIns="102825" rIns="102825" bIns="102825" anchor="t" anchorCtr="0">
            <a:noAutofit/>
          </a:bodyPr>
          <a:lstStyle/>
          <a:p>
            <a:pPr marL="0" lvl="0" indent="0" algn="l" rtl="0">
              <a:spcBef>
                <a:spcPts val="0"/>
              </a:spcBef>
              <a:spcAft>
                <a:spcPts val="0"/>
              </a:spcAft>
              <a:buNone/>
            </a:pPr>
            <a:endParaRPr/>
          </a:p>
        </p:txBody>
      </p:sp>
      <p:sp>
        <p:nvSpPr>
          <p:cNvPr id="217" name="Google Shape;217;g6eb6e2a179_12_3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474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eb6e2a179_0_1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6eb6e2a179_0_18: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eb6e2a179_0_4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eb6e2a179_0_41: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52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eb6e2a179_0_1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eb6e2a179_0_1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eb6e2a179_0_4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eb6e2a179_0_41: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eb6e2a179_0_1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6eb6e2a179_0_18: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178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eb6e2a179_0_1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6eb6e2a179_0_18: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044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b6e2a179_0_2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b6e2a179_0_23: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176040" y="221040"/>
            <a:ext cx="1181700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 name="Google Shape;47;p16"/>
          <p:cNvSpPr txBox="1">
            <a:spLocks noGrp="1"/>
          </p:cNvSpPr>
          <p:nvPr>
            <p:ph type="body" idx="2"/>
          </p:nvPr>
        </p:nvSpPr>
        <p:spPr>
          <a:xfrm>
            <a:off x="176040" y="724320"/>
            <a:ext cx="1181700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8"/>
        <p:cNvGrpSpPr/>
        <p:nvPr/>
      </p:nvGrpSpPr>
      <p:grpSpPr>
        <a:xfrm>
          <a:off x="0" y="0"/>
          <a:ext cx="0" cy="0"/>
          <a:chOff x="0" y="0"/>
          <a:chExt cx="0" cy="0"/>
        </a:xfrm>
      </p:grpSpPr>
      <p:sp>
        <p:nvSpPr>
          <p:cNvPr id="49" name="Google Shape;49;p17"/>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7"/>
          <p:cNvSpPr txBox="1">
            <a:spLocks noGrp="1"/>
          </p:cNvSpPr>
          <p:nvPr>
            <p:ph type="body" idx="1"/>
          </p:nvPr>
        </p:nvSpPr>
        <p:spPr>
          <a:xfrm>
            <a:off x="176040" y="22104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17"/>
          <p:cNvSpPr txBox="1">
            <a:spLocks noGrp="1"/>
          </p:cNvSpPr>
          <p:nvPr>
            <p:ph type="body" idx="2"/>
          </p:nvPr>
        </p:nvSpPr>
        <p:spPr>
          <a:xfrm>
            <a:off x="6231240" y="22104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17"/>
          <p:cNvSpPr txBox="1">
            <a:spLocks noGrp="1"/>
          </p:cNvSpPr>
          <p:nvPr>
            <p:ph type="body" idx="3"/>
          </p:nvPr>
        </p:nvSpPr>
        <p:spPr>
          <a:xfrm>
            <a:off x="176040" y="72432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17"/>
          <p:cNvSpPr txBox="1">
            <a:spLocks noGrp="1"/>
          </p:cNvSpPr>
          <p:nvPr>
            <p:ph type="body" idx="4"/>
          </p:nvPr>
        </p:nvSpPr>
        <p:spPr>
          <a:xfrm>
            <a:off x="6231240" y="72432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
          <p:cNvSpPr txBox="1">
            <a:spLocks noGrp="1"/>
          </p:cNvSpPr>
          <p:nvPr>
            <p:ph type="body" idx="1"/>
          </p:nvPr>
        </p:nvSpPr>
        <p:spPr>
          <a:xfrm>
            <a:off x="176040" y="221040"/>
            <a:ext cx="380484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 name="Google Shape;57;p18"/>
          <p:cNvSpPr txBox="1">
            <a:spLocks noGrp="1"/>
          </p:cNvSpPr>
          <p:nvPr>
            <p:ph type="body" idx="2"/>
          </p:nvPr>
        </p:nvSpPr>
        <p:spPr>
          <a:xfrm>
            <a:off x="4171680" y="221040"/>
            <a:ext cx="380484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18"/>
          <p:cNvSpPr txBox="1">
            <a:spLocks noGrp="1"/>
          </p:cNvSpPr>
          <p:nvPr>
            <p:ph type="body" idx="3"/>
          </p:nvPr>
        </p:nvSpPr>
        <p:spPr>
          <a:xfrm>
            <a:off x="8166960" y="221040"/>
            <a:ext cx="380484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18"/>
          <p:cNvSpPr txBox="1">
            <a:spLocks noGrp="1"/>
          </p:cNvSpPr>
          <p:nvPr>
            <p:ph type="body" idx="4"/>
          </p:nvPr>
        </p:nvSpPr>
        <p:spPr>
          <a:xfrm>
            <a:off x="176040" y="724320"/>
            <a:ext cx="380484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0" name="Google Shape;60;p18"/>
          <p:cNvSpPr txBox="1">
            <a:spLocks noGrp="1"/>
          </p:cNvSpPr>
          <p:nvPr>
            <p:ph type="body" idx="5"/>
          </p:nvPr>
        </p:nvSpPr>
        <p:spPr>
          <a:xfrm>
            <a:off x="4171680" y="724320"/>
            <a:ext cx="380484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p18"/>
          <p:cNvSpPr txBox="1">
            <a:spLocks noGrp="1"/>
          </p:cNvSpPr>
          <p:nvPr>
            <p:ph type="body" idx="6"/>
          </p:nvPr>
        </p:nvSpPr>
        <p:spPr>
          <a:xfrm>
            <a:off x="8166960" y="724320"/>
            <a:ext cx="380484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Слайд із назвою">
  <p:cSld name="Слайд із назвою">
    <p:spTree>
      <p:nvGrpSpPr>
        <p:cNvPr id="1" name="Shape 126"/>
        <p:cNvGrpSpPr/>
        <p:nvPr/>
      </p:nvGrpSpPr>
      <p:grpSpPr>
        <a:xfrm>
          <a:off x="0" y="0"/>
          <a:ext cx="0" cy="0"/>
          <a:chOff x="0" y="0"/>
          <a:chExt cx="0" cy="0"/>
        </a:xfrm>
      </p:grpSpPr>
      <p:pic>
        <p:nvPicPr>
          <p:cNvPr id="127" name="Google Shape;127;g6eb6e2a179_2_10"/>
          <p:cNvPicPr preferRelativeResize="0"/>
          <p:nvPr/>
        </p:nvPicPr>
        <p:blipFill rotWithShape="1">
          <a:blip r:embed="rId2">
            <a:alphaModFix/>
          </a:blip>
          <a:srcRect/>
          <a:stretch/>
        </p:blipFill>
        <p:spPr>
          <a:xfrm>
            <a:off x="176009" y="6073030"/>
            <a:ext cx="11268479" cy="606553"/>
          </a:xfrm>
          <a:prstGeom prst="rect">
            <a:avLst/>
          </a:prstGeom>
          <a:noFill/>
          <a:ln>
            <a:noFill/>
          </a:ln>
        </p:spPr>
      </p:pic>
      <p:sp>
        <p:nvSpPr>
          <p:cNvPr id="128" name="Google Shape;128;g6eb6e2a179_2_10"/>
          <p:cNvSpPr txBox="1"/>
          <p:nvPr/>
        </p:nvSpPr>
        <p:spPr>
          <a:xfrm>
            <a:off x="11470820" y="6392634"/>
            <a:ext cx="58782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ru-RU" sz="1600" b="0" i="0" u="none" strike="noStrike" cap="none">
                <a:solidFill>
                  <a:schemeClr val="dk1"/>
                </a:solidFill>
                <a:latin typeface="Arial"/>
                <a:ea typeface="Arial"/>
                <a:cs typeface="Arial"/>
                <a:sym typeface="Arial"/>
              </a:rPr>
              <a:t>‹#›</a:t>
            </a:fld>
            <a:endParaRPr sz="1600" b="0" i="0" u="none" strike="noStrike" cap="none">
              <a:solidFill>
                <a:schemeClr val="dk1"/>
              </a:solidFill>
              <a:latin typeface="Arial"/>
              <a:ea typeface="Arial"/>
              <a:cs typeface="Arial"/>
              <a:sym typeface="Arial"/>
            </a:endParaRPr>
          </a:p>
        </p:txBody>
      </p:sp>
      <p:sp>
        <p:nvSpPr>
          <p:cNvPr id="129" name="Google Shape;129;g6eb6e2a179_2_10"/>
          <p:cNvSpPr txBox="1">
            <a:spLocks noGrp="1"/>
          </p:cNvSpPr>
          <p:nvPr>
            <p:ph type="body" idx="1"/>
          </p:nvPr>
        </p:nvSpPr>
        <p:spPr>
          <a:xfrm>
            <a:off x="176009" y="220889"/>
            <a:ext cx="11817327" cy="9636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0" name="Google Shape;130;g6eb6e2a179_2_10"/>
          <p:cNvSpPr txBox="1">
            <a:spLocks noGrp="1"/>
          </p:cNvSpPr>
          <p:nvPr>
            <p:ph type="body" idx="2"/>
          </p:nvPr>
        </p:nvSpPr>
        <p:spPr>
          <a:xfrm>
            <a:off x="652916" y="6325828"/>
            <a:ext cx="9960655" cy="2360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Слайд без назви">
  <p:cSld name="Слайд без назви">
    <p:spTree>
      <p:nvGrpSpPr>
        <p:cNvPr id="1" name="Shape 142"/>
        <p:cNvGrpSpPr/>
        <p:nvPr/>
      </p:nvGrpSpPr>
      <p:grpSpPr>
        <a:xfrm>
          <a:off x="0" y="0"/>
          <a:ext cx="0" cy="0"/>
          <a:chOff x="0" y="0"/>
          <a:chExt cx="0" cy="0"/>
        </a:xfrm>
      </p:grpSpPr>
      <p:pic>
        <p:nvPicPr>
          <p:cNvPr id="143" name="Google Shape;143;g6eb6e2a179_2_26"/>
          <p:cNvPicPr preferRelativeResize="0"/>
          <p:nvPr/>
        </p:nvPicPr>
        <p:blipFill rotWithShape="1">
          <a:blip r:embed="rId2">
            <a:alphaModFix/>
          </a:blip>
          <a:srcRect/>
          <a:stretch/>
        </p:blipFill>
        <p:spPr>
          <a:xfrm>
            <a:off x="176009" y="6073030"/>
            <a:ext cx="11268479" cy="606553"/>
          </a:xfrm>
          <a:prstGeom prst="rect">
            <a:avLst/>
          </a:prstGeom>
          <a:noFill/>
          <a:ln>
            <a:noFill/>
          </a:ln>
        </p:spPr>
      </p:pic>
      <p:sp>
        <p:nvSpPr>
          <p:cNvPr id="144" name="Google Shape;144;g6eb6e2a179_2_26"/>
          <p:cNvSpPr txBox="1"/>
          <p:nvPr/>
        </p:nvSpPr>
        <p:spPr>
          <a:xfrm>
            <a:off x="11470820" y="6392634"/>
            <a:ext cx="58782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ru-RU" sz="1600" b="0" i="0" u="none" strike="noStrike" cap="none">
                <a:solidFill>
                  <a:schemeClr val="dk1"/>
                </a:solidFill>
                <a:latin typeface="Arial"/>
                <a:ea typeface="Arial"/>
                <a:cs typeface="Arial"/>
                <a:sym typeface="Arial"/>
              </a:rPr>
              <a:t>‹#›</a:t>
            </a:fld>
            <a:endParaRPr sz="1600" b="0" i="0" u="none" strike="noStrike" cap="none">
              <a:solidFill>
                <a:schemeClr val="dk1"/>
              </a:solidFill>
              <a:latin typeface="Arial"/>
              <a:ea typeface="Arial"/>
              <a:cs typeface="Arial"/>
              <a:sym typeface="Arial"/>
            </a:endParaRPr>
          </a:p>
        </p:txBody>
      </p:sp>
      <p:sp>
        <p:nvSpPr>
          <p:cNvPr id="145" name="Google Shape;145;g6eb6e2a179_2_26"/>
          <p:cNvSpPr txBox="1">
            <a:spLocks noGrp="1"/>
          </p:cNvSpPr>
          <p:nvPr>
            <p:ph type="body" idx="1"/>
          </p:nvPr>
        </p:nvSpPr>
        <p:spPr>
          <a:xfrm>
            <a:off x="652916" y="6325828"/>
            <a:ext cx="9960655" cy="2360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Розділ">
  <p:cSld name="Розділ">
    <p:spTree>
      <p:nvGrpSpPr>
        <p:cNvPr id="1" name="Shape 146"/>
        <p:cNvGrpSpPr/>
        <p:nvPr/>
      </p:nvGrpSpPr>
      <p:grpSpPr>
        <a:xfrm>
          <a:off x="0" y="0"/>
          <a:ext cx="0" cy="0"/>
          <a:chOff x="0" y="0"/>
          <a:chExt cx="0" cy="0"/>
        </a:xfrm>
      </p:grpSpPr>
      <p:pic>
        <p:nvPicPr>
          <p:cNvPr id="147" name="Google Shape;147;g6eb6e2a179_2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8" name="Google Shape;148;g6eb6e2a179_2_30"/>
          <p:cNvSpPr txBox="1">
            <a:spLocks noGrp="1"/>
          </p:cNvSpPr>
          <p:nvPr>
            <p:ph type="title"/>
          </p:nvPr>
        </p:nvSpPr>
        <p:spPr>
          <a:xfrm>
            <a:off x="332015" y="2346098"/>
            <a:ext cx="6174921" cy="216580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Розділ зі змістом">
  <p:cSld name="Розділ зі змістом">
    <p:spTree>
      <p:nvGrpSpPr>
        <p:cNvPr id="1" name="Shape 149"/>
        <p:cNvGrpSpPr/>
        <p:nvPr/>
      </p:nvGrpSpPr>
      <p:grpSpPr>
        <a:xfrm>
          <a:off x="0" y="0"/>
          <a:ext cx="0" cy="0"/>
          <a:chOff x="0" y="0"/>
          <a:chExt cx="0" cy="0"/>
        </a:xfrm>
      </p:grpSpPr>
      <p:pic>
        <p:nvPicPr>
          <p:cNvPr id="150" name="Google Shape;150;g6eb6e2a179_2_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1" name="Google Shape;151;g6eb6e2a179_2_33"/>
          <p:cNvSpPr txBox="1">
            <a:spLocks noGrp="1"/>
          </p:cNvSpPr>
          <p:nvPr>
            <p:ph type="title"/>
          </p:nvPr>
        </p:nvSpPr>
        <p:spPr>
          <a:xfrm>
            <a:off x="332015" y="434171"/>
            <a:ext cx="5977345" cy="571669"/>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g6eb6e2a179_2_33"/>
          <p:cNvSpPr txBox="1">
            <a:spLocks noGrp="1"/>
          </p:cNvSpPr>
          <p:nvPr>
            <p:ph type="body" idx="1"/>
          </p:nvPr>
        </p:nvSpPr>
        <p:spPr>
          <a:xfrm>
            <a:off x="332014" y="1172037"/>
            <a:ext cx="5977345" cy="542470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AutoNum type="arabicPeriod"/>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AutoNum type="arabicPeriod"/>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AutoNum type="arabicPeriod"/>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AutoNum type="arabicPeriod"/>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AutoNum type="arabicPeriod"/>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53" name="Google Shape;153;g6eb6e2a179_2_33"/>
          <p:cNvCxnSpPr/>
          <p:nvPr/>
        </p:nvCxnSpPr>
        <p:spPr>
          <a:xfrm rot="10800000" flipH="1">
            <a:off x="418035" y="1005840"/>
            <a:ext cx="6024327" cy="15776"/>
          </a:xfrm>
          <a:prstGeom prst="straightConnector1">
            <a:avLst/>
          </a:prstGeom>
          <a:noFill/>
          <a:ln w="12700" cap="flat" cmpd="sng">
            <a:solidFill>
              <a:srgbClr val="314663"/>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Титул">
  <p:cSld name="Титул">
    <p:bg>
      <p:bgPr>
        <a:solidFill>
          <a:schemeClr val="lt1"/>
        </a:solidFill>
        <a:effectLst/>
      </p:bgPr>
    </p:bg>
    <p:spTree>
      <p:nvGrpSpPr>
        <p:cNvPr id="1" name="Shape 155"/>
        <p:cNvGrpSpPr/>
        <p:nvPr/>
      </p:nvGrpSpPr>
      <p:grpSpPr>
        <a:xfrm>
          <a:off x="0" y="0"/>
          <a:ext cx="0" cy="0"/>
          <a:chOff x="0" y="0"/>
          <a:chExt cx="0" cy="0"/>
        </a:xfrm>
      </p:grpSpPr>
      <p:pic>
        <p:nvPicPr>
          <p:cNvPr id="156" name="Google Shape;156;g6eb6e2a179_12_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7" name="Google Shape;157;g6eb6e2a179_12_1"/>
          <p:cNvSpPr txBox="1">
            <a:spLocks noGrp="1"/>
          </p:cNvSpPr>
          <p:nvPr>
            <p:ph type="ctrTitle"/>
          </p:nvPr>
        </p:nvSpPr>
        <p:spPr>
          <a:xfrm>
            <a:off x="314326" y="2221138"/>
            <a:ext cx="7384596" cy="183379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58" name="Google Shape;158;g6eb6e2a179_12_1"/>
          <p:cNvCxnSpPr/>
          <p:nvPr/>
        </p:nvCxnSpPr>
        <p:spPr>
          <a:xfrm>
            <a:off x="401411" y="4060814"/>
            <a:ext cx="7790160" cy="0"/>
          </a:xfrm>
          <a:prstGeom prst="straightConnector1">
            <a:avLst/>
          </a:prstGeom>
          <a:noFill/>
          <a:ln w="12700" cap="flat" cmpd="sng">
            <a:solidFill>
              <a:srgbClr val="314663"/>
            </a:solidFill>
            <a:prstDash val="solid"/>
            <a:miter lim="800000"/>
            <a:headEnd type="none" w="sm" len="sm"/>
            <a:tailEnd type="none" w="sm" len="sm"/>
          </a:ln>
        </p:spPr>
      </p:cxnSp>
      <p:sp>
        <p:nvSpPr>
          <p:cNvPr id="159" name="Google Shape;159;g6eb6e2a179_12_1"/>
          <p:cNvSpPr txBox="1"/>
          <p:nvPr/>
        </p:nvSpPr>
        <p:spPr>
          <a:xfrm>
            <a:off x="401411" y="6373032"/>
            <a:ext cx="138809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1600" b="0" i="0" u="none" strike="noStrike" cap="none">
                <a:solidFill>
                  <a:schemeClr val="dk1"/>
                </a:solidFill>
                <a:latin typeface="Arial"/>
                <a:ea typeface="Arial"/>
                <a:cs typeface="Arial"/>
                <a:sym typeface="Arial"/>
              </a:rPr>
              <a:t>Co-authors:</a:t>
            </a:r>
            <a:endParaRPr sz="1600" b="0" i="0" u="none" strike="noStrike" cap="none">
              <a:solidFill>
                <a:schemeClr val="dk1"/>
              </a:solidFill>
              <a:latin typeface="Arial"/>
              <a:ea typeface="Arial"/>
              <a:cs typeface="Arial"/>
              <a:sym typeface="Arial"/>
            </a:endParaRPr>
          </a:p>
        </p:txBody>
      </p:sp>
      <p:sp>
        <p:nvSpPr>
          <p:cNvPr id="160" name="Google Shape;160;g6eb6e2a179_12_1"/>
          <p:cNvSpPr txBox="1">
            <a:spLocks noGrp="1"/>
          </p:cNvSpPr>
          <p:nvPr>
            <p:ph type="body" idx="1"/>
          </p:nvPr>
        </p:nvSpPr>
        <p:spPr>
          <a:xfrm>
            <a:off x="314325" y="285186"/>
            <a:ext cx="4151540" cy="10619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1" name="Google Shape;161;g6eb6e2a179_12_1"/>
          <p:cNvSpPr txBox="1">
            <a:spLocks noGrp="1"/>
          </p:cNvSpPr>
          <p:nvPr>
            <p:ph type="body" idx="2"/>
          </p:nvPr>
        </p:nvSpPr>
        <p:spPr>
          <a:xfrm>
            <a:off x="314325" y="4091089"/>
            <a:ext cx="7527471" cy="9381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 name="Google Shape;162;g6eb6e2a179_12_1"/>
          <p:cNvSpPr txBox="1">
            <a:spLocks noGrp="1"/>
          </p:cNvSpPr>
          <p:nvPr>
            <p:ph type="body" idx="3"/>
          </p:nvPr>
        </p:nvSpPr>
        <p:spPr>
          <a:xfrm>
            <a:off x="1583871" y="6399710"/>
            <a:ext cx="7127422" cy="2851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3" name="Google Shape;163;g6eb6e2a179_12_1"/>
          <p:cNvSpPr txBox="1">
            <a:spLocks noGrp="1"/>
          </p:cNvSpPr>
          <p:nvPr>
            <p:ph type="body" idx="4"/>
          </p:nvPr>
        </p:nvSpPr>
        <p:spPr>
          <a:xfrm>
            <a:off x="4629150" y="283247"/>
            <a:ext cx="2718140" cy="106386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Останній слайд">
  <p:cSld name="Останній слайд">
    <p:bg>
      <p:bgPr>
        <a:solidFill>
          <a:schemeClr val="lt1"/>
        </a:solidFill>
        <a:effectLst/>
      </p:bgPr>
    </p:bg>
    <p:spTree>
      <p:nvGrpSpPr>
        <p:cNvPr id="1" name="Shape 169"/>
        <p:cNvGrpSpPr/>
        <p:nvPr/>
      </p:nvGrpSpPr>
      <p:grpSpPr>
        <a:xfrm>
          <a:off x="0" y="0"/>
          <a:ext cx="0" cy="0"/>
          <a:chOff x="0" y="0"/>
          <a:chExt cx="0" cy="0"/>
        </a:xfrm>
      </p:grpSpPr>
      <p:pic>
        <p:nvPicPr>
          <p:cNvPr id="170" name="Google Shape;170;g6eb6e2a179_12_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1" name="Google Shape;171;g6eb6e2a179_12_15"/>
          <p:cNvSpPr txBox="1">
            <a:spLocks noGrp="1"/>
          </p:cNvSpPr>
          <p:nvPr>
            <p:ph type="ctrTitle"/>
          </p:nvPr>
        </p:nvSpPr>
        <p:spPr>
          <a:xfrm>
            <a:off x="314326" y="2221138"/>
            <a:ext cx="7384596" cy="183379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72" name="Google Shape;172;g6eb6e2a179_12_15"/>
          <p:cNvCxnSpPr/>
          <p:nvPr/>
        </p:nvCxnSpPr>
        <p:spPr>
          <a:xfrm>
            <a:off x="401411" y="4060814"/>
            <a:ext cx="7790160" cy="0"/>
          </a:xfrm>
          <a:prstGeom prst="straightConnector1">
            <a:avLst/>
          </a:prstGeom>
          <a:noFill/>
          <a:ln w="12700" cap="flat" cmpd="sng">
            <a:solidFill>
              <a:srgbClr val="314663"/>
            </a:solidFill>
            <a:prstDash val="solid"/>
            <a:miter lim="800000"/>
            <a:headEnd type="none" w="sm" len="sm"/>
            <a:tailEnd type="none" w="sm" len="sm"/>
          </a:ln>
        </p:spPr>
      </p:cxnSp>
      <p:sp>
        <p:nvSpPr>
          <p:cNvPr id="173" name="Google Shape;173;g6eb6e2a179_12_15"/>
          <p:cNvSpPr txBox="1"/>
          <p:nvPr/>
        </p:nvSpPr>
        <p:spPr>
          <a:xfrm>
            <a:off x="314325" y="4924928"/>
            <a:ext cx="157162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1600" b="1">
                <a:solidFill>
                  <a:schemeClr val="dk1"/>
                </a:solidFill>
                <a:latin typeface="Arial"/>
                <a:ea typeface="Arial"/>
                <a:cs typeface="Arial"/>
                <a:sym typeface="Arial"/>
              </a:rPr>
              <a:t>Contacts:</a:t>
            </a:r>
            <a:endParaRPr sz="1600" b="1">
              <a:solidFill>
                <a:schemeClr val="dk1"/>
              </a:solidFill>
              <a:latin typeface="Arial"/>
              <a:ea typeface="Arial"/>
              <a:cs typeface="Arial"/>
              <a:sym typeface="Arial"/>
            </a:endParaRPr>
          </a:p>
        </p:txBody>
      </p:sp>
      <p:sp>
        <p:nvSpPr>
          <p:cNvPr id="174" name="Google Shape;174;g6eb6e2a179_12_15"/>
          <p:cNvSpPr txBox="1">
            <a:spLocks noGrp="1"/>
          </p:cNvSpPr>
          <p:nvPr>
            <p:ph type="body" idx="1"/>
          </p:nvPr>
        </p:nvSpPr>
        <p:spPr>
          <a:xfrm>
            <a:off x="314325" y="285186"/>
            <a:ext cx="4151540" cy="10619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5" name="Google Shape;175;g6eb6e2a179_12_15"/>
          <p:cNvSpPr txBox="1">
            <a:spLocks noGrp="1"/>
          </p:cNvSpPr>
          <p:nvPr>
            <p:ph type="body" idx="2"/>
          </p:nvPr>
        </p:nvSpPr>
        <p:spPr>
          <a:xfrm>
            <a:off x="314325" y="4091089"/>
            <a:ext cx="7527471" cy="7621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6" name="Google Shape;176;g6eb6e2a179_12_15"/>
          <p:cNvSpPr txBox="1">
            <a:spLocks noGrp="1"/>
          </p:cNvSpPr>
          <p:nvPr>
            <p:ph type="body" idx="3"/>
          </p:nvPr>
        </p:nvSpPr>
        <p:spPr>
          <a:xfrm>
            <a:off x="1608363" y="6399710"/>
            <a:ext cx="7102929" cy="2851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 name="Google Shape;177;g6eb6e2a179_12_15"/>
          <p:cNvSpPr txBox="1">
            <a:spLocks noGrp="1"/>
          </p:cNvSpPr>
          <p:nvPr>
            <p:ph type="body" idx="4"/>
          </p:nvPr>
        </p:nvSpPr>
        <p:spPr>
          <a:xfrm>
            <a:off x="1356630" y="4953391"/>
            <a:ext cx="5968094" cy="2674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8" name="Google Shape;178;g6eb6e2a179_12_15"/>
          <p:cNvSpPr txBox="1">
            <a:spLocks noGrp="1"/>
          </p:cNvSpPr>
          <p:nvPr>
            <p:ph type="body" idx="5"/>
          </p:nvPr>
        </p:nvSpPr>
        <p:spPr>
          <a:xfrm>
            <a:off x="4629150" y="283247"/>
            <a:ext cx="2718140" cy="106386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9" name="Google Shape;179;g6eb6e2a179_12_15"/>
          <p:cNvSpPr txBox="1"/>
          <p:nvPr/>
        </p:nvSpPr>
        <p:spPr>
          <a:xfrm>
            <a:off x="401411" y="6373032"/>
            <a:ext cx="138809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1600">
                <a:solidFill>
                  <a:schemeClr val="dk1"/>
                </a:solidFill>
                <a:latin typeface="Arial"/>
                <a:ea typeface="Arial"/>
                <a:cs typeface="Arial"/>
                <a:sym typeface="Arial"/>
              </a:rPr>
              <a:t>Co-authors:</a:t>
            </a:r>
            <a:endParaRPr sz="16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Слайд без назви">
  <p:cSld name="Слайд без назви">
    <p:spTree>
      <p:nvGrpSpPr>
        <p:cNvPr id="1" name="Shape 180"/>
        <p:cNvGrpSpPr/>
        <p:nvPr/>
      </p:nvGrpSpPr>
      <p:grpSpPr>
        <a:xfrm>
          <a:off x="0" y="0"/>
          <a:ext cx="0" cy="0"/>
          <a:chOff x="0" y="0"/>
          <a:chExt cx="0" cy="0"/>
        </a:xfrm>
      </p:grpSpPr>
      <p:pic>
        <p:nvPicPr>
          <p:cNvPr id="181" name="Google Shape;181;g6eb6e2a179_12_26"/>
          <p:cNvPicPr preferRelativeResize="0"/>
          <p:nvPr/>
        </p:nvPicPr>
        <p:blipFill rotWithShape="1">
          <a:blip r:embed="rId2">
            <a:alphaModFix/>
          </a:blip>
          <a:srcRect/>
          <a:stretch/>
        </p:blipFill>
        <p:spPr>
          <a:xfrm>
            <a:off x="176009" y="6073030"/>
            <a:ext cx="11268479" cy="606553"/>
          </a:xfrm>
          <a:prstGeom prst="rect">
            <a:avLst/>
          </a:prstGeom>
          <a:noFill/>
          <a:ln>
            <a:noFill/>
          </a:ln>
        </p:spPr>
      </p:pic>
      <p:sp>
        <p:nvSpPr>
          <p:cNvPr id="182" name="Google Shape;182;g6eb6e2a179_12_26"/>
          <p:cNvSpPr txBox="1"/>
          <p:nvPr/>
        </p:nvSpPr>
        <p:spPr>
          <a:xfrm>
            <a:off x="11470820" y="6392634"/>
            <a:ext cx="58782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ru-RU" sz="1600">
                <a:solidFill>
                  <a:schemeClr val="dk1"/>
                </a:solidFill>
                <a:latin typeface="Arial"/>
                <a:ea typeface="Arial"/>
                <a:cs typeface="Arial"/>
                <a:sym typeface="Arial"/>
              </a:rPr>
              <a:t>‹#›</a:t>
            </a:fld>
            <a:endParaRPr sz="1600">
              <a:solidFill>
                <a:schemeClr val="dk1"/>
              </a:solidFill>
              <a:latin typeface="Arial"/>
              <a:ea typeface="Arial"/>
              <a:cs typeface="Arial"/>
              <a:sym typeface="Arial"/>
            </a:endParaRPr>
          </a:p>
        </p:txBody>
      </p:sp>
      <p:sp>
        <p:nvSpPr>
          <p:cNvPr id="183" name="Google Shape;183;g6eb6e2a179_12_26"/>
          <p:cNvSpPr txBox="1">
            <a:spLocks noGrp="1"/>
          </p:cNvSpPr>
          <p:nvPr>
            <p:ph type="body" idx="1"/>
          </p:nvPr>
        </p:nvSpPr>
        <p:spPr>
          <a:xfrm>
            <a:off x="652916" y="6325828"/>
            <a:ext cx="9960655" cy="2360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5"/>
        <p:cNvGrpSpPr/>
        <p:nvPr/>
      </p:nvGrpSpPr>
      <p:grpSpPr>
        <a:xfrm>
          <a:off x="0" y="0"/>
          <a:ext cx="0" cy="0"/>
          <a:chOff x="0" y="0"/>
          <a:chExt cx="0" cy="0"/>
        </a:xfrm>
      </p:grpSpPr>
      <p:sp>
        <p:nvSpPr>
          <p:cNvPr id="16" name="Google Shape;16;p8"/>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8"/>
          <p:cNvSpPr txBox="1">
            <a:spLocks noGrp="1"/>
          </p:cNvSpPr>
          <p:nvPr>
            <p:ph type="subTitle" idx="1"/>
          </p:nvPr>
        </p:nvSpPr>
        <p:spPr>
          <a:xfrm>
            <a:off x="176040" y="221040"/>
            <a:ext cx="11817000" cy="9633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Розділ зі змістом">
  <p:cSld name="Розділ зі змістом">
    <p:spTree>
      <p:nvGrpSpPr>
        <p:cNvPr id="1" name="Shape 187"/>
        <p:cNvGrpSpPr/>
        <p:nvPr/>
      </p:nvGrpSpPr>
      <p:grpSpPr>
        <a:xfrm>
          <a:off x="0" y="0"/>
          <a:ext cx="0" cy="0"/>
          <a:chOff x="0" y="0"/>
          <a:chExt cx="0" cy="0"/>
        </a:xfrm>
      </p:grpSpPr>
      <p:pic>
        <p:nvPicPr>
          <p:cNvPr id="188" name="Google Shape;188;g6eb6e2a179_12_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9" name="Google Shape;189;g6eb6e2a179_12_33"/>
          <p:cNvSpPr txBox="1">
            <a:spLocks noGrp="1"/>
          </p:cNvSpPr>
          <p:nvPr>
            <p:ph type="title"/>
          </p:nvPr>
        </p:nvSpPr>
        <p:spPr>
          <a:xfrm>
            <a:off x="332015" y="434171"/>
            <a:ext cx="5977345" cy="571669"/>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0" name="Google Shape;190;g6eb6e2a179_12_33"/>
          <p:cNvSpPr txBox="1">
            <a:spLocks noGrp="1"/>
          </p:cNvSpPr>
          <p:nvPr>
            <p:ph type="body" idx="1"/>
          </p:nvPr>
        </p:nvSpPr>
        <p:spPr>
          <a:xfrm>
            <a:off x="332014" y="1172037"/>
            <a:ext cx="5977345" cy="542470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AutoNum type="arabicPeriod"/>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AutoNum type="arabicPeriod"/>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AutoNum type="arabicPeriod"/>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AutoNum type="arabicPeriod"/>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AutoNum type="arabicPeriod"/>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91" name="Google Shape;191;g6eb6e2a179_12_33"/>
          <p:cNvCxnSpPr/>
          <p:nvPr/>
        </p:nvCxnSpPr>
        <p:spPr>
          <a:xfrm rot="10800000" flipH="1">
            <a:off x="418035" y="1005840"/>
            <a:ext cx="6024327" cy="15776"/>
          </a:xfrm>
          <a:prstGeom prst="straightConnector1">
            <a:avLst/>
          </a:prstGeom>
          <a:noFill/>
          <a:ln w="12700" cap="flat" cmpd="sng">
            <a:solidFill>
              <a:srgbClr val="314663"/>
            </a:solidFill>
            <a:prstDash val="solid"/>
            <a:miter lim="8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Титул">
    <p:bg>
      <p:bgPr>
        <a:solidFill>
          <a:schemeClr val="bg1"/>
        </a:solidFill>
        <a:effectLst/>
      </p:bgPr>
    </p:bg>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hasCustomPrompt="1"/>
          </p:nvPr>
        </p:nvSpPr>
        <p:spPr>
          <a:xfrm>
            <a:off x="314326" y="2221138"/>
            <a:ext cx="7384596" cy="1833790"/>
          </a:xfrm>
          <a:prstGeom prst="rect">
            <a:avLst/>
          </a:prstGeom>
        </p:spPr>
        <p:txBody>
          <a:bodyPr anchor="b">
            <a:normAutofit/>
          </a:bodyPr>
          <a:lstStyle>
            <a:lvl1pPr algn="l">
              <a:defRPr sz="3200" b="1"/>
            </a:lvl1pPr>
          </a:lstStyle>
          <a:p>
            <a:r>
              <a:rPr lang="en-US" sz="3200" b="1" dirty="0"/>
              <a:t>TITLE</a:t>
            </a:r>
            <a:endParaRPr lang="ru-RU" dirty="0"/>
          </a:p>
        </p:txBody>
      </p:sp>
      <p:cxnSp>
        <p:nvCxnSpPr>
          <p:cNvPr id="12" name="Прямая соединительная линия 11"/>
          <p:cNvCxnSpPr/>
          <p:nvPr userDrawn="1"/>
        </p:nvCxnSpPr>
        <p:spPr>
          <a:xfrm>
            <a:off x="401411" y="4060814"/>
            <a:ext cx="7790160" cy="0"/>
          </a:xfrm>
          <a:prstGeom prst="line">
            <a:avLst/>
          </a:prstGeom>
          <a:ln w="12700">
            <a:solidFill>
              <a:srgbClr val="314663"/>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01411" y="6373032"/>
            <a:ext cx="1388090" cy="338554"/>
          </a:xfrm>
          <a:prstGeom prst="rect">
            <a:avLst/>
          </a:prstGeom>
          <a:noFill/>
        </p:spPr>
        <p:txBody>
          <a:bodyPr wrap="square" rtlCol="0">
            <a:spAutoFit/>
          </a:bodyPr>
          <a:lstStyle/>
          <a:p>
            <a:pPr algn="l"/>
            <a:r>
              <a:rPr lang="en-US" sz="1600" dirty="0"/>
              <a:t>Co-authors:</a:t>
            </a:r>
            <a:endParaRPr lang="uk-UA" sz="1600" dirty="0"/>
          </a:p>
        </p:txBody>
      </p:sp>
      <p:sp>
        <p:nvSpPr>
          <p:cNvPr id="27" name="Объект 26"/>
          <p:cNvSpPr>
            <a:spLocks noGrp="1"/>
          </p:cNvSpPr>
          <p:nvPr>
            <p:ph sz="quarter" idx="11" hasCustomPrompt="1"/>
          </p:nvPr>
        </p:nvSpPr>
        <p:spPr>
          <a:xfrm>
            <a:off x="314325" y="285186"/>
            <a:ext cx="4151540" cy="1061921"/>
          </a:xfrm>
          <a:prstGeom prst="rect">
            <a:avLst/>
          </a:prstGeom>
        </p:spPr>
        <p:txBody>
          <a:bodyPr>
            <a:noAutofit/>
          </a:bodyPr>
          <a:lstStyle>
            <a:lvl1pPr marL="0" indent="0">
              <a:lnSpc>
                <a:spcPct val="100000"/>
              </a:lnSpc>
              <a:spcBef>
                <a:spcPts val="0"/>
              </a:spcBef>
              <a:buNone/>
              <a:defRPr sz="160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noProof="0" dirty="0"/>
              <a:t>Faculty title and department title</a:t>
            </a:r>
            <a:r>
              <a:rPr lang="uk-UA" dirty="0"/>
              <a:t> (</a:t>
            </a:r>
            <a:r>
              <a:rPr lang="en-US" dirty="0"/>
              <a:t>insert if it’s necessary</a:t>
            </a:r>
            <a:r>
              <a:rPr lang="ru-RU" dirty="0"/>
              <a:t> </a:t>
            </a:r>
            <a:r>
              <a:rPr lang="en-US" dirty="0"/>
              <a:t>only</a:t>
            </a:r>
            <a:r>
              <a:rPr lang="uk-UA" dirty="0"/>
              <a:t>)</a:t>
            </a:r>
            <a:endParaRPr lang="ru-RU" dirty="0"/>
          </a:p>
        </p:txBody>
      </p:sp>
      <p:sp>
        <p:nvSpPr>
          <p:cNvPr id="29" name="Объект 28"/>
          <p:cNvSpPr>
            <a:spLocks noGrp="1"/>
          </p:cNvSpPr>
          <p:nvPr>
            <p:ph sz="quarter" idx="12" hasCustomPrompt="1"/>
          </p:nvPr>
        </p:nvSpPr>
        <p:spPr>
          <a:xfrm>
            <a:off x="314325" y="4091089"/>
            <a:ext cx="7527471" cy="938111"/>
          </a:xfrm>
          <a:prstGeom prst="rect">
            <a:avLst/>
          </a:prstGeom>
        </p:spPr>
        <p:txBody>
          <a:bodyPr>
            <a:noAutofit/>
          </a:bodyPr>
          <a:lstStyle>
            <a:lvl1pPr marL="0" indent="0">
              <a:buNone/>
              <a:defRPr sz="2000" b="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Scientific degree, rank and full name of the speaker, Country</a:t>
            </a:r>
            <a:endParaRPr lang="ru-RU" dirty="0"/>
          </a:p>
        </p:txBody>
      </p:sp>
      <p:sp>
        <p:nvSpPr>
          <p:cNvPr id="30" name="Объект 28"/>
          <p:cNvSpPr>
            <a:spLocks noGrp="1"/>
          </p:cNvSpPr>
          <p:nvPr>
            <p:ph sz="quarter" idx="13" hasCustomPrompt="1"/>
          </p:nvPr>
        </p:nvSpPr>
        <p:spPr>
          <a:xfrm>
            <a:off x="1583871" y="6399710"/>
            <a:ext cx="7127422" cy="285199"/>
          </a:xfrm>
          <a:prstGeom prst="rect">
            <a:avLst/>
          </a:prstGeom>
        </p:spPr>
        <p:txBody>
          <a:bodyPr>
            <a:noAutofit/>
          </a:bodyPr>
          <a:lstStyle>
            <a:lvl1pPr marL="0" indent="0">
              <a:buNone/>
              <a:defRPr sz="160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noProof="0" dirty="0"/>
              <a:t>co-authors list</a:t>
            </a:r>
            <a:endParaRPr lang="uk-UA" noProof="0" dirty="0"/>
          </a:p>
        </p:txBody>
      </p:sp>
      <p:sp>
        <p:nvSpPr>
          <p:cNvPr id="4" name="Текст 3"/>
          <p:cNvSpPr>
            <a:spLocks noGrp="1"/>
          </p:cNvSpPr>
          <p:nvPr>
            <p:ph type="body" sz="quarter" idx="16" hasCustomPrompt="1"/>
          </p:nvPr>
        </p:nvSpPr>
        <p:spPr>
          <a:xfrm>
            <a:off x="4629150" y="283247"/>
            <a:ext cx="2718140" cy="1063860"/>
          </a:xfrm>
          <a:prstGeom prst="rect">
            <a:avLst/>
          </a:prstGeom>
        </p:spPr>
        <p:txBody>
          <a:bodyPr/>
          <a:lstStyle>
            <a:lvl1pPr marL="0" indent="0" algn="r">
              <a:lnSpc>
                <a:spcPct val="100000"/>
              </a:lnSpc>
              <a:spcBef>
                <a:spcPts val="0"/>
              </a:spcBef>
              <a:buNone/>
              <a:defRPr sz="110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noProof="0" dirty="0"/>
              <a:t>Conference title</a:t>
            </a:r>
            <a:br>
              <a:rPr lang="en-US" noProof="0" dirty="0"/>
            </a:br>
            <a:r>
              <a:rPr lang="en-US" noProof="0" dirty="0"/>
              <a:t>Host university title</a:t>
            </a:r>
            <a:br>
              <a:rPr lang="en-US" noProof="0" dirty="0"/>
            </a:br>
            <a:r>
              <a:rPr lang="en-US" noProof="0" dirty="0"/>
              <a:t>City, Country</a:t>
            </a:r>
            <a:br>
              <a:rPr lang="uk-UA" noProof="0" dirty="0"/>
            </a:br>
            <a:r>
              <a:rPr lang="en-US" noProof="0" dirty="0"/>
              <a:t>Date</a:t>
            </a:r>
            <a:r>
              <a:rPr lang="uk-UA" noProof="0" dirty="0"/>
              <a:t> </a:t>
            </a:r>
          </a:p>
        </p:txBody>
      </p:sp>
    </p:spTree>
    <p:extLst>
      <p:ext uri="{BB962C8B-B14F-4D97-AF65-F5344CB8AC3E}">
        <p14:creationId xmlns:p14="http://schemas.microsoft.com/office/powerpoint/2010/main" val="776588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Останній слайд">
    <p:bg>
      <p:bgPr>
        <a:solidFill>
          <a:schemeClr val="bg1"/>
        </a:solidFill>
        <a:effectLst/>
      </p:bgPr>
    </p:bg>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hasCustomPrompt="1"/>
          </p:nvPr>
        </p:nvSpPr>
        <p:spPr>
          <a:xfrm>
            <a:off x="314326" y="2221138"/>
            <a:ext cx="7384596" cy="1833790"/>
          </a:xfrm>
          <a:prstGeom prst="rect">
            <a:avLst/>
          </a:prstGeom>
        </p:spPr>
        <p:txBody>
          <a:bodyPr anchor="b">
            <a:normAutofit/>
          </a:bodyPr>
          <a:lstStyle>
            <a:lvl1pPr algn="l">
              <a:defRPr sz="3200" b="1"/>
            </a:lvl1pPr>
          </a:lstStyle>
          <a:p>
            <a:r>
              <a:rPr lang="en-US" sz="3200" b="1" dirty="0"/>
              <a:t>TITLE</a:t>
            </a:r>
            <a:endParaRPr lang="ru-RU" dirty="0"/>
          </a:p>
        </p:txBody>
      </p:sp>
      <p:cxnSp>
        <p:nvCxnSpPr>
          <p:cNvPr id="12" name="Прямая соединительная линия 11"/>
          <p:cNvCxnSpPr/>
          <p:nvPr userDrawn="1"/>
        </p:nvCxnSpPr>
        <p:spPr>
          <a:xfrm>
            <a:off x="401411" y="4060814"/>
            <a:ext cx="7790160" cy="0"/>
          </a:xfrm>
          <a:prstGeom prst="line">
            <a:avLst/>
          </a:prstGeom>
          <a:ln w="12700">
            <a:solidFill>
              <a:srgbClr val="31466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314325" y="4924928"/>
            <a:ext cx="1571625" cy="338554"/>
          </a:xfrm>
          <a:prstGeom prst="rect">
            <a:avLst/>
          </a:prstGeom>
          <a:noFill/>
        </p:spPr>
        <p:txBody>
          <a:bodyPr wrap="square" rtlCol="0">
            <a:spAutoFit/>
          </a:bodyPr>
          <a:lstStyle/>
          <a:p>
            <a:pPr algn="l"/>
            <a:r>
              <a:rPr lang="en-US" sz="1600" b="1" dirty="0"/>
              <a:t>Contacts</a:t>
            </a:r>
            <a:r>
              <a:rPr lang="uk-UA" sz="1600" b="1" dirty="0"/>
              <a:t>:</a:t>
            </a:r>
          </a:p>
        </p:txBody>
      </p:sp>
      <p:sp>
        <p:nvSpPr>
          <p:cNvPr id="27" name="Объект 26"/>
          <p:cNvSpPr>
            <a:spLocks noGrp="1"/>
          </p:cNvSpPr>
          <p:nvPr>
            <p:ph sz="quarter" idx="11" hasCustomPrompt="1"/>
          </p:nvPr>
        </p:nvSpPr>
        <p:spPr>
          <a:xfrm>
            <a:off x="314325" y="285186"/>
            <a:ext cx="4151540" cy="1061921"/>
          </a:xfrm>
          <a:prstGeom prst="rect">
            <a:avLst/>
          </a:prstGeom>
        </p:spPr>
        <p:txBody>
          <a:bodyPr>
            <a:noAutofit/>
          </a:bodyPr>
          <a:lstStyle>
            <a:lvl1pPr marL="0" indent="0">
              <a:lnSpc>
                <a:spcPct val="100000"/>
              </a:lnSpc>
              <a:spcBef>
                <a:spcPts val="0"/>
              </a:spcBef>
              <a:buNone/>
              <a:defRPr sz="160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noProof="0" dirty="0"/>
              <a:t>Faculty title and department title</a:t>
            </a:r>
            <a:r>
              <a:rPr lang="uk-UA" dirty="0"/>
              <a:t> (</a:t>
            </a:r>
            <a:r>
              <a:rPr lang="en-US" dirty="0"/>
              <a:t>insert if it’s necessary</a:t>
            </a:r>
            <a:r>
              <a:rPr lang="ru-RU" dirty="0"/>
              <a:t> </a:t>
            </a:r>
            <a:r>
              <a:rPr lang="en-US" dirty="0"/>
              <a:t>only</a:t>
            </a:r>
            <a:r>
              <a:rPr lang="uk-UA" dirty="0"/>
              <a:t>)</a:t>
            </a:r>
            <a:endParaRPr lang="ru-RU" dirty="0"/>
          </a:p>
        </p:txBody>
      </p:sp>
      <p:sp>
        <p:nvSpPr>
          <p:cNvPr id="29" name="Объект 28"/>
          <p:cNvSpPr>
            <a:spLocks noGrp="1"/>
          </p:cNvSpPr>
          <p:nvPr>
            <p:ph sz="quarter" idx="12" hasCustomPrompt="1"/>
          </p:nvPr>
        </p:nvSpPr>
        <p:spPr>
          <a:xfrm>
            <a:off x="314325" y="4091089"/>
            <a:ext cx="7527471" cy="762199"/>
          </a:xfrm>
          <a:prstGeom prst="rect">
            <a:avLst/>
          </a:prstGeom>
        </p:spPr>
        <p:txBody>
          <a:bodyPr>
            <a:noAutofit/>
          </a:bodyPr>
          <a:lstStyle>
            <a:lvl1pPr marL="0" indent="0">
              <a:buNone/>
              <a:defRPr sz="2000" b="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Scientific degree, rank and full name of the speaker, Country</a:t>
            </a:r>
            <a:endParaRPr lang="ru-RU" dirty="0"/>
          </a:p>
        </p:txBody>
      </p:sp>
      <p:sp>
        <p:nvSpPr>
          <p:cNvPr id="30" name="Объект 28"/>
          <p:cNvSpPr>
            <a:spLocks noGrp="1"/>
          </p:cNvSpPr>
          <p:nvPr>
            <p:ph sz="quarter" idx="13" hasCustomPrompt="1"/>
          </p:nvPr>
        </p:nvSpPr>
        <p:spPr>
          <a:xfrm>
            <a:off x="1608363" y="6399710"/>
            <a:ext cx="7102929" cy="285199"/>
          </a:xfrm>
          <a:prstGeom prst="rect">
            <a:avLst/>
          </a:prstGeom>
        </p:spPr>
        <p:txBody>
          <a:bodyPr>
            <a:noAutofit/>
          </a:bodyPr>
          <a:lstStyle>
            <a:lvl1pPr marL="0" indent="0">
              <a:buNone/>
              <a:defRPr sz="160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noProof="0" dirty="0"/>
              <a:t>co-authors list</a:t>
            </a:r>
            <a:endParaRPr lang="uk-UA" noProof="0" dirty="0"/>
          </a:p>
        </p:txBody>
      </p:sp>
      <p:sp>
        <p:nvSpPr>
          <p:cNvPr id="31" name="Объект 28"/>
          <p:cNvSpPr>
            <a:spLocks noGrp="1"/>
          </p:cNvSpPr>
          <p:nvPr>
            <p:ph sz="quarter" idx="14" hasCustomPrompt="1"/>
          </p:nvPr>
        </p:nvSpPr>
        <p:spPr>
          <a:xfrm>
            <a:off x="1356630" y="4953391"/>
            <a:ext cx="5968094" cy="267470"/>
          </a:xfrm>
          <a:prstGeom prst="rect">
            <a:avLst/>
          </a:prstGeom>
        </p:spPr>
        <p:txBody>
          <a:bodyPr>
            <a:noAutofit/>
          </a:bodyPr>
          <a:lstStyle>
            <a:lvl1pPr marL="0" indent="0">
              <a:buNone/>
              <a:defRPr sz="160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noProof="0" dirty="0"/>
              <a:t>e-mail</a:t>
            </a:r>
            <a:r>
              <a:rPr lang="uk-UA" noProof="0" dirty="0"/>
              <a:t> </a:t>
            </a:r>
            <a:r>
              <a:rPr lang="en-US" noProof="0" dirty="0"/>
              <a:t>or/and phone number for messengers </a:t>
            </a:r>
            <a:endParaRPr lang="uk-UA" noProof="0" dirty="0"/>
          </a:p>
        </p:txBody>
      </p:sp>
      <p:sp>
        <p:nvSpPr>
          <p:cNvPr id="4" name="Текст 3"/>
          <p:cNvSpPr>
            <a:spLocks noGrp="1"/>
          </p:cNvSpPr>
          <p:nvPr>
            <p:ph type="body" sz="quarter" idx="16" hasCustomPrompt="1"/>
          </p:nvPr>
        </p:nvSpPr>
        <p:spPr>
          <a:xfrm>
            <a:off x="4629150" y="283247"/>
            <a:ext cx="2718140" cy="1063860"/>
          </a:xfrm>
          <a:prstGeom prst="rect">
            <a:avLst/>
          </a:prstGeom>
        </p:spPr>
        <p:txBody>
          <a:bodyPr/>
          <a:lstStyle>
            <a:lvl1pPr marL="0" indent="0" algn="r">
              <a:spcBef>
                <a:spcPts val="0"/>
              </a:spcBef>
              <a:buNone/>
              <a:defRPr sz="1100" baseline="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noProof="0" dirty="0"/>
              <a:t>Conference title</a:t>
            </a:r>
            <a:br>
              <a:rPr lang="en-US" noProof="0" dirty="0"/>
            </a:br>
            <a:r>
              <a:rPr lang="en-US" noProof="0" dirty="0"/>
              <a:t>Host university title</a:t>
            </a:r>
            <a:br>
              <a:rPr lang="en-US" noProof="0" dirty="0"/>
            </a:br>
            <a:r>
              <a:rPr lang="en-US" noProof="0" dirty="0"/>
              <a:t>City, Country</a:t>
            </a:r>
            <a:br>
              <a:rPr lang="uk-UA" noProof="0" dirty="0"/>
            </a:br>
            <a:r>
              <a:rPr lang="en-US" noProof="0" dirty="0"/>
              <a:t>Date</a:t>
            </a:r>
            <a:r>
              <a:rPr lang="uk-UA" noProof="0" dirty="0"/>
              <a:t> </a:t>
            </a:r>
          </a:p>
        </p:txBody>
      </p:sp>
      <p:sp>
        <p:nvSpPr>
          <p:cNvPr id="15" name="TextBox 14"/>
          <p:cNvSpPr txBox="1"/>
          <p:nvPr userDrawn="1"/>
        </p:nvSpPr>
        <p:spPr>
          <a:xfrm>
            <a:off x="401411" y="6373032"/>
            <a:ext cx="1388090" cy="338554"/>
          </a:xfrm>
          <a:prstGeom prst="rect">
            <a:avLst/>
          </a:prstGeom>
          <a:noFill/>
        </p:spPr>
        <p:txBody>
          <a:bodyPr wrap="square" rtlCol="0">
            <a:spAutoFit/>
          </a:bodyPr>
          <a:lstStyle/>
          <a:p>
            <a:pPr algn="l"/>
            <a:r>
              <a:rPr lang="en-US" sz="1600" dirty="0"/>
              <a:t>Co-authors:</a:t>
            </a:r>
            <a:endParaRPr lang="uk-UA" sz="1600" dirty="0"/>
          </a:p>
        </p:txBody>
      </p:sp>
    </p:spTree>
    <p:extLst>
      <p:ext uri="{BB962C8B-B14F-4D97-AF65-F5344CB8AC3E}">
        <p14:creationId xmlns:p14="http://schemas.microsoft.com/office/powerpoint/2010/main" val="2670940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Слайд із назвою">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009" y="6073030"/>
            <a:ext cx="11268479" cy="606553"/>
          </a:xfrm>
          <a:prstGeom prst="rect">
            <a:avLst/>
          </a:prstGeom>
        </p:spPr>
      </p:pic>
      <p:sp>
        <p:nvSpPr>
          <p:cNvPr id="10" name="TextBox 9"/>
          <p:cNvSpPr txBox="1"/>
          <p:nvPr userDrawn="1"/>
        </p:nvSpPr>
        <p:spPr>
          <a:xfrm>
            <a:off x="11470820" y="6392634"/>
            <a:ext cx="587829" cy="338554"/>
          </a:xfrm>
          <a:prstGeom prst="rect">
            <a:avLst/>
          </a:prstGeom>
          <a:noFill/>
        </p:spPr>
        <p:txBody>
          <a:bodyPr wrap="square" rtlCol="0">
            <a:spAutoFit/>
          </a:bodyPr>
          <a:lstStyle/>
          <a:p>
            <a:pPr algn="ctr"/>
            <a:fld id="{8DC56AA3-0D82-44D9-83B2-C252F27638A7}" type="slidenum">
              <a:rPr lang="ru-RU" sz="1600" smtClean="0"/>
              <a:pPr algn="ctr"/>
              <a:t>‹#›</a:t>
            </a:fld>
            <a:endParaRPr lang="ru-RU" sz="1600" dirty="0"/>
          </a:p>
        </p:txBody>
      </p:sp>
      <p:sp>
        <p:nvSpPr>
          <p:cNvPr id="12" name="Текст 11"/>
          <p:cNvSpPr>
            <a:spLocks noGrp="1"/>
          </p:cNvSpPr>
          <p:nvPr>
            <p:ph type="body" sz="quarter" idx="10" hasCustomPrompt="1"/>
          </p:nvPr>
        </p:nvSpPr>
        <p:spPr>
          <a:xfrm>
            <a:off x="176009" y="220889"/>
            <a:ext cx="11817327" cy="963613"/>
          </a:xfrm>
          <a:prstGeom prst="rect">
            <a:avLst/>
          </a:prstGeom>
        </p:spPr>
        <p:txBody>
          <a:bodyPr>
            <a:noAutofit/>
          </a:bodyPr>
          <a:lstStyle>
            <a:lvl1pPr marL="0" indent="0">
              <a:buNone/>
              <a:defRPr sz="2800" b="1" baseline="0"/>
            </a:lvl1pPr>
            <a:lvl2pPr marL="457200" indent="0">
              <a:buNone/>
              <a:defRPr sz="2800" b="1"/>
            </a:lvl2pPr>
            <a:lvl3pPr marL="914400" indent="0">
              <a:buNone/>
              <a:defRPr sz="2800" b="1"/>
            </a:lvl3pPr>
            <a:lvl4pPr marL="1371600" indent="0">
              <a:buNone/>
              <a:defRPr sz="2800" b="1"/>
            </a:lvl4pPr>
            <a:lvl5pPr marL="1828800" indent="0">
              <a:buNone/>
              <a:defRPr sz="2800" b="1"/>
            </a:lvl5pPr>
          </a:lstStyle>
          <a:p>
            <a:pPr lvl="0"/>
            <a:r>
              <a:rPr lang="en-US" dirty="0"/>
              <a:t>SLIDE TITLE</a:t>
            </a:r>
            <a:endParaRPr lang="ru-RU" dirty="0"/>
          </a:p>
        </p:txBody>
      </p:sp>
      <p:sp>
        <p:nvSpPr>
          <p:cNvPr id="14" name="Текст 13"/>
          <p:cNvSpPr>
            <a:spLocks noGrp="1"/>
          </p:cNvSpPr>
          <p:nvPr>
            <p:ph type="body" sz="quarter" idx="11" hasCustomPrompt="1"/>
          </p:nvPr>
        </p:nvSpPr>
        <p:spPr>
          <a:xfrm>
            <a:off x="652916" y="6325828"/>
            <a:ext cx="9960655" cy="236083"/>
          </a:xfrm>
          <a:prstGeom prst="rect">
            <a:avLst/>
          </a:prstGeom>
        </p:spPr>
        <p:txBody>
          <a:bodyPr>
            <a:noAutofit/>
          </a:bodyPr>
          <a:lstStyle>
            <a:lvl1pPr marL="0" indent="0">
              <a:buNone/>
              <a:defRPr sz="1100" baseline="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noProof="0" dirty="0"/>
              <a:t>Speaker name</a:t>
            </a:r>
            <a:r>
              <a:rPr lang="uk-UA" noProof="0" dirty="0"/>
              <a:t>. </a:t>
            </a:r>
            <a:r>
              <a:rPr lang="en-US" noProof="0" dirty="0"/>
              <a:t>University title</a:t>
            </a:r>
            <a:r>
              <a:rPr lang="uk-UA" noProof="0" dirty="0"/>
              <a:t>. </a:t>
            </a:r>
            <a:r>
              <a:rPr lang="en-US" noProof="0" dirty="0"/>
              <a:t>Not necessary</a:t>
            </a:r>
            <a:endParaRPr lang="uk-UA" noProof="0" dirty="0"/>
          </a:p>
        </p:txBody>
      </p:sp>
    </p:spTree>
    <p:extLst>
      <p:ext uri="{BB962C8B-B14F-4D97-AF65-F5344CB8AC3E}">
        <p14:creationId xmlns:p14="http://schemas.microsoft.com/office/powerpoint/2010/main" val="3746547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Слайд без назви">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009" y="6073030"/>
            <a:ext cx="11268479" cy="606553"/>
          </a:xfrm>
          <a:prstGeom prst="rect">
            <a:avLst/>
          </a:prstGeom>
        </p:spPr>
      </p:pic>
      <p:sp>
        <p:nvSpPr>
          <p:cNvPr id="8" name="TextBox 7"/>
          <p:cNvSpPr txBox="1"/>
          <p:nvPr userDrawn="1"/>
        </p:nvSpPr>
        <p:spPr>
          <a:xfrm>
            <a:off x="11470820" y="6392634"/>
            <a:ext cx="587829" cy="338554"/>
          </a:xfrm>
          <a:prstGeom prst="rect">
            <a:avLst/>
          </a:prstGeom>
          <a:noFill/>
        </p:spPr>
        <p:txBody>
          <a:bodyPr wrap="square" rtlCol="0">
            <a:spAutoFit/>
          </a:bodyPr>
          <a:lstStyle/>
          <a:p>
            <a:pPr algn="ctr"/>
            <a:fld id="{8DC56AA3-0D82-44D9-83B2-C252F27638A7}" type="slidenum">
              <a:rPr lang="ru-RU" sz="1600" smtClean="0"/>
              <a:pPr algn="ctr"/>
              <a:t>‹#›</a:t>
            </a:fld>
            <a:endParaRPr lang="ru-RU" sz="1600" dirty="0"/>
          </a:p>
        </p:txBody>
      </p:sp>
      <p:sp>
        <p:nvSpPr>
          <p:cNvPr id="9" name="Текст 13"/>
          <p:cNvSpPr>
            <a:spLocks noGrp="1"/>
          </p:cNvSpPr>
          <p:nvPr>
            <p:ph type="body" sz="quarter" idx="11" hasCustomPrompt="1"/>
          </p:nvPr>
        </p:nvSpPr>
        <p:spPr>
          <a:xfrm>
            <a:off x="652916" y="6325828"/>
            <a:ext cx="9960655" cy="236083"/>
          </a:xfrm>
          <a:prstGeom prst="rect">
            <a:avLst/>
          </a:prstGeom>
        </p:spPr>
        <p:txBody>
          <a:bodyPr>
            <a:noAutofit/>
          </a:bodyPr>
          <a:lstStyle>
            <a:lvl1pPr marL="0" indent="0">
              <a:buNone/>
              <a:defRPr sz="1100" baseline="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noProof="0" dirty="0"/>
              <a:t>Speaker name</a:t>
            </a:r>
            <a:r>
              <a:rPr lang="uk-UA" noProof="0" dirty="0"/>
              <a:t>. </a:t>
            </a:r>
            <a:r>
              <a:rPr lang="en-US" noProof="0" dirty="0"/>
              <a:t>University title</a:t>
            </a:r>
            <a:r>
              <a:rPr lang="uk-UA" noProof="0" dirty="0"/>
              <a:t>. </a:t>
            </a:r>
            <a:r>
              <a:rPr lang="en-US" noProof="0" dirty="0"/>
              <a:t>Not necessary</a:t>
            </a:r>
            <a:endParaRPr lang="uk-UA" noProof="0" dirty="0"/>
          </a:p>
        </p:txBody>
      </p:sp>
    </p:spTree>
    <p:extLst>
      <p:ext uri="{BB962C8B-B14F-4D97-AF65-F5344CB8AC3E}">
        <p14:creationId xmlns:p14="http://schemas.microsoft.com/office/powerpoint/2010/main" val="731732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Розділ">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hasCustomPrompt="1"/>
          </p:nvPr>
        </p:nvSpPr>
        <p:spPr>
          <a:xfrm>
            <a:off x="332015" y="2346098"/>
            <a:ext cx="6174921" cy="2165803"/>
          </a:xfrm>
          <a:prstGeom prst="rect">
            <a:avLst/>
          </a:prstGeom>
        </p:spPr>
        <p:txBody>
          <a:bodyPr anchor="ctr"/>
          <a:lstStyle>
            <a:lvl1pPr>
              <a:defRPr sz="3200" b="1"/>
            </a:lvl1pPr>
          </a:lstStyle>
          <a:p>
            <a:r>
              <a:rPr lang="en-US" noProof="0" dirty="0"/>
              <a:t>Chapter title</a:t>
            </a:r>
            <a:endParaRPr lang="uk-UA" noProof="0" dirty="0"/>
          </a:p>
        </p:txBody>
      </p:sp>
    </p:spTree>
    <p:extLst>
      <p:ext uri="{BB962C8B-B14F-4D97-AF65-F5344CB8AC3E}">
        <p14:creationId xmlns:p14="http://schemas.microsoft.com/office/powerpoint/2010/main" val="507222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Розділ зі змістом">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hasCustomPrompt="1"/>
          </p:nvPr>
        </p:nvSpPr>
        <p:spPr>
          <a:xfrm>
            <a:off x="332015" y="434171"/>
            <a:ext cx="5977345" cy="571669"/>
          </a:xfrm>
          <a:prstGeom prst="rect">
            <a:avLst/>
          </a:prstGeom>
        </p:spPr>
        <p:txBody>
          <a:bodyPr anchor="b"/>
          <a:lstStyle>
            <a:lvl1pPr>
              <a:defRPr sz="3200" b="1"/>
            </a:lvl1pPr>
          </a:lstStyle>
          <a:p>
            <a:r>
              <a:rPr lang="en-US" noProof="0" dirty="0"/>
              <a:t>Chapter title</a:t>
            </a:r>
            <a:endParaRPr lang="uk-UA" noProof="0" dirty="0"/>
          </a:p>
        </p:txBody>
      </p:sp>
      <p:sp>
        <p:nvSpPr>
          <p:cNvPr id="6" name="Текст 5"/>
          <p:cNvSpPr>
            <a:spLocks noGrp="1"/>
          </p:cNvSpPr>
          <p:nvPr>
            <p:ph type="body" sz="quarter" idx="10" hasCustomPrompt="1"/>
          </p:nvPr>
        </p:nvSpPr>
        <p:spPr>
          <a:xfrm>
            <a:off x="332014" y="1172037"/>
            <a:ext cx="5977345" cy="5424706"/>
          </a:xfrm>
          <a:prstGeom prst="rect">
            <a:avLst/>
          </a:prstGeom>
        </p:spPr>
        <p:txBody>
          <a:bodyPr/>
          <a:lstStyle>
            <a:lvl1pPr marL="514350" indent="-514350">
              <a:buFont typeface="+mj-lt"/>
              <a:buAutoNum type="arabicPeriod"/>
              <a:defRPr baseline="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title</a:t>
            </a:r>
            <a:endParaRPr lang="uk-UA" dirty="0"/>
          </a:p>
          <a:p>
            <a:pPr lvl="0"/>
            <a:r>
              <a:rPr lang="en-US" dirty="0"/>
              <a:t>title</a:t>
            </a:r>
            <a:endParaRPr lang="uk-UA" dirty="0"/>
          </a:p>
          <a:p>
            <a:pPr lvl="0"/>
            <a:r>
              <a:rPr lang="en-US" dirty="0"/>
              <a:t>title</a:t>
            </a:r>
            <a:endParaRPr lang="uk-UA" dirty="0"/>
          </a:p>
          <a:p>
            <a:pPr lvl="0"/>
            <a:r>
              <a:rPr lang="en-US" dirty="0"/>
              <a:t>title</a:t>
            </a:r>
            <a:endParaRPr lang="ru-RU" dirty="0"/>
          </a:p>
          <a:p>
            <a:pPr lvl="0"/>
            <a:endParaRPr lang="ru-RU" dirty="0"/>
          </a:p>
        </p:txBody>
      </p:sp>
      <p:cxnSp>
        <p:nvCxnSpPr>
          <p:cNvPr id="7" name="Прямая соединительная линия 6"/>
          <p:cNvCxnSpPr/>
          <p:nvPr userDrawn="1"/>
        </p:nvCxnSpPr>
        <p:spPr>
          <a:xfrm flipV="1">
            <a:off x="418035" y="1005840"/>
            <a:ext cx="6024327" cy="15776"/>
          </a:xfrm>
          <a:prstGeom prst="line">
            <a:avLst/>
          </a:prstGeom>
          <a:ln w="12700">
            <a:solidFill>
              <a:srgbClr val="3146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104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B8BD123-C918-4243-BECA-03998B766A31}" type="datetime1">
              <a:rPr lang="ru-RU" smtClean="0"/>
              <a:t>09.04.2020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516132585"/>
      </p:ext>
    </p:extLst>
  </p:cSld>
  <p:clrMapOvr>
    <a:masterClrMapping/>
  </p:clrMapOvr>
  <p:transition spd="slow">
    <p:strips dir="l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71FFAB-6898-4EC1-89C4-278F7B5FB033}" type="datetime1">
              <a:rPr lang="ru-RU" smtClean="0"/>
              <a:t>09.04.2020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3976567067"/>
      </p:ext>
    </p:extLst>
  </p:cSld>
  <p:clrMapOvr>
    <a:masterClrMapping/>
  </p:clrMapOvr>
  <p:transition spd="slow">
    <p:strips dir="l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956EA5C-270D-4B64-87AD-EF07331A85DC}" type="datetime1">
              <a:rPr lang="ru-RU" smtClean="0"/>
              <a:t>09.04.2020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963053948"/>
      </p:ext>
    </p:extLst>
  </p:cSld>
  <p:clrMapOvr>
    <a:masterClrMapping/>
  </p:clrMapOvr>
  <p:transition spd="slow">
    <p:strips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8"/>
        <p:cNvGrpSpPr/>
        <p:nvPr/>
      </p:nvGrpSpPr>
      <p:grpSpPr>
        <a:xfrm>
          <a:off x="0" y="0"/>
          <a:ext cx="0" cy="0"/>
          <a:chOff x="0" y="0"/>
          <a:chExt cx="0" cy="0"/>
        </a:xfrm>
      </p:grpSpPr>
      <p:sp>
        <p:nvSpPr>
          <p:cNvPr id="19" name="Google Shape;19;p9"/>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176040" y="221040"/>
            <a:ext cx="11817000" cy="963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2B41914-F27C-47C4-896A-68ECB6F06496}" type="datetime1">
              <a:rPr lang="ru-RU" smtClean="0"/>
              <a:t>09.04.2020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2689299661"/>
      </p:ext>
    </p:extLst>
  </p:cSld>
  <p:clrMapOvr>
    <a:masterClrMapping/>
  </p:clrMapOvr>
  <p:transition spd="slow">
    <p:strips dir="l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665E7B8-3642-4A3A-875E-6476EFBF2C15}" type="datetime1">
              <a:rPr lang="ru-RU" smtClean="0"/>
              <a:t>09.04.2020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2747961247"/>
      </p:ext>
    </p:extLst>
  </p:cSld>
  <p:clrMapOvr>
    <a:masterClrMapping/>
  </p:clrMapOvr>
  <p:transition spd="slow">
    <p:strips dir="l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F8A8B94-DBAB-4097-94B4-93E205F0D199}" type="datetime1">
              <a:rPr lang="ru-RU" smtClean="0"/>
              <a:t>09.04.2020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234036773"/>
      </p:ext>
    </p:extLst>
  </p:cSld>
  <p:clrMapOvr>
    <a:masterClrMapping/>
  </p:clrMapOvr>
  <p:transition spd="slow">
    <p:strips dir="l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51CE3B0-E592-427C-854A-A48345A0A7B1}" type="datetime1">
              <a:rPr lang="ru-RU" smtClean="0"/>
              <a:t>09.04.2020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1290057362"/>
      </p:ext>
    </p:extLst>
  </p:cSld>
  <p:clrMapOvr>
    <a:masterClrMapping/>
  </p:clrMapOvr>
  <p:transition spd="slow">
    <p:strips dir="l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2651A00-4CDC-461F-9302-F5C0235FA585}" type="datetime1">
              <a:rPr lang="ru-RU" smtClean="0"/>
              <a:t>09.04.2020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384444895"/>
      </p:ext>
    </p:extLst>
  </p:cSld>
  <p:clrMapOvr>
    <a:masterClrMapping/>
  </p:clrMapOvr>
  <p:transition spd="slow">
    <p:strips dir="l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37E2CD4-37A2-4E61-8895-C424A8557D0B}" type="datetime1">
              <a:rPr lang="ru-RU" smtClean="0"/>
              <a:t>09.04.2020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2092094072"/>
      </p:ext>
    </p:extLst>
  </p:cSld>
  <p:clrMapOvr>
    <a:masterClrMapping/>
  </p:clrMapOvr>
  <p:transition spd="slow">
    <p:strips dir="l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388F7D7-38CA-463F-BDE7-895A551AE780}" type="datetime1">
              <a:rPr lang="ru-RU" smtClean="0"/>
              <a:t>09.04.2020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4194260713"/>
      </p:ext>
    </p:extLst>
  </p:cSld>
  <p:clrMapOvr>
    <a:masterClrMapping/>
  </p:clrMapOvr>
  <p:transition spd="slow">
    <p:strips dir="l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D27250E-6A1F-4999-9138-D7CD134D2EC2}" type="datetime1">
              <a:rPr lang="ru-RU" smtClean="0"/>
              <a:t>09.04.2020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extLst>
      <p:ext uri="{BB962C8B-B14F-4D97-AF65-F5344CB8AC3E}">
        <p14:creationId xmlns:p14="http://schemas.microsoft.com/office/powerpoint/2010/main" val="1968069407"/>
      </p:ext>
    </p:extLst>
  </p:cSld>
  <p:clrMapOvr>
    <a:masterClrMapping/>
  </p:clrMapOvr>
  <p:transition spd="slow">
    <p:strips dir="l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17839E-902C-4FD6-83EF-68A748AC7BE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35B7A381-3797-4846-A5AD-3C3FBB0B37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742FBE6-A117-450E-BB0C-A01345185E3A}"/>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5" name="Нижний колонтитул 4">
            <a:extLst>
              <a:ext uri="{FF2B5EF4-FFF2-40B4-BE49-F238E27FC236}">
                <a16:creationId xmlns:a16="http://schemas.microsoft.com/office/drawing/2014/main" id="{CA3ECB43-5450-4E7E-B2EE-96364F6C0C4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0AB892A-D4DE-413D-86ED-02DEB7959CB5}"/>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7" name="Рисунок 6">
            <a:extLst>
              <a:ext uri="{FF2B5EF4-FFF2-40B4-BE49-F238E27FC236}">
                <a16:creationId xmlns:a16="http://schemas.microsoft.com/office/drawing/2014/main" id="{4269E5C1-8EAC-4BE7-A70C-7044B0E909A1}"/>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152106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E5B15A-9011-430B-9A27-7CA7C8FE977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441A1C5-242B-47F0-90D8-B70A64553607}"/>
              </a:ext>
            </a:extLst>
          </p:cNvPr>
          <p:cNvSpPr>
            <a:spLocks noGrp="1"/>
          </p:cNvSpPr>
          <p:nvPr>
            <p:ph idx="1"/>
          </p:nvPr>
        </p:nvSpPr>
        <p:spPr>
          <a:xfrm>
            <a:off x="838200" y="1825625"/>
            <a:ext cx="10515600" cy="3910013"/>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D640C044-27C1-466F-BCDE-F2BE3FD66E02}"/>
              </a:ext>
            </a:extLst>
          </p:cNvPr>
          <p:cNvSpPr>
            <a:spLocks noGrp="1"/>
          </p:cNvSpPr>
          <p:nvPr>
            <p:ph type="dt" sz="half" idx="10"/>
          </p:nvPr>
        </p:nvSpPr>
        <p:spPr>
          <a:xfrm>
            <a:off x="838200" y="6356350"/>
            <a:ext cx="2743200" cy="365125"/>
          </a:xfrm>
        </p:spPr>
        <p:txBody>
          <a:bodyPr/>
          <a:lstStyle/>
          <a:p>
            <a:fld id="{35AF514A-2E55-4ACC-A21E-F6D2CC243A54}" type="datetimeFigureOut">
              <a:rPr lang="ru-RU" smtClean="0"/>
              <a:t>09.04.2020</a:t>
            </a:fld>
            <a:endParaRPr lang="ru-RU"/>
          </a:p>
        </p:txBody>
      </p:sp>
      <p:sp>
        <p:nvSpPr>
          <p:cNvPr id="5" name="Нижний колонтитул 4">
            <a:extLst>
              <a:ext uri="{FF2B5EF4-FFF2-40B4-BE49-F238E27FC236}">
                <a16:creationId xmlns:a16="http://schemas.microsoft.com/office/drawing/2014/main" id="{33BF330C-49C6-4A22-90BF-9B8C01C6432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A7B825A-1CAE-4277-A8E7-4552EB69A865}"/>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7" name="Рисунок 6">
            <a:extLst>
              <a:ext uri="{FF2B5EF4-FFF2-40B4-BE49-F238E27FC236}">
                <a16:creationId xmlns:a16="http://schemas.microsoft.com/office/drawing/2014/main" id="{488E3211-5FE0-4116-B5FC-821063CE74BE}"/>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997247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176040" y="221040"/>
            <a:ext cx="5766480" cy="963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 name="Google Shape;24;p10"/>
          <p:cNvSpPr txBox="1">
            <a:spLocks noGrp="1"/>
          </p:cNvSpPr>
          <p:nvPr>
            <p:ph type="body" idx="2"/>
          </p:nvPr>
        </p:nvSpPr>
        <p:spPr>
          <a:xfrm>
            <a:off x="6231240" y="221040"/>
            <a:ext cx="5766480" cy="963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B28CD0-44D1-44E5-AA85-254AF5E68E4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03FF871-CABC-48F7-86BF-F00997986C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BB9FD89-9B7C-40FF-B743-9C3ECC3E9485}"/>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5" name="Нижний колонтитул 4">
            <a:extLst>
              <a:ext uri="{FF2B5EF4-FFF2-40B4-BE49-F238E27FC236}">
                <a16:creationId xmlns:a16="http://schemas.microsoft.com/office/drawing/2014/main" id="{BCFD57CF-A78F-41BD-B2E3-00671EE6C36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DCD3813-40EB-4811-9EBD-A71F831A709C}"/>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7" name="Рисунок 6">
            <a:extLst>
              <a:ext uri="{FF2B5EF4-FFF2-40B4-BE49-F238E27FC236}">
                <a16:creationId xmlns:a16="http://schemas.microsoft.com/office/drawing/2014/main" id="{14E54463-5F41-46F4-97F0-A0FE33829036}"/>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3326997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758600-C540-4782-9CF6-86FBCA2223A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8D70B0B-83D4-4F46-8859-341B7E167D1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3FD3D30-2818-477E-9CA4-B40F761BCE4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15096A9-1F34-44FE-85D5-FEDCD97F07A3}"/>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6" name="Нижний колонтитул 5">
            <a:extLst>
              <a:ext uri="{FF2B5EF4-FFF2-40B4-BE49-F238E27FC236}">
                <a16:creationId xmlns:a16="http://schemas.microsoft.com/office/drawing/2014/main" id="{B45EA1D2-7D88-424F-8F58-73A7F08291C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34EC380-47C7-4D87-9896-8385896F462B}"/>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8" name="Рисунок 7">
            <a:extLst>
              <a:ext uri="{FF2B5EF4-FFF2-40B4-BE49-F238E27FC236}">
                <a16:creationId xmlns:a16="http://schemas.microsoft.com/office/drawing/2014/main" id="{568D274C-9B3D-4B6D-9D2D-1B14F442A9E8}"/>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492868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7AD55E-1E71-492B-833C-434055A0438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3046C4C-6D89-4EBC-9286-4C3D02A209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5D8B934-2CBA-4047-B90C-998ED4BCAF5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68AD28E-094D-44F0-B918-AD573AA073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9F45D34-4995-4F7E-8E6F-3357A59B5EA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60CCC55-86E1-4958-808F-712F42EBD923}"/>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8" name="Нижний колонтитул 7">
            <a:extLst>
              <a:ext uri="{FF2B5EF4-FFF2-40B4-BE49-F238E27FC236}">
                <a16:creationId xmlns:a16="http://schemas.microsoft.com/office/drawing/2014/main" id="{0BC5A5DE-9D8C-48D1-8B1D-26BC7745DCD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22B35C7-9C6E-4EC8-A454-045550736119}"/>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10" name="Рисунок 9">
            <a:extLst>
              <a:ext uri="{FF2B5EF4-FFF2-40B4-BE49-F238E27FC236}">
                <a16:creationId xmlns:a16="http://schemas.microsoft.com/office/drawing/2014/main" id="{E842F528-E1D0-4482-AE93-BCC0CC7FC10F}"/>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2108499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C4B466-60E7-4A53-8046-8B3BCF81CA3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3DD1855-C5F5-4E13-93AA-D16B82AC5C74}"/>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4" name="Нижний колонтитул 3">
            <a:extLst>
              <a:ext uri="{FF2B5EF4-FFF2-40B4-BE49-F238E27FC236}">
                <a16:creationId xmlns:a16="http://schemas.microsoft.com/office/drawing/2014/main" id="{F44AAD7D-AE9F-417C-A3F9-0786E5E8C2D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1409B73-194A-42FF-9E82-8D58247B0A47}"/>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6" name="Рисунок 5">
            <a:extLst>
              <a:ext uri="{FF2B5EF4-FFF2-40B4-BE49-F238E27FC236}">
                <a16:creationId xmlns:a16="http://schemas.microsoft.com/office/drawing/2014/main" id="{CE026A04-A753-4606-B0CC-F0C10CF040E3}"/>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1472771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2BAC43B-EB7C-4820-BECD-C1915A4ECA62}"/>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3" name="Нижний колонтитул 2">
            <a:extLst>
              <a:ext uri="{FF2B5EF4-FFF2-40B4-BE49-F238E27FC236}">
                <a16:creationId xmlns:a16="http://schemas.microsoft.com/office/drawing/2014/main" id="{9A613838-938C-47B5-9186-E01DA78CE72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169B470-E717-438E-82A6-923549232B7D}"/>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5" name="Рисунок 4">
            <a:extLst>
              <a:ext uri="{FF2B5EF4-FFF2-40B4-BE49-F238E27FC236}">
                <a16:creationId xmlns:a16="http://schemas.microsoft.com/office/drawing/2014/main" id="{00B356CC-9F8F-4B78-AB8F-3E9A71BA3083}"/>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947922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4084A0-EF7D-4422-B68B-7385C2CA0A2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08772E5-018E-41CC-88FB-E461D39F5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6F34405-22DC-4EFE-86ED-6FBA337BB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51B4D43-A7D7-4CD6-A61E-9AEEE87EC7BF}"/>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6" name="Нижний колонтитул 5">
            <a:extLst>
              <a:ext uri="{FF2B5EF4-FFF2-40B4-BE49-F238E27FC236}">
                <a16:creationId xmlns:a16="http://schemas.microsoft.com/office/drawing/2014/main" id="{17939FB7-DC01-4165-8FFF-9E6995AC53F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36B8E7E-A841-4C50-96D7-E1FB10BA22BC}"/>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8" name="Рисунок 7">
            <a:extLst>
              <a:ext uri="{FF2B5EF4-FFF2-40B4-BE49-F238E27FC236}">
                <a16:creationId xmlns:a16="http://schemas.microsoft.com/office/drawing/2014/main" id="{D08CD623-22C3-4B1B-8325-795BB6DF4551}"/>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4270830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491ABA-0FDF-4DB3-8E69-F9A25BFB45B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1C5024C-2CB9-4638-B985-11E3401E3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DE0DA7A-1B45-4543-B732-C5EC99C94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6163840-F4B9-477E-9EB8-A7C54EAC0703}"/>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6" name="Нижний колонтитул 5">
            <a:extLst>
              <a:ext uri="{FF2B5EF4-FFF2-40B4-BE49-F238E27FC236}">
                <a16:creationId xmlns:a16="http://schemas.microsoft.com/office/drawing/2014/main" id="{B6E781B7-44DB-4DC6-B63F-CF3CC8EC74F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76C7B21-2E6F-45C7-B6A7-2A805031E8BA}"/>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8" name="Рисунок 7">
            <a:extLst>
              <a:ext uri="{FF2B5EF4-FFF2-40B4-BE49-F238E27FC236}">
                <a16:creationId xmlns:a16="http://schemas.microsoft.com/office/drawing/2014/main" id="{7BCB7534-D64E-40DB-B5B1-43ADB112BCBE}"/>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2069409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727453-7CAD-4219-B4B8-B73F53A16D3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A13DD0F-8B5B-4AE1-AD3D-15C2AE37519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C1CAD99-3DF3-463D-A281-53C537BA7684}"/>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5" name="Нижний колонтитул 4">
            <a:extLst>
              <a:ext uri="{FF2B5EF4-FFF2-40B4-BE49-F238E27FC236}">
                <a16:creationId xmlns:a16="http://schemas.microsoft.com/office/drawing/2014/main" id="{7CA24810-F093-4F2B-A250-BFB79FAA69D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899D8C-2E11-4866-AB35-364015F442E0}"/>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7" name="Рисунок 6">
            <a:extLst>
              <a:ext uri="{FF2B5EF4-FFF2-40B4-BE49-F238E27FC236}">
                <a16:creationId xmlns:a16="http://schemas.microsoft.com/office/drawing/2014/main" id="{031B1FCC-9D4A-4273-9229-AD9EE412B9B3}"/>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2870759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E07863C-1007-4B79-A4BD-353D1D9365A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ECA4774-8C82-4931-8162-8154ACDD440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74A74C5-CF55-4727-A954-AFDDC4C4923B}"/>
              </a:ext>
            </a:extLst>
          </p:cNvPr>
          <p:cNvSpPr>
            <a:spLocks noGrp="1"/>
          </p:cNvSpPr>
          <p:nvPr>
            <p:ph type="dt" sz="half" idx="10"/>
          </p:nvPr>
        </p:nvSpPr>
        <p:spPr/>
        <p:txBody>
          <a:bodyPr/>
          <a:lstStyle/>
          <a:p>
            <a:fld id="{35AF514A-2E55-4ACC-A21E-F6D2CC243A54}" type="datetimeFigureOut">
              <a:rPr lang="ru-RU" smtClean="0"/>
              <a:t>09.04.2020</a:t>
            </a:fld>
            <a:endParaRPr lang="ru-RU"/>
          </a:p>
        </p:txBody>
      </p:sp>
      <p:sp>
        <p:nvSpPr>
          <p:cNvPr id="5" name="Нижний колонтитул 4">
            <a:extLst>
              <a:ext uri="{FF2B5EF4-FFF2-40B4-BE49-F238E27FC236}">
                <a16:creationId xmlns:a16="http://schemas.microsoft.com/office/drawing/2014/main" id="{A51C6D33-B7AC-442C-8E6D-3012791068C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C26663A-E408-4E13-84A4-0B6286085163}"/>
              </a:ext>
            </a:extLst>
          </p:cNvPr>
          <p:cNvSpPr>
            <a:spLocks noGrp="1"/>
          </p:cNvSpPr>
          <p:nvPr>
            <p:ph type="sldNum" sz="quarter" idx="12"/>
          </p:nvPr>
        </p:nvSpPr>
        <p:spPr/>
        <p:txBody>
          <a:bodyPr/>
          <a:lstStyle/>
          <a:p>
            <a:fld id="{95D398B0-3791-4B48-9DD1-D0DED22FDCD3}" type="slidenum">
              <a:rPr lang="ru-RU" smtClean="0"/>
              <a:t>‹#›</a:t>
            </a:fld>
            <a:endParaRPr lang="ru-RU"/>
          </a:p>
        </p:txBody>
      </p:sp>
      <p:pic>
        <p:nvPicPr>
          <p:cNvPr id="7" name="Рисунок 6">
            <a:extLst>
              <a:ext uri="{FF2B5EF4-FFF2-40B4-BE49-F238E27FC236}">
                <a16:creationId xmlns:a16="http://schemas.microsoft.com/office/drawing/2014/main" id="{4F00550E-DE69-409C-9BE5-F802CA9C0376}"/>
              </a:ext>
            </a:extLst>
          </p:cNvPr>
          <p:cNvPicPr>
            <a:picLocks noChangeAspect="1"/>
          </p:cNvPicPr>
          <p:nvPr userDrawn="1"/>
        </p:nvPicPr>
        <p:blipFill>
          <a:blip r:embed="rId2"/>
          <a:stretch>
            <a:fillRect/>
          </a:stretch>
        </p:blipFill>
        <p:spPr>
          <a:xfrm>
            <a:off x="0" y="5735638"/>
            <a:ext cx="2618845" cy="1122362"/>
          </a:xfrm>
          <a:prstGeom prst="rect">
            <a:avLst/>
          </a:prstGeom>
        </p:spPr>
      </p:pic>
    </p:spTree>
    <p:extLst>
      <p:ext uri="{BB962C8B-B14F-4D97-AF65-F5344CB8AC3E}">
        <p14:creationId xmlns:p14="http://schemas.microsoft.com/office/powerpoint/2010/main" val="739451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7"/>
        <p:cNvGrpSpPr/>
        <p:nvPr/>
      </p:nvGrpSpPr>
      <p:grpSpPr>
        <a:xfrm>
          <a:off x="0" y="0"/>
          <a:ext cx="0" cy="0"/>
          <a:chOff x="0" y="0"/>
          <a:chExt cx="0" cy="0"/>
        </a:xfrm>
      </p:grpSpPr>
      <p:sp>
        <p:nvSpPr>
          <p:cNvPr id="28" name="Google Shape;28;p12"/>
          <p:cNvSpPr txBox="1">
            <a:spLocks noGrp="1"/>
          </p:cNvSpPr>
          <p:nvPr>
            <p:ph type="subTitle" idx="1"/>
          </p:nvPr>
        </p:nvSpPr>
        <p:spPr>
          <a:xfrm>
            <a:off x="609480" y="273600"/>
            <a:ext cx="109724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76040" y="22104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 name="Google Shape;32;p13"/>
          <p:cNvSpPr txBox="1">
            <a:spLocks noGrp="1"/>
          </p:cNvSpPr>
          <p:nvPr>
            <p:ph type="body" idx="2"/>
          </p:nvPr>
        </p:nvSpPr>
        <p:spPr>
          <a:xfrm>
            <a:off x="6231240" y="221040"/>
            <a:ext cx="5766480" cy="963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13"/>
          <p:cNvSpPr txBox="1">
            <a:spLocks noGrp="1"/>
          </p:cNvSpPr>
          <p:nvPr>
            <p:ph type="body" idx="3"/>
          </p:nvPr>
        </p:nvSpPr>
        <p:spPr>
          <a:xfrm>
            <a:off x="176040" y="72432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4"/>
        <p:cNvGrpSpPr/>
        <p:nvPr/>
      </p:nvGrpSpPr>
      <p:grpSpPr>
        <a:xfrm>
          <a:off x="0" y="0"/>
          <a:ext cx="0" cy="0"/>
          <a:chOff x="0" y="0"/>
          <a:chExt cx="0" cy="0"/>
        </a:xfrm>
      </p:grpSpPr>
      <p:sp>
        <p:nvSpPr>
          <p:cNvPr id="35" name="Google Shape;35;p14"/>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body" idx="1"/>
          </p:nvPr>
        </p:nvSpPr>
        <p:spPr>
          <a:xfrm>
            <a:off x="176040" y="221040"/>
            <a:ext cx="5766480" cy="963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 name="Google Shape;37;p14"/>
          <p:cNvSpPr txBox="1">
            <a:spLocks noGrp="1"/>
          </p:cNvSpPr>
          <p:nvPr>
            <p:ph type="body" idx="2"/>
          </p:nvPr>
        </p:nvSpPr>
        <p:spPr>
          <a:xfrm>
            <a:off x="6231240" y="22104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p14"/>
          <p:cNvSpPr txBox="1">
            <a:spLocks noGrp="1"/>
          </p:cNvSpPr>
          <p:nvPr>
            <p:ph type="body" idx="3"/>
          </p:nvPr>
        </p:nvSpPr>
        <p:spPr>
          <a:xfrm>
            <a:off x="6231240" y="72432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5"/>
          <p:cNvSpPr txBox="1">
            <a:spLocks noGrp="1"/>
          </p:cNvSpPr>
          <p:nvPr>
            <p:ph type="body" idx="1"/>
          </p:nvPr>
        </p:nvSpPr>
        <p:spPr>
          <a:xfrm>
            <a:off x="176040" y="22104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 name="Google Shape;42;p15"/>
          <p:cNvSpPr txBox="1">
            <a:spLocks noGrp="1"/>
          </p:cNvSpPr>
          <p:nvPr>
            <p:ph type="body" idx="2"/>
          </p:nvPr>
        </p:nvSpPr>
        <p:spPr>
          <a:xfrm>
            <a:off x="6231240" y="221040"/>
            <a:ext cx="576648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3" name="Google Shape;43;p15"/>
          <p:cNvSpPr txBox="1">
            <a:spLocks noGrp="1"/>
          </p:cNvSpPr>
          <p:nvPr>
            <p:ph type="body" idx="3"/>
          </p:nvPr>
        </p:nvSpPr>
        <p:spPr>
          <a:xfrm>
            <a:off x="176040" y="724320"/>
            <a:ext cx="11817000" cy="45936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7.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8.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4"/>
          <p:cNvPicPr preferRelativeResize="0"/>
          <p:nvPr/>
        </p:nvPicPr>
        <p:blipFill rotWithShape="1">
          <a:blip r:embed="rId14">
            <a:alphaModFix/>
          </a:blip>
          <a:srcRect/>
          <a:stretch/>
        </p:blipFill>
        <p:spPr>
          <a:xfrm>
            <a:off x="0" y="0"/>
            <a:ext cx="12191760" cy="6857640"/>
          </a:xfrm>
          <a:prstGeom prst="rect">
            <a:avLst/>
          </a:prstGeom>
          <a:noFill/>
          <a:ln>
            <a:noFill/>
          </a:ln>
        </p:spPr>
      </p:pic>
      <p:sp>
        <p:nvSpPr>
          <p:cNvPr id="7" name="Google Shape;7;p4"/>
          <p:cNvSpPr txBox="1">
            <a:spLocks noGrp="1"/>
          </p:cNvSpPr>
          <p:nvPr>
            <p:ph type="title"/>
          </p:nvPr>
        </p:nvSpPr>
        <p:spPr>
          <a:xfrm>
            <a:off x="314280" y="2221200"/>
            <a:ext cx="7384320" cy="1833480"/>
          </a:xfrm>
          <a:prstGeom prst="rect">
            <a:avLst/>
          </a:prstGeom>
          <a:noFill/>
          <a:ln>
            <a:noFill/>
          </a:ln>
        </p:spPr>
        <p:txBody>
          <a:bodyPr spcFirstLastPara="1" wrap="square" lIns="90000" tIns="45000" rIns="90000" bIns="45000" anchor="b" anchorCtr="0">
            <a:norm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cxnSp>
        <p:nvCxnSpPr>
          <p:cNvPr id="8" name="Google Shape;8;p4"/>
          <p:cNvCxnSpPr/>
          <p:nvPr/>
        </p:nvCxnSpPr>
        <p:spPr>
          <a:xfrm>
            <a:off x="401400" y="4060800"/>
            <a:ext cx="7790040" cy="360"/>
          </a:xfrm>
          <a:prstGeom prst="straightConnector1">
            <a:avLst/>
          </a:prstGeom>
          <a:noFill/>
          <a:ln w="12600" cap="flat" cmpd="sng">
            <a:solidFill>
              <a:srgbClr val="314663"/>
            </a:solidFill>
            <a:prstDash val="solid"/>
            <a:round/>
            <a:headEnd type="none" w="sm" len="sm"/>
            <a:tailEnd type="none" w="sm" len="sm"/>
          </a:ln>
        </p:spPr>
      </p:cxnSp>
      <p:sp>
        <p:nvSpPr>
          <p:cNvPr id="9" name="Google Shape;9;p4"/>
          <p:cNvSpPr/>
          <p:nvPr/>
        </p:nvSpPr>
        <p:spPr>
          <a:xfrm>
            <a:off x="401400" y="6373080"/>
            <a:ext cx="1387800" cy="3337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ru-RU" sz="1600" b="0" i="0" u="none" strike="noStrike" cap="none">
                <a:solidFill>
                  <a:srgbClr val="000000"/>
                </a:solidFill>
                <a:latin typeface="Arial"/>
                <a:ea typeface="Arial"/>
                <a:cs typeface="Arial"/>
                <a:sym typeface="Arial"/>
              </a:rPr>
              <a:t>Co-authors:</a:t>
            </a:r>
            <a:endParaRPr sz="1600" b="0" i="0" u="none" strike="noStrike" cap="none">
              <a:latin typeface="Arial"/>
              <a:ea typeface="Arial"/>
              <a:cs typeface="Arial"/>
              <a:sym typeface="Arial"/>
            </a:endParaRPr>
          </a:p>
        </p:txBody>
      </p:sp>
      <p:sp>
        <p:nvSpPr>
          <p:cNvPr id="10" name="Google Shape;10;p4"/>
          <p:cNvSpPr txBox="1">
            <a:spLocks noGrp="1"/>
          </p:cNvSpPr>
          <p:nvPr>
            <p:ph type="body" idx="1"/>
          </p:nvPr>
        </p:nvSpPr>
        <p:spPr>
          <a:xfrm>
            <a:off x="314280" y="285120"/>
            <a:ext cx="4151160" cy="1061640"/>
          </a:xfrm>
          <a:prstGeom prst="rect">
            <a:avLst/>
          </a:prstGeom>
          <a:noFill/>
          <a:ln>
            <a:noFill/>
          </a:ln>
        </p:spPr>
        <p:txBody>
          <a:bodyPr spcFirstLastPara="1" wrap="square" lIns="90000" tIns="45000" rIns="90000" bIns="450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1" name="Google Shape;11;p4"/>
          <p:cNvSpPr txBox="1">
            <a:spLocks noGrp="1"/>
          </p:cNvSpPr>
          <p:nvPr>
            <p:ph type="body" idx="2"/>
          </p:nvPr>
        </p:nvSpPr>
        <p:spPr>
          <a:xfrm>
            <a:off x="314280" y="4091040"/>
            <a:ext cx="7527240" cy="937800"/>
          </a:xfrm>
          <a:prstGeom prst="rect">
            <a:avLst/>
          </a:prstGeom>
          <a:noFill/>
          <a:ln>
            <a:noFill/>
          </a:ln>
        </p:spPr>
        <p:txBody>
          <a:bodyPr spcFirstLastPara="1" wrap="square" lIns="90000" tIns="45000" rIns="90000" bIns="450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2" name="Google Shape;12;p4"/>
          <p:cNvSpPr txBox="1">
            <a:spLocks noGrp="1"/>
          </p:cNvSpPr>
          <p:nvPr>
            <p:ph type="body" idx="3"/>
          </p:nvPr>
        </p:nvSpPr>
        <p:spPr>
          <a:xfrm>
            <a:off x="1584000" y="6399720"/>
            <a:ext cx="7126920" cy="284760"/>
          </a:xfrm>
          <a:prstGeom prst="rect">
            <a:avLst/>
          </a:prstGeom>
          <a:noFill/>
          <a:ln>
            <a:noFill/>
          </a:ln>
        </p:spPr>
        <p:txBody>
          <a:bodyPr spcFirstLastPara="1" wrap="square" lIns="90000" tIns="45000" rIns="90000" bIns="450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3" name="Google Shape;13;p4"/>
          <p:cNvSpPr txBox="1">
            <a:spLocks noGrp="1"/>
          </p:cNvSpPr>
          <p:nvPr>
            <p:ph type="body" idx="4"/>
          </p:nvPr>
        </p:nvSpPr>
        <p:spPr>
          <a:xfrm>
            <a:off x="4629240" y="283320"/>
            <a:ext cx="2717640" cy="1063440"/>
          </a:xfrm>
          <a:prstGeom prst="rect">
            <a:avLst/>
          </a:prstGeom>
          <a:noFill/>
          <a:ln>
            <a:noFill/>
          </a:ln>
        </p:spPr>
        <p:txBody>
          <a:bodyPr spcFirstLastPara="1" wrap="square" lIns="90000" tIns="45000" rIns="90000" bIns="450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1888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ADF63-0642-49CB-A9BA-8EF7348CAEDF}" type="datetime1">
              <a:rPr lang="ru-RU" smtClean="0"/>
              <a:t>09.04.2020</a:t>
            </a:fld>
            <a:endParaRPr lang="ru-RU" dirty="0"/>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extLst>
      <p:ext uri="{BB962C8B-B14F-4D97-AF65-F5344CB8AC3E}">
        <p14:creationId xmlns:p14="http://schemas.microsoft.com/office/powerpoint/2010/main" val="305619475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strips dir="l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EA0004-0B00-4DF7-804B-8BE01338C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CC2DD419-8848-44E7-B4EF-CC6DF9ACBE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ED88F69-7E9D-4386-947B-0BDC96526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F514A-2E55-4ACC-A21E-F6D2CC243A54}" type="datetimeFigureOut">
              <a:rPr lang="ru-RU" smtClean="0"/>
              <a:t>09.04.2020</a:t>
            </a:fld>
            <a:endParaRPr lang="ru-RU"/>
          </a:p>
        </p:txBody>
      </p:sp>
      <p:sp>
        <p:nvSpPr>
          <p:cNvPr id="5" name="Нижний колонтитул 4">
            <a:extLst>
              <a:ext uri="{FF2B5EF4-FFF2-40B4-BE49-F238E27FC236}">
                <a16:creationId xmlns:a16="http://schemas.microsoft.com/office/drawing/2014/main" id="{3B1E5843-D235-428D-9719-7FE573E927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015BEDE-C397-4A2B-93E6-91055F0336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398B0-3791-4B48-9DD1-D0DED22FDCD3}" type="slidenum">
              <a:rPr lang="ru-RU" smtClean="0"/>
              <a:t>‹#›</a:t>
            </a:fld>
            <a:endParaRPr lang="ru-RU"/>
          </a:p>
        </p:txBody>
      </p:sp>
      <p:pic>
        <p:nvPicPr>
          <p:cNvPr id="7" name="Рисунок 6">
            <a:extLst>
              <a:ext uri="{FF2B5EF4-FFF2-40B4-BE49-F238E27FC236}">
                <a16:creationId xmlns:a16="http://schemas.microsoft.com/office/drawing/2014/main" id="{049F27ED-7357-41A0-9CE7-5A50BFB1EFD3}"/>
              </a:ext>
            </a:extLst>
          </p:cNvPr>
          <p:cNvPicPr>
            <a:picLocks noChangeAspect="1"/>
          </p:cNvPicPr>
          <p:nvPr userDrawn="1"/>
        </p:nvPicPr>
        <p:blipFill>
          <a:blip r:embed="rId13"/>
          <a:stretch>
            <a:fillRect/>
          </a:stretch>
        </p:blipFill>
        <p:spPr>
          <a:xfrm>
            <a:off x="0" y="5735638"/>
            <a:ext cx="2618845" cy="1122362"/>
          </a:xfrm>
          <a:prstGeom prst="rect">
            <a:avLst/>
          </a:prstGeom>
        </p:spPr>
      </p:pic>
    </p:spTree>
    <p:extLst>
      <p:ext uri="{BB962C8B-B14F-4D97-AF65-F5344CB8AC3E}">
        <p14:creationId xmlns:p14="http://schemas.microsoft.com/office/powerpoint/2010/main" val="29999311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hyperlink" Target="http://www.nmu.org.ua/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51/e3sconf/201910900008"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39.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hyperlink" Target="mailto:zheldak.t.a@nmu.one"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scholar.google.com.ua/citations?hl=uk&amp;user=mFvgN9UAAAAJ" TargetMode="External"/><Relationship Id="rId5" Type="http://schemas.openxmlformats.org/officeDocument/2006/relationships/hyperlink" Target="http://www.researcherid.com/rid/E-9761-2019" TargetMode="External"/><Relationship Id="rId4" Type="http://schemas.openxmlformats.org/officeDocument/2006/relationships/hyperlink" Target="https://orcid.org/0000-0002-4728-5889"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nbuv.gov.ua/UJRN/Nvngu_2016_5_24"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academia.edu/10567334/Using_an_Evolutionary_Heuristics_for_Solving_the_Outdoor_Advertising_Optimization_Problem" TargetMode="External"/><Relationship Id="rId5" Type="http://schemas.openxmlformats.org/officeDocument/2006/relationships/hyperlink" Target="https://www.academia.edu/10576535/Knowledge-Based_Intellectual_DSS_of_Steel_Deoxidation_in_BOF_Production_Process" TargetMode="External"/><Relationship Id="rId4" Type="http://schemas.openxmlformats.org/officeDocument/2006/relationships/hyperlink" Target="http://nbuv.gov.ua/j-pdf/Nvngu_2013_1_16.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g6eb6e2a179_12_38"/>
          <p:cNvSpPr txBox="1">
            <a:spLocks noGrp="1"/>
          </p:cNvSpPr>
          <p:nvPr>
            <p:ph type="ctrTitle"/>
          </p:nvPr>
        </p:nvSpPr>
        <p:spPr>
          <a:xfrm>
            <a:off x="314323" y="1747777"/>
            <a:ext cx="7527471" cy="131950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Arial"/>
              <a:buNone/>
            </a:pPr>
            <a:r>
              <a:rPr lang="ru-RU" dirty="0" err="1">
                <a:latin typeface="Cambria Math" panose="02040503050406030204" pitchFamily="18" charset="0"/>
                <a:ea typeface="Cambria Math" panose="02040503050406030204" pitchFamily="18" charset="0"/>
              </a:rPr>
              <a:t>Department</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of</a:t>
            </a:r>
            <a:r>
              <a:rPr lang="ru-RU" dirty="0">
                <a:latin typeface="Cambria Math" panose="02040503050406030204" pitchFamily="18" charset="0"/>
                <a:ea typeface="Cambria Math" panose="02040503050406030204" pitchFamily="18" charset="0"/>
              </a:rPr>
              <a:t> </a:t>
            </a:r>
            <a:br>
              <a:rPr lang="ru-RU" dirty="0">
                <a:latin typeface="Cambria Math" panose="02040503050406030204" pitchFamily="18" charset="0"/>
                <a:ea typeface="Cambria Math" panose="02040503050406030204" pitchFamily="18" charset="0"/>
              </a:rPr>
            </a:br>
            <a:r>
              <a:rPr lang="ru-RU" dirty="0" err="1">
                <a:latin typeface="Cambria Math" panose="02040503050406030204" pitchFamily="18" charset="0"/>
                <a:ea typeface="Cambria Math" panose="02040503050406030204" pitchFamily="18" charset="0"/>
              </a:rPr>
              <a:t>System</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Analysis</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and</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Control</a:t>
            </a:r>
            <a:endParaRPr dirty="0">
              <a:latin typeface="Cambria Math" panose="02040503050406030204" pitchFamily="18" charset="0"/>
              <a:ea typeface="Cambria Math" panose="02040503050406030204" pitchFamily="18" charset="0"/>
            </a:endParaRPr>
          </a:p>
        </p:txBody>
      </p:sp>
      <p:sp>
        <p:nvSpPr>
          <p:cNvPr id="220" name="Google Shape;220;g6eb6e2a179_12_38"/>
          <p:cNvSpPr txBox="1">
            <a:spLocks noGrp="1"/>
          </p:cNvSpPr>
          <p:nvPr>
            <p:ph type="body" idx="1"/>
          </p:nvPr>
        </p:nvSpPr>
        <p:spPr>
          <a:xfrm>
            <a:off x="314323" y="285186"/>
            <a:ext cx="4762643" cy="106192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ru-RU" sz="2400" b="1" dirty="0" err="1">
                <a:latin typeface="Cambria Math" panose="02040503050406030204" pitchFamily="18" charset="0"/>
                <a:ea typeface="Cambria Math" panose="02040503050406030204" pitchFamily="18" charset="0"/>
              </a:rPr>
              <a:t>Faculty</a:t>
            </a:r>
            <a:r>
              <a:rPr lang="ru-RU" sz="2400" b="1" dirty="0">
                <a:latin typeface="Cambria Math" panose="02040503050406030204" pitchFamily="18" charset="0"/>
                <a:ea typeface="Cambria Math" panose="02040503050406030204" pitchFamily="18" charset="0"/>
              </a:rPr>
              <a:t> </a:t>
            </a:r>
            <a:r>
              <a:rPr lang="ru-RU" sz="2400" b="1" dirty="0" err="1">
                <a:latin typeface="Cambria Math" panose="02040503050406030204" pitchFamily="18" charset="0"/>
                <a:ea typeface="Cambria Math" panose="02040503050406030204" pitchFamily="18" charset="0"/>
              </a:rPr>
              <a:t>of</a:t>
            </a:r>
            <a:r>
              <a:rPr lang="ru-RU" sz="2400" b="1" dirty="0">
                <a:latin typeface="Cambria Math" panose="02040503050406030204" pitchFamily="18" charset="0"/>
                <a:ea typeface="Cambria Math" panose="02040503050406030204" pitchFamily="18" charset="0"/>
              </a:rPr>
              <a:t> </a:t>
            </a:r>
            <a:r>
              <a:rPr lang="ru-RU" sz="2400" b="1" dirty="0" err="1">
                <a:latin typeface="Cambria Math" panose="02040503050406030204" pitchFamily="18" charset="0"/>
                <a:ea typeface="Cambria Math" panose="02040503050406030204" pitchFamily="18" charset="0"/>
              </a:rPr>
              <a:t>Information</a:t>
            </a:r>
            <a:r>
              <a:rPr lang="ru-RU" sz="2400" b="1" dirty="0">
                <a:latin typeface="Cambria Math" panose="02040503050406030204" pitchFamily="18" charset="0"/>
                <a:ea typeface="Cambria Math" panose="02040503050406030204" pitchFamily="18" charset="0"/>
              </a:rPr>
              <a:t> </a:t>
            </a:r>
            <a:endParaRPr sz="2400" b="1" dirty="0">
              <a:latin typeface="Cambria Math" panose="02040503050406030204" pitchFamily="18" charset="0"/>
              <a:ea typeface="Cambria Math" panose="02040503050406030204" pitchFamily="18" charset="0"/>
            </a:endParaRPr>
          </a:p>
          <a:p>
            <a:pPr marL="0" lvl="0" indent="0" algn="l" rtl="0">
              <a:lnSpc>
                <a:spcPct val="100000"/>
              </a:lnSpc>
              <a:spcBef>
                <a:spcPts val="0"/>
              </a:spcBef>
              <a:spcAft>
                <a:spcPts val="0"/>
              </a:spcAft>
              <a:buClr>
                <a:schemeClr val="dk1"/>
              </a:buClr>
              <a:buSzPts val="2400"/>
              <a:buNone/>
            </a:pPr>
            <a:r>
              <a:rPr lang="ru-RU" sz="2400" b="1" dirty="0" err="1">
                <a:latin typeface="Cambria Math" panose="02040503050406030204" pitchFamily="18" charset="0"/>
                <a:ea typeface="Cambria Math" panose="02040503050406030204" pitchFamily="18" charset="0"/>
              </a:rPr>
              <a:t>Technology</a:t>
            </a:r>
            <a:endParaRPr sz="2400" b="1" dirty="0">
              <a:latin typeface="Cambria Math" panose="02040503050406030204" pitchFamily="18" charset="0"/>
              <a:ea typeface="Cambria Math" panose="02040503050406030204" pitchFamily="18" charset="0"/>
            </a:endParaRPr>
          </a:p>
        </p:txBody>
      </p:sp>
      <p:sp>
        <p:nvSpPr>
          <p:cNvPr id="221" name="Google Shape;221;g6eb6e2a179_12_38"/>
          <p:cNvSpPr txBox="1">
            <a:spLocks noGrp="1"/>
          </p:cNvSpPr>
          <p:nvPr>
            <p:ph type="body" idx="2"/>
          </p:nvPr>
        </p:nvSpPr>
        <p:spPr>
          <a:xfrm>
            <a:off x="522668" y="4238868"/>
            <a:ext cx="7527471" cy="938111"/>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None/>
            </a:pPr>
            <a:r>
              <a:rPr lang="ru-RU" dirty="0" err="1"/>
              <a:t>Research</a:t>
            </a:r>
            <a:r>
              <a:rPr lang="ru-RU" dirty="0"/>
              <a:t> </a:t>
            </a:r>
            <a:r>
              <a:rPr lang="ru-RU" dirty="0" err="1"/>
              <a:t>and</a:t>
            </a:r>
            <a:r>
              <a:rPr lang="ru-RU" dirty="0"/>
              <a:t> </a:t>
            </a:r>
            <a:r>
              <a:rPr lang="ru-RU" dirty="0" err="1"/>
              <a:t>development</a:t>
            </a:r>
            <a:r>
              <a:rPr lang="ru-RU" dirty="0"/>
              <a:t> </a:t>
            </a:r>
            <a:r>
              <a:rPr lang="ru-RU" dirty="0" err="1"/>
              <a:t>of</a:t>
            </a:r>
            <a:r>
              <a:rPr lang="ru-RU" dirty="0"/>
              <a:t> </a:t>
            </a:r>
            <a:r>
              <a:rPr lang="ru-RU" dirty="0" err="1"/>
              <a:t>complex</a:t>
            </a:r>
            <a:r>
              <a:rPr lang="ru-RU" dirty="0"/>
              <a:t> </a:t>
            </a:r>
            <a:r>
              <a:rPr lang="ru-RU" dirty="0" err="1"/>
              <a:t>objects</a:t>
            </a:r>
            <a:r>
              <a:rPr lang="ru-RU" dirty="0"/>
              <a:t> </a:t>
            </a:r>
            <a:r>
              <a:rPr lang="ru-RU" dirty="0" err="1"/>
              <a:t>and</a:t>
            </a:r>
            <a:r>
              <a:rPr lang="ru-RU" dirty="0"/>
              <a:t> </a:t>
            </a:r>
            <a:r>
              <a:rPr lang="ru-RU" dirty="0" err="1"/>
              <a:t>systems</a:t>
            </a:r>
            <a:r>
              <a:rPr lang="ru-RU" dirty="0"/>
              <a:t> </a:t>
            </a:r>
            <a:r>
              <a:rPr lang="ru-RU" dirty="0" err="1"/>
              <a:t>in</a:t>
            </a:r>
            <a:r>
              <a:rPr lang="ru-RU" dirty="0"/>
              <a:t> </a:t>
            </a:r>
            <a:r>
              <a:rPr lang="ru-RU" dirty="0" err="1"/>
              <a:t>the</a:t>
            </a:r>
            <a:r>
              <a:rPr lang="ru-RU" dirty="0"/>
              <a:t> </a:t>
            </a:r>
            <a:r>
              <a:rPr lang="ru-RU" dirty="0" err="1"/>
              <a:t>field</a:t>
            </a:r>
            <a:r>
              <a:rPr lang="ru-RU" dirty="0"/>
              <a:t> </a:t>
            </a:r>
            <a:r>
              <a:rPr lang="ru-RU" dirty="0" err="1"/>
              <a:t>of</a:t>
            </a:r>
            <a:r>
              <a:rPr lang="ru-RU" dirty="0"/>
              <a:t> </a:t>
            </a:r>
            <a:r>
              <a:rPr lang="ru-RU" dirty="0" err="1"/>
              <a:t>humanitarian</a:t>
            </a:r>
            <a:r>
              <a:rPr lang="ru-RU" dirty="0"/>
              <a:t>, </a:t>
            </a:r>
            <a:r>
              <a:rPr lang="ru-RU" dirty="0" err="1"/>
              <a:t>social</a:t>
            </a:r>
            <a:r>
              <a:rPr lang="ru-RU" dirty="0"/>
              <a:t>, </a:t>
            </a:r>
            <a:r>
              <a:rPr lang="ru-RU" dirty="0" err="1"/>
              <a:t>natural</a:t>
            </a:r>
            <a:r>
              <a:rPr lang="ru-RU" dirty="0"/>
              <a:t> </a:t>
            </a:r>
            <a:r>
              <a:rPr lang="ru-RU" dirty="0" err="1"/>
              <a:t>and</a:t>
            </a:r>
            <a:r>
              <a:rPr lang="ru-RU" dirty="0"/>
              <a:t> </a:t>
            </a:r>
            <a:r>
              <a:rPr lang="ru-RU" dirty="0" err="1"/>
              <a:t>technical</a:t>
            </a:r>
            <a:r>
              <a:rPr lang="ru-RU" dirty="0"/>
              <a:t> </a:t>
            </a:r>
            <a:r>
              <a:rPr lang="ru-RU" dirty="0" err="1"/>
              <a:t>sciences</a:t>
            </a:r>
            <a:r>
              <a:rPr lang="ru-RU" dirty="0"/>
              <a:t>.</a:t>
            </a:r>
            <a:endParaRPr dirty="0"/>
          </a:p>
        </p:txBody>
      </p:sp>
      <p:sp>
        <p:nvSpPr>
          <p:cNvPr id="222" name="Google Shape;222;g6eb6e2a179_12_38"/>
          <p:cNvSpPr txBox="1">
            <a:spLocks noGrp="1"/>
          </p:cNvSpPr>
          <p:nvPr>
            <p:ph type="body" idx="4"/>
          </p:nvPr>
        </p:nvSpPr>
        <p:spPr>
          <a:xfrm>
            <a:off x="4629150" y="283247"/>
            <a:ext cx="2718140" cy="1063860"/>
          </a:xfrm>
          <a:prstGeom prst="rect">
            <a:avLst/>
          </a:prstGeom>
          <a:noFill/>
          <a:ln>
            <a:noFill/>
          </a:ln>
        </p:spPr>
        <p:txBody>
          <a:bodyPr spcFirstLastPara="1" wrap="square" lIns="91425" tIns="45700" rIns="91425" bIns="45700" anchor="t" anchorCtr="0">
            <a:noAutofit/>
          </a:bodyPr>
          <a:lstStyle/>
          <a:p>
            <a:pPr marL="0" lvl="0" indent="0">
              <a:buSzPts val="1400"/>
            </a:pPr>
            <a:r>
              <a:rPr lang="en-US" b="1" dirty="0"/>
              <a:t>49005 Dnipro,</a:t>
            </a:r>
            <a:br>
              <a:rPr lang="en-US" sz="1400" dirty="0"/>
            </a:br>
            <a:r>
              <a:rPr lang="en-US" b="1" dirty="0"/>
              <a:t>av. </a:t>
            </a:r>
            <a:r>
              <a:rPr lang="en-US" b="1" dirty="0" err="1"/>
              <a:t>Dmytra</a:t>
            </a:r>
            <a:r>
              <a:rPr lang="en-US" b="1" dirty="0"/>
              <a:t> </a:t>
            </a:r>
            <a:r>
              <a:rPr lang="en-US" b="1" dirty="0" err="1"/>
              <a:t>Yavornytskoho</a:t>
            </a:r>
            <a:r>
              <a:rPr lang="en-US" b="1" dirty="0"/>
              <a:t>, 19</a:t>
            </a:r>
            <a:endParaRPr lang="uk-UA" b="1" dirty="0"/>
          </a:p>
          <a:p>
            <a:pPr marL="0" lvl="0" indent="0">
              <a:buSzPts val="1400"/>
            </a:pPr>
            <a:r>
              <a:rPr lang="en-US" sz="1400" dirty="0">
                <a:hlinkClick r:id="rId4"/>
              </a:rPr>
              <a:t>http://www.nmu.org.ua/en/</a:t>
            </a:r>
            <a:br>
              <a:rPr lang="en-US" sz="1400" dirty="0">
                <a:highlight>
                  <a:srgbClr val="FFFF00"/>
                </a:highlight>
              </a:rPr>
            </a:br>
            <a:endParaRPr sz="1400" dirty="0">
              <a:highlight>
                <a:srgbClr val="FFFF00"/>
              </a:highlight>
            </a:endParaRPr>
          </a:p>
        </p:txBody>
      </p:sp>
      <p:sp>
        <p:nvSpPr>
          <p:cNvPr id="223" name="Google Shape;223;g6eb6e2a179_12_38"/>
          <p:cNvSpPr/>
          <p:nvPr/>
        </p:nvSpPr>
        <p:spPr>
          <a:xfrm>
            <a:off x="314324" y="6428096"/>
            <a:ext cx="1364352" cy="3138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6eb6e2a179_0_18"/>
          <p:cNvSpPr txBox="1">
            <a:spLocks noGrp="1"/>
          </p:cNvSpPr>
          <p:nvPr>
            <p:ph type="body" idx="1"/>
          </p:nvPr>
        </p:nvSpPr>
        <p:spPr>
          <a:xfrm>
            <a:off x="176009" y="220889"/>
            <a:ext cx="10362500" cy="1160820"/>
          </a:xfrm>
          <a:prstGeom prst="rect">
            <a:avLst/>
          </a:prstGeom>
        </p:spPr>
        <p:txBody>
          <a:bodyPr spcFirstLastPara="1" wrap="square" lIns="91425" tIns="45700" rIns="91425" bIns="45700" anchor="t" anchorCtr="0">
            <a:noAutofit/>
          </a:bodyPr>
          <a:lstStyle/>
          <a:p>
            <a:r>
              <a:rPr lang="en-US" dirty="0"/>
              <a:t>Research of stability and stabilization of unsteady rotation of a rigid body with fluid, modeling of complex systems</a:t>
            </a:r>
            <a:endParaRPr lang="ru-RU" dirty="0"/>
          </a:p>
        </p:txBody>
      </p:sp>
      <p:sp>
        <p:nvSpPr>
          <p:cNvPr id="310" name="Google Shape;310;g6eb6e2a179_0_18"/>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 name="Прямоугольник 1">
            <a:extLst>
              <a:ext uri="{FF2B5EF4-FFF2-40B4-BE49-F238E27FC236}">
                <a16:creationId xmlns:a16="http://schemas.microsoft.com/office/drawing/2014/main" id="{BBF74A65-3FC1-48A4-ACFE-DF970E98B8D3}"/>
              </a:ext>
            </a:extLst>
          </p:cNvPr>
          <p:cNvSpPr/>
          <p:nvPr/>
        </p:nvSpPr>
        <p:spPr>
          <a:xfrm>
            <a:off x="570999" y="1381709"/>
            <a:ext cx="9324205" cy="707886"/>
          </a:xfrm>
          <a:prstGeom prst="rect">
            <a:avLst/>
          </a:prstGeom>
        </p:spPr>
        <p:txBody>
          <a:bodyPr wrap="square">
            <a:spAutoFit/>
          </a:bodyPr>
          <a:lstStyle/>
          <a:p>
            <a:r>
              <a:rPr lang="en-US" sz="2000" dirty="0">
                <a:solidFill>
                  <a:schemeClr val="dk1"/>
                </a:solidFill>
              </a:rPr>
              <a:t>Provided by Tatyana V. </a:t>
            </a:r>
            <a:r>
              <a:rPr lang="en-US" sz="2000" dirty="0" err="1">
                <a:solidFill>
                  <a:schemeClr val="dk1"/>
                </a:solidFill>
              </a:rPr>
              <a:t>Khomyak</a:t>
            </a:r>
            <a:r>
              <a:rPr lang="en-US" sz="2000" dirty="0">
                <a:solidFill>
                  <a:schemeClr val="dk1"/>
                </a:solidFill>
              </a:rPr>
              <a:t>, associated professor, </a:t>
            </a:r>
            <a:r>
              <a:rPr lang="ru-RU" sz="2000" dirty="0"/>
              <a:t>С</a:t>
            </a:r>
            <a:r>
              <a:rPr lang="en-US" sz="2000" dirty="0" err="1"/>
              <a:t>andidate</a:t>
            </a:r>
            <a:r>
              <a:rPr lang="en-US" sz="2000" dirty="0"/>
              <a:t> of </a:t>
            </a:r>
            <a:r>
              <a:rPr lang="ru-RU" sz="2000" dirty="0" err="1">
                <a:solidFill>
                  <a:schemeClr val="dk1"/>
                </a:solidFill>
              </a:rPr>
              <a:t>Physical</a:t>
            </a:r>
            <a:r>
              <a:rPr lang="ru-RU" sz="2000" dirty="0">
                <a:solidFill>
                  <a:schemeClr val="dk1"/>
                </a:solidFill>
              </a:rPr>
              <a:t> </a:t>
            </a:r>
            <a:r>
              <a:rPr lang="ru-RU" sz="2000" dirty="0" err="1">
                <a:solidFill>
                  <a:schemeClr val="dk1"/>
                </a:solidFill>
              </a:rPr>
              <a:t>and</a:t>
            </a:r>
            <a:r>
              <a:rPr lang="ru-RU" sz="2000" dirty="0">
                <a:solidFill>
                  <a:schemeClr val="dk1"/>
                </a:solidFill>
              </a:rPr>
              <a:t> </a:t>
            </a:r>
            <a:r>
              <a:rPr lang="ru-RU" sz="2000" dirty="0" err="1">
                <a:solidFill>
                  <a:schemeClr val="dk1"/>
                </a:solidFill>
              </a:rPr>
              <a:t>Mathematical</a:t>
            </a:r>
            <a:r>
              <a:rPr lang="ru-RU" sz="2000" dirty="0">
                <a:solidFill>
                  <a:schemeClr val="dk1"/>
                </a:solidFill>
              </a:rPr>
              <a:t> </a:t>
            </a:r>
            <a:r>
              <a:rPr lang="ru-RU" sz="2000" dirty="0" err="1">
                <a:solidFill>
                  <a:schemeClr val="dk1"/>
                </a:solidFill>
              </a:rPr>
              <a:t>Sciences</a:t>
            </a:r>
            <a:endParaRPr lang="ru-RU" sz="2000" dirty="0"/>
          </a:p>
        </p:txBody>
      </p:sp>
      <p:pic>
        <p:nvPicPr>
          <p:cNvPr id="5" name="Рисунок 4" descr="Изображение выглядит как человек, одежда, внешний, женщина&#10;&#10;Автоматически созданное описание">
            <a:extLst>
              <a:ext uri="{FF2B5EF4-FFF2-40B4-BE49-F238E27FC236}">
                <a16:creationId xmlns:a16="http://schemas.microsoft.com/office/drawing/2014/main" id="{BB82BB3E-FF6F-47ED-86F4-02A970BF6228}"/>
              </a:ext>
            </a:extLst>
          </p:cNvPr>
          <p:cNvPicPr>
            <a:picLocks noChangeAspect="1"/>
          </p:cNvPicPr>
          <p:nvPr/>
        </p:nvPicPr>
        <p:blipFill>
          <a:blip r:embed="rId3"/>
          <a:stretch>
            <a:fillRect/>
          </a:stretch>
        </p:blipFill>
        <p:spPr>
          <a:xfrm>
            <a:off x="10286754" y="1077945"/>
            <a:ext cx="1609725" cy="1768348"/>
          </a:xfrm>
          <a:prstGeom prst="rect">
            <a:avLst/>
          </a:prstGeom>
        </p:spPr>
      </p:pic>
      <p:sp>
        <p:nvSpPr>
          <p:cNvPr id="3" name="Прямоугольник 2">
            <a:extLst>
              <a:ext uri="{FF2B5EF4-FFF2-40B4-BE49-F238E27FC236}">
                <a16:creationId xmlns:a16="http://schemas.microsoft.com/office/drawing/2014/main" id="{4D6E821E-E8DD-4D35-8840-BBA06EC9400E}"/>
              </a:ext>
            </a:extLst>
          </p:cNvPr>
          <p:cNvSpPr/>
          <p:nvPr/>
        </p:nvSpPr>
        <p:spPr>
          <a:xfrm>
            <a:off x="570999" y="3115209"/>
            <a:ext cx="10968085" cy="2941703"/>
          </a:xfrm>
          <a:prstGeom prst="rect">
            <a:avLst/>
          </a:prstGeom>
        </p:spPr>
        <p:txBody>
          <a:bodyPr wrap="square">
            <a:spAutoFit/>
          </a:bodyPr>
          <a:lstStyle/>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S</a:t>
            </a:r>
            <a:r>
              <a:rPr lang="uk-UA" sz="2400" b="1" dirty="0" err="1">
                <a:latin typeface="Times New Roman" panose="02020603050405020304" pitchFamily="18" charset="0"/>
                <a:ea typeface="Calibri" panose="020F0502020204030204" pitchFamily="34" charset="0"/>
                <a:cs typeface="Times New Roman" panose="02020603050405020304" pitchFamily="18" charset="0"/>
              </a:rPr>
              <a:t>ubject</a:t>
            </a:r>
            <a:r>
              <a:rPr lang="uk-UA" sz="2400" b="1" dirty="0">
                <a:latin typeface="Times New Roman" panose="02020603050405020304" pitchFamily="18" charset="0"/>
                <a:ea typeface="Calibri" panose="020F0502020204030204" pitchFamily="34" charset="0"/>
                <a:cs typeface="Times New Roman" panose="02020603050405020304" pitchFamily="18" charset="0"/>
              </a:rPr>
              <a:t> </a:t>
            </a:r>
            <a:r>
              <a:rPr lang="uk-UA" sz="2400" b="1"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b="1" dirty="0">
                <a:latin typeface="Times New Roman" panose="02020603050405020304" pitchFamily="18" charset="0"/>
                <a:ea typeface="Calibri" panose="020F0502020204030204" pitchFamily="34" charset="0"/>
                <a:cs typeface="Times New Roman" panose="02020603050405020304" pitchFamily="18" charset="0"/>
              </a:rPr>
              <a:t> </a:t>
            </a:r>
            <a:r>
              <a:rPr lang="uk-UA" sz="2400" b="1" dirty="0" err="1">
                <a:latin typeface="Times New Roman" panose="02020603050405020304" pitchFamily="18" charset="0"/>
                <a:ea typeface="Calibri" panose="020F0502020204030204" pitchFamily="34" charset="0"/>
                <a:cs typeface="Times New Roman" panose="02020603050405020304" pitchFamily="18" charset="0"/>
              </a:rPr>
              <a:t>Investigation</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is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the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problem</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stability</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and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passive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stabilization</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the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unstable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rotation</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 </a:t>
            </a:r>
            <a:r>
              <a:rPr lang="uk-UA" sz="2400" dirty="0" err="1">
                <a:latin typeface="Times New Roman" panose="02020603050405020304" pitchFamily="18" charset="0"/>
                <a:ea typeface="Calibri" panose="020F0502020204030204" pitchFamily="34" charset="0"/>
                <a:cs typeface="Times New Roman" panose="02020603050405020304" pitchFamily="18" charset="0"/>
              </a:rPr>
              <a:t>Lagrang</a:t>
            </a:r>
            <a:r>
              <a:rPr lang="en-US" sz="2400" dirty="0">
                <a:latin typeface="Times New Roman" panose="02020603050405020304" pitchFamily="18" charset="0"/>
                <a:ea typeface="Calibri" panose="020F0502020204030204" pitchFamily="34" charset="0"/>
                <a:cs typeface="Times New Roman" panose="02020603050405020304" pitchFamily="18" charset="0"/>
              </a:rPr>
              <a:t>e top</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with</a:t>
            </a:r>
            <a:r>
              <a:rPr lang="uk-UA" sz="2400" dirty="0">
                <a:latin typeface="Times New Roman" panose="02020603050405020304" pitchFamily="18" charset="0"/>
                <a:ea typeface="Calibri" panose="020F0502020204030204" pitchFamily="34" charset="0"/>
                <a:cs typeface="Times New Roman" panose="02020603050405020304" pitchFamily="18" charset="0"/>
              </a:rPr>
              <a:t> a </a:t>
            </a:r>
            <a:r>
              <a:rPr lang="en-US" sz="2400" dirty="0">
                <a:latin typeface="Times New Roman" panose="02020603050405020304" pitchFamily="18" charset="0"/>
                <a:ea typeface="Calibri" panose="020F0502020204030204" pitchFamily="34" charset="0"/>
                <a:cs typeface="Times New Roman" panose="02020603050405020304" pitchFamily="18" charset="0"/>
              </a:rPr>
              <a:t>fluid </a:t>
            </a:r>
            <a:r>
              <a:rPr lang="uk-UA" sz="2400" dirty="0" err="1">
                <a:latin typeface="Times New Roman" panose="02020603050405020304" pitchFamily="18" charset="0"/>
                <a:ea typeface="Calibri" panose="020F0502020204030204" pitchFamily="34" charset="0"/>
                <a:cs typeface="Times New Roman" panose="02020603050405020304" pitchFamily="18" charset="0"/>
              </a:rPr>
              <a:t>by</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means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rotating</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rigid bodies</a:t>
            </a:r>
            <a:r>
              <a:rPr lang="uk-UA" sz="2400" dirty="0">
                <a:latin typeface="Times New Roman" panose="02020603050405020304" pitchFamily="18" charset="0"/>
                <a:ea typeface="Calibri" panose="020F0502020204030204" pitchFamily="34"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b="1" dirty="0" err="1">
                <a:latin typeface="Times New Roman" panose="02020603050405020304" pitchFamily="18" charset="0"/>
                <a:ea typeface="Calibri" panose="020F0502020204030204" pitchFamily="34" charset="0"/>
                <a:cs typeface="Times New Roman" panose="02020603050405020304" pitchFamily="18" charset="0"/>
              </a:rPr>
              <a:t>Research</a:t>
            </a:r>
            <a:r>
              <a:rPr lang="uk-UA" sz="2400" b="1" dirty="0">
                <a:latin typeface="Times New Roman" panose="02020603050405020304" pitchFamily="18" charset="0"/>
                <a:ea typeface="Calibri" panose="020F0502020204030204" pitchFamily="34" charset="0"/>
                <a:cs typeface="Times New Roman" panose="02020603050405020304" pitchFamily="18" charset="0"/>
              </a:rPr>
              <a:t> </a:t>
            </a:r>
            <a:r>
              <a:rPr lang="uk-UA" sz="2400" b="1" dirty="0" err="1">
                <a:latin typeface="Times New Roman" panose="02020603050405020304" pitchFamily="18" charset="0"/>
                <a:ea typeface="Calibri" panose="020F0502020204030204" pitchFamily="34" charset="0"/>
                <a:cs typeface="Times New Roman" panose="02020603050405020304" pitchFamily="18" charset="0"/>
              </a:rPr>
              <a:t>methods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Methods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analytical</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mechanics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Hamilton-Ostrogradsky</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principle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and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modal</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analysis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equations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perturbed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motion</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 </a:t>
            </a:r>
            <a:r>
              <a:rPr lang="uk-UA" sz="2400" dirty="0" err="1">
                <a:latin typeface="Times New Roman" panose="02020603050405020304" pitchFamily="18" charset="0"/>
                <a:ea typeface="Calibri" panose="020F0502020204030204" pitchFamily="34" charset="0"/>
                <a:cs typeface="Times New Roman" panose="02020603050405020304" pitchFamily="18" charset="0"/>
              </a:rPr>
              <a:t>perfect</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rotating</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fluid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were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used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to</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obtain</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equations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motion</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 </a:t>
            </a:r>
            <a:r>
              <a:rPr lang="uk-UA" sz="2400" dirty="0" err="1">
                <a:latin typeface="Times New Roman" panose="02020603050405020304" pitchFamily="18" charset="0"/>
                <a:ea typeface="Calibri" panose="020F0502020204030204" pitchFamily="34" charset="0"/>
                <a:cs typeface="Times New Roman" panose="02020603050405020304" pitchFamily="18" charset="0"/>
              </a:rPr>
              <a:t>system</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elastically</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coupled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rigid bodies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with</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fluid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The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conditions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for</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the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reality </a:t>
            </a:r>
            <a:r>
              <a:rPr lang="uk-UA" sz="2400" dirty="0" err="1">
                <a:latin typeface="Times New Roman" panose="02020603050405020304" pitchFamily="18" charset="0"/>
                <a:ea typeface="Calibri" panose="020F0502020204030204" pitchFamily="34" charset="0"/>
                <a:cs typeface="Times New Roman" panose="02020603050405020304" pitchFamily="18" charset="0"/>
              </a:rPr>
              <a:t>roots</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the</a:t>
            </a:r>
            <a:r>
              <a:rPr lang="uk-UA" sz="2400" dirty="0">
                <a:latin typeface="Times New Roman" panose="02020603050405020304" pitchFamily="18" charset="0"/>
                <a:ea typeface="Calibri" panose="020F0502020204030204" pitchFamily="34" charset="0"/>
                <a:cs typeface="Times New Roman" panose="02020603050405020304" pitchFamily="18" charset="0"/>
              </a:rPr>
              <a:t> n </a:t>
            </a:r>
            <a:r>
              <a:rPr lang="uk-UA" sz="2400" dirty="0" err="1">
                <a:latin typeface="Times New Roman" panose="02020603050405020304" pitchFamily="18" charset="0"/>
                <a:ea typeface="Calibri" panose="020F0502020204030204" pitchFamily="34" charset="0"/>
                <a:cs typeface="Times New Roman" panose="02020603050405020304" pitchFamily="18" charset="0"/>
              </a:rPr>
              <a:t>degree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equation</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are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us</a:t>
            </a:r>
            <a:r>
              <a:rPr lang="uk-UA" sz="2400" dirty="0" err="1">
                <a:latin typeface="Times New Roman" panose="02020603050405020304" pitchFamily="18" charset="0"/>
                <a:ea typeface="Calibri" panose="020F0502020204030204" pitchFamily="34" charset="0"/>
                <a:cs typeface="Times New Roman" panose="02020603050405020304" pitchFamily="18" charset="0"/>
              </a:rPr>
              <a:t>ed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which</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are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obtained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by</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the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innor</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method</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360038A6-155E-4A07-8CA4-E5EAB4E7A901}"/>
              </a:ext>
            </a:extLst>
          </p:cNvPr>
          <p:cNvSpPr/>
          <p:nvPr/>
        </p:nvSpPr>
        <p:spPr>
          <a:xfrm>
            <a:off x="570999" y="2162422"/>
            <a:ext cx="9098518" cy="863250"/>
          </a:xfrm>
          <a:prstGeom prst="rect">
            <a:avLst/>
          </a:prstGeom>
        </p:spPr>
        <p:txBody>
          <a:bodyPr wrap="square">
            <a:spAutoFit/>
          </a:bodyPr>
          <a:lstStyle/>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O</a:t>
            </a:r>
            <a:r>
              <a:rPr lang="uk-UA" sz="2400" b="1" dirty="0" err="1">
                <a:latin typeface="Times New Roman" panose="02020603050405020304" pitchFamily="18" charset="0"/>
                <a:ea typeface="Calibri" panose="020F0502020204030204" pitchFamily="34" charset="0"/>
                <a:cs typeface="Times New Roman" panose="02020603050405020304" pitchFamily="18" charset="0"/>
              </a:rPr>
              <a:t>bject</a:t>
            </a:r>
            <a:r>
              <a:rPr lang="uk-UA" sz="2400" b="1" dirty="0">
                <a:latin typeface="Times New Roman" panose="02020603050405020304" pitchFamily="18" charset="0"/>
                <a:ea typeface="Calibri" panose="020F0502020204030204" pitchFamily="34" charset="0"/>
                <a:cs typeface="Times New Roman" panose="02020603050405020304" pitchFamily="18" charset="0"/>
              </a:rPr>
              <a:t> </a:t>
            </a:r>
            <a:r>
              <a:rPr lang="uk-UA" sz="2400" b="1" dirty="0" err="1">
                <a:latin typeface="Times New Roman" panose="02020603050405020304" pitchFamily="18" charset="0"/>
                <a:ea typeface="Calibri" panose="020F0502020204030204" pitchFamily="34" charset="0"/>
                <a:cs typeface="Times New Roman" panose="02020603050405020304" pitchFamily="18" charset="0"/>
              </a:rPr>
              <a:t>of</a:t>
            </a:r>
            <a:r>
              <a:rPr lang="uk-UA" sz="2400" b="1" dirty="0">
                <a:latin typeface="Times New Roman" panose="02020603050405020304" pitchFamily="18" charset="0"/>
                <a:ea typeface="Calibri" panose="020F0502020204030204" pitchFamily="34" charset="0"/>
                <a:cs typeface="Times New Roman" panose="02020603050405020304" pitchFamily="18" charset="0"/>
              </a:rPr>
              <a:t>  </a:t>
            </a:r>
            <a:r>
              <a:rPr lang="uk-UA" sz="2400" b="1" dirty="0" err="1">
                <a:latin typeface="Times New Roman" panose="02020603050405020304" pitchFamily="18" charset="0"/>
                <a:ea typeface="Calibri" panose="020F0502020204030204" pitchFamily="34" charset="0"/>
                <a:cs typeface="Times New Roman" panose="02020603050405020304" pitchFamily="18" charset="0"/>
              </a:rPr>
              <a:t>Investigation</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is</a:t>
            </a:r>
            <a:r>
              <a:rPr lang="uk-UA" sz="2400" dirty="0">
                <a:latin typeface="Times New Roman" panose="02020603050405020304" pitchFamily="18" charset="0"/>
                <a:ea typeface="Calibri" panose="020F0502020204030204" pitchFamily="34" charset="0"/>
                <a:cs typeface="Times New Roman" panose="02020603050405020304" pitchFamily="18" charset="0"/>
              </a:rPr>
              <a:t> a </a:t>
            </a:r>
            <a:r>
              <a:rPr lang="uk-UA" sz="2400" dirty="0" err="1">
                <a:latin typeface="Times New Roman" panose="02020603050405020304" pitchFamily="18" charset="0"/>
                <a:ea typeface="Calibri" panose="020F0502020204030204" pitchFamily="34" charset="0"/>
                <a:cs typeface="Times New Roman" panose="02020603050405020304" pitchFamily="18" charset="0"/>
              </a:rPr>
              <a:t>Lagrang</a:t>
            </a:r>
            <a:r>
              <a:rPr lang="en-US" sz="2400" dirty="0">
                <a:latin typeface="Times New Roman" panose="02020603050405020304" pitchFamily="18" charset="0"/>
                <a:ea typeface="Calibri" panose="020F0502020204030204" pitchFamily="34" charset="0"/>
                <a:cs typeface="Times New Roman" panose="02020603050405020304" pitchFamily="18" charset="0"/>
              </a:rPr>
              <a:t>e top</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with</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an</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axisymmetric</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cavity</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containing an ideal </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incompressible</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err="1">
                <a:latin typeface="Times New Roman" panose="02020603050405020304" pitchFamily="18" charset="0"/>
                <a:ea typeface="Calibri" panose="020F0502020204030204" pitchFamily="34" charset="0"/>
                <a:cs typeface="Times New Roman" panose="02020603050405020304" pitchFamily="18" charset="0"/>
              </a:rPr>
              <a:t>fluid</a:t>
            </a:r>
            <a:r>
              <a:rPr lang="uk-UA" sz="2400" dirty="0">
                <a:latin typeface="Times New Roman" panose="02020603050405020304" pitchFamily="18" charset="0"/>
                <a:ea typeface="Calibri" panose="020F0502020204030204" pitchFamily="34"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946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6eb6e2a179_0_18"/>
          <p:cNvSpPr txBox="1">
            <a:spLocks noGrp="1"/>
          </p:cNvSpPr>
          <p:nvPr>
            <p:ph type="body" idx="1"/>
          </p:nvPr>
        </p:nvSpPr>
        <p:spPr>
          <a:xfrm>
            <a:off x="176009" y="220889"/>
            <a:ext cx="10362500" cy="630449"/>
          </a:xfrm>
          <a:prstGeom prst="rect">
            <a:avLst/>
          </a:prstGeom>
        </p:spPr>
        <p:txBody>
          <a:bodyPr spcFirstLastPara="1" wrap="square" lIns="91425" tIns="45700" rIns="91425" bIns="45700" anchor="t" anchorCtr="0">
            <a:noAutofit/>
          </a:bodyPr>
          <a:lstStyle/>
          <a:p>
            <a:pPr algn="ctr"/>
            <a:r>
              <a:rPr lang="en-US" sz="2400" dirty="0"/>
              <a:t>References</a:t>
            </a:r>
          </a:p>
        </p:txBody>
      </p:sp>
      <p:sp>
        <p:nvSpPr>
          <p:cNvPr id="310" name="Google Shape;310;g6eb6e2a179_0_18"/>
          <p:cNvSpPr txBox="1">
            <a:spLocks noGrp="1"/>
          </p:cNvSpPr>
          <p:nvPr>
            <p:ph type="body" idx="2"/>
          </p:nvPr>
        </p:nvSpPr>
        <p:spPr>
          <a:xfrm>
            <a:off x="768530" y="5695379"/>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7" name="Прямоугольник 6">
            <a:extLst>
              <a:ext uri="{FF2B5EF4-FFF2-40B4-BE49-F238E27FC236}">
                <a16:creationId xmlns:a16="http://schemas.microsoft.com/office/drawing/2014/main" id="{1070FFF5-447D-4126-B435-A363A6602403}"/>
              </a:ext>
            </a:extLst>
          </p:cNvPr>
          <p:cNvSpPr/>
          <p:nvPr/>
        </p:nvSpPr>
        <p:spPr>
          <a:xfrm>
            <a:off x="1145627" y="766732"/>
            <a:ext cx="9732580" cy="5016758"/>
          </a:xfrm>
          <a:prstGeom prst="rect">
            <a:avLst/>
          </a:prstGeom>
        </p:spPr>
        <p:txBody>
          <a:bodyPr wrap="square">
            <a:spAutoFit/>
          </a:bodyPr>
          <a:lstStyle/>
          <a:p>
            <a:r>
              <a:rPr lang="en-US" sz="2000" dirty="0"/>
              <a:t>1. </a:t>
            </a:r>
            <a:r>
              <a:rPr lang="en-US" sz="2000" dirty="0" err="1"/>
              <a:t>Khomyak</a:t>
            </a:r>
            <a:r>
              <a:rPr lang="en-US" sz="2000" dirty="0"/>
              <a:t> T. V. Stabilization of the Unstable Spinning of a Lagrange Top Filled with a Fluid. International Applied Mechanics – 2015. – V.51, № 6, P. 702-709. (https://link.springer.com/article/10.1007/s10778-015-0728-0)</a:t>
            </a:r>
          </a:p>
          <a:p>
            <a:r>
              <a:rPr lang="en-US" sz="2000" dirty="0"/>
              <a:t>2. </a:t>
            </a:r>
            <a:r>
              <a:rPr lang="en-US" sz="2000" dirty="0" err="1"/>
              <a:t>Khomyak</a:t>
            </a:r>
            <a:r>
              <a:rPr lang="en-US" sz="2000" dirty="0"/>
              <a:t> T.V., </a:t>
            </a:r>
            <a:r>
              <a:rPr lang="en-US" sz="2000" dirty="0" err="1"/>
              <a:t>Kononov</a:t>
            </a:r>
            <a:r>
              <a:rPr lang="en-US" sz="2000" dirty="0"/>
              <a:t> Y.N. On the rotation stabilization of the unstable gyroscope containing fluid by rotating the rigid body. </a:t>
            </a:r>
            <a:r>
              <a:rPr lang="en-US" sz="2000" dirty="0" err="1"/>
              <a:t>Facta</a:t>
            </a:r>
            <a:r>
              <a:rPr lang="en-US" sz="2000" dirty="0"/>
              <a:t> Universitatis, Ser. Mech. </a:t>
            </a:r>
            <a:r>
              <a:rPr lang="en-US" sz="2000" dirty="0" err="1"/>
              <a:t>Autom</a:t>
            </a:r>
            <a:r>
              <a:rPr lang="en-US" sz="2000" dirty="0"/>
              <a:t>. Contr. Robotics, 4, No. 17, 195–201 (2005).</a:t>
            </a:r>
          </a:p>
          <a:p>
            <a:r>
              <a:rPr lang="en-US" sz="2000" dirty="0"/>
              <a:t>3. </a:t>
            </a:r>
            <a:r>
              <a:rPr lang="en-US" sz="2000" dirty="0" err="1"/>
              <a:t>Khomyak</a:t>
            </a:r>
            <a:r>
              <a:rPr lang="en-US" sz="2000" dirty="0"/>
              <a:t> T.V., </a:t>
            </a:r>
            <a:r>
              <a:rPr lang="en-US" sz="2000" dirty="0" err="1"/>
              <a:t>Kononov</a:t>
            </a:r>
            <a:r>
              <a:rPr lang="en-US" sz="2000" dirty="0"/>
              <a:t> Y.N. Stabilization by rotating rigid bodies for unstable rotation of a rigid body with cavities containing a fluid: Abstract and CD-ROM Proc. 21st Int. </a:t>
            </a:r>
            <a:r>
              <a:rPr lang="en-US" sz="2000" dirty="0" err="1"/>
              <a:t>Congr</a:t>
            </a:r>
            <a:r>
              <a:rPr lang="en-US" sz="2000" dirty="0"/>
              <a:t>. on Theoretical and Applied Mechanics (ICTAM-04), IPPT PAN, Warsaw, Poland (2004), p. 320.</a:t>
            </a:r>
          </a:p>
          <a:p>
            <a:r>
              <a:rPr lang="en-US" sz="2000" dirty="0"/>
              <a:t>4. </a:t>
            </a:r>
            <a:r>
              <a:rPr lang="en-US" sz="2000" dirty="0" err="1"/>
              <a:t>Khomyak</a:t>
            </a:r>
            <a:r>
              <a:rPr lang="en-US" sz="2000" dirty="0"/>
              <a:t> T.V., </a:t>
            </a:r>
            <a:r>
              <a:rPr lang="en-US" sz="2000" dirty="0" err="1"/>
              <a:t>Kononov</a:t>
            </a:r>
            <a:r>
              <a:rPr lang="en-US" sz="2000" dirty="0"/>
              <a:t> Y.N.  Stabilization of the unstable spinning of a rigid body with a fluid by a rotating rigid body,” </a:t>
            </a:r>
            <a:r>
              <a:rPr lang="en-US" sz="2000" dirty="0" err="1"/>
              <a:t>Visn</a:t>
            </a:r>
            <a:r>
              <a:rPr lang="en-US" sz="2000" dirty="0"/>
              <a:t>. Donetsk. Univ., Ser. A, No. 2, 180–185 (2003).</a:t>
            </a:r>
          </a:p>
          <a:p>
            <a:r>
              <a:rPr lang="en-US" sz="2000" dirty="0"/>
              <a:t>5. </a:t>
            </a:r>
            <a:r>
              <a:rPr lang="en-US" sz="2000" dirty="0" err="1"/>
              <a:t>Khomyak</a:t>
            </a:r>
            <a:r>
              <a:rPr lang="en-US" sz="2000" dirty="0"/>
              <a:t> T.V., </a:t>
            </a:r>
            <a:r>
              <a:rPr lang="en-US" sz="2000" dirty="0" err="1"/>
              <a:t>Kononov</a:t>
            </a:r>
            <a:r>
              <a:rPr lang="en-US" sz="2000" dirty="0"/>
              <a:t> Y.N. Stabilization of the unstable free motion of a rigid body with a fluid by rotating rigid bodies: Proc. 3rd Belarus. </a:t>
            </a:r>
            <a:r>
              <a:rPr lang="en-US" sz="2000" dirty="0" err="1"/>
              <a:t>Congr</a:t>
            </a:r>
            <a:r>
              <a:rPr lang="en-US" sz="2000" dirty="0"/>
              <a:t>. on Theoretical and Applied Mechanics, OIM, Minsk, October 16–18 (2007), pp. 332–337.</a:t>
            </a:r>
          </a:p>
        </p:txBody>
      </p:sp>
    </p:spTree>
    <p:extLst>
      <p:ext uri="{BB962C8B-B14F-4D97-AF65-F5344CB8AC3E}">
        <p14:creationId xmlns:p14="http://schemas.microsoft.com/office/powerpoint/2010/main" val="400062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6eb6e2a179_0_23"/>
          <p:cNvSpPr txBox="1">
            <a:spLocks noGrp="1"/>
          </p:cNvSpPr>
          <p:nvPr>
            <p:ph type="body" idx="1"/>
          </p:nvPr>
        </p:nvSpPr>
        <p:spPr>
          <a:xfrm>
            <a:off x="370691" y="630535"/>
            <a:ext cx="9296238" cy="1059271"/>
          </a:xfrm>
          <a:prstGeom prst="rect">
            <a:avLst/>
          </a:prstGeom>
        </p:spPr>
        <p:txBody>
          <a:bodyPr spcFirstLastPara="1" wrap="square" lIns="91425" tIns="45700" rIns="91425" bIns="45700" anchor="t" anchorCtr="0">
            <a:noAutofit/>
          </a:bodyPr>
          <a:lstStyle/>
          <a:p>
            <a:pPr marL="0" lvl="0" indent="0" algn="ctr" rtl="0">
              <a:lnSpc>
                <a:spcPct val="130000"/>
              </a:lnSpc>
              <a:spcBef>
                <a:spcPts val="500"/>
              </a:spcBef>
              <a:spcAft>
                <a:spcPts val="0"/>
              </a:spcAft>
              <a:buClr>
                <a:schemeClr val="accent1"/>
              </a:buClr>
              <a:buSzPts val="1260"/>
            </a:pPr>
            <a:r>
              <a:rPr lang="ru-RU" dirty="0" err="1">
                <a:latin typeface="Cambria Math" panose="02040503050406030204" pitchFamily="18" charset="0"/>
                <a:ea typeface="Cambria Math" panose="02040503050406030204" pitchFamily="18" charset="0"/>
              </a:rPr>
              <a:t>Optimal</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two-stage</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allocation</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of</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material</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flows</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in</a:t>
            </a:r>
            <a:r>
              <a:rPr lang="ru-RU" dirty="0">
                <a:latin typeface="Cambria Math" panose="02040503050406030204" pitchFamily="18" charset="0"/>
                <a:ea typeface="Cambria Math" panose="02040503050406030204" pitchFamily="18" charset="0"/>
              </a:rPr>
              <a:t> a </a:t>
            </a:r>
            <a:r>
              <a:rPr lang="ru-RU" dirty="0" err="1">
                <a:latin typeface="Cambria Math" panose="02040503050406030204" pitchFamily="18" charset="0"/>
                <a:ea typeface="Cambria Math" panose="02040503050406030204" pitchFamily="18" charset="0"/>
              </a:rPr>
              <a:t>transport-logistic</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system</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with</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continuously</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distributed</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resource</a:t>
            </a:r>
            <a:endParaRPr dirty="0">
              <a:latin typeface="Cambria Math" panose="02040503050406030204" pitchFamily="18" charset="0"/>
              <a:ea typeface="Cambria Math" panose="02040503050406030204" pitchFamily="18" charset="0"/>
            </a:endParaRPr>
          </a:p>
        </p:txBody>
      </p:sp>
      <p:sp>
        <p:nvSpPr>
          <p:cNvPr id="316" name="Google Shape;316;g6eb6e2a179_0_23"/>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3" name="Прямоугольник 2">
            <a:extLst>
              <a:ext uri="{FF2B5EF4-FFF2-40B4-BE49-F238E27FC236}">
                <a16:creationId xmlns:a16="http://schemas.microsoft.com/office/drawing/2014/main" id="{95242C37-A7DE-4633-B6C5-7B34951DF018}"/>
              </a:ext>
            </a:extLst>
          </p:cNvPr>
          <p:cNvSpPr/>
          <p:nvPr/>
        </p:nvSpPr>
        <p:spPr>
          <a:xfrm>
            <a:off x="1445059" y="2013445"/>
            <a:ext cx="7962988" cy="677108"/>
          </a:xfrm>
          <a:prstGeom prst="rect">
            <a:avLst/>
          </a:prstGeom>
        </p:spPr>
        <p:txBody>
          <a:bodyPr wrap="square">
            <a:spAutoFit/>
          </a:bodyPr>
          <a:lstStyle/>
          <a:p>
            <a:pPr lvl="0"/>
            <a:r>
              <a:rPr lang="en-US" sz="1800" dirty="0">
                <a:solidFill>
                  <a:schemeClr val="dk1"/>
                </a:solidFill>
              </a:rPr>
              <a:t>Provided by </a:t>
            </a:r>
            <a:r>
              <a:rPr lang="en-US" sz="1800" dirty="0" err="1">
                <a:solidFill>
                  <a:schemeClr val="dk1"/>
                </a:solidFill>
              </a:rPr>
              <a:t>Svitlana</a:t>
            </a:r>
            <a:r>
              <a:rPr lang="en-US" sz="1800" dirty="0">
                <a:solidFill>
                  <a:schemeClr val="dk1"/>
                </a:solidFill>
              </a:rPr>
              <a:t> A. Us, PhD in Physics and Mathematics, Professor;</a:t>
            </a:r>
            <a:endParaRPr lang="en-US" sz="1800" dirty="0"/>
          </a:p>
          <a:p>
            <a:pPr lvl="0">
              <a:buClr>
                <a:schemeClr val="dk1"/>
              </a:buClr>
              <a:buSzPts val="1100"/>
            </a:pPr>
            <a:r>
              <a:rPr lang="en-US" sz="1800" dirty="0">
                <a:solidFill>
                  <a:schemeClr val="dk1"/>
                </a:solidFill>
              </a:rPr>
              <a:t>                    </a:t>
            </a:r>
            <a:r>
              <a:rPr lang="en-US" sz="1800" dirty="0" err="1">
                <a:solidFill>
                  <a:schemeClr val="dk1"/>
                </a:solidFill>
              </a:rPr>
              <a:t>Olha</a:t>
            </a:r>
            <a:r>
              <a:rPr lang="en-US" sz="1800" dirty="0">
                <a:solidFill>
                  <a:schemeClr val="dk1"/>
                </a:solidFill>
              </a:rPr>
              <a:t> D. </a:t>
            </a:r>
            <a:r>
              <a:rPr lang="en-US" sz="1800" dirty="0" err="1">
                <a:solidFill>
                  <a:schemeClr val="dk1"/>
                </a:solidFill>
              </a:rPr>
              <a:t>Stanina</a:t>
            </a:r>
            <a:r>
              <a:rPr lang="en-US" sz="1800" dirty="0">
                <a:solidFill>
                  <a:schemeClr val="dk1"/>
                </a:solidFill>
              </a:rPr>
              <a:t>, </a:t>
            </a:r>
            <a:r>
              <a:rPr lang="en-US" sz="1800" dirty="0" err="1"/>
              <a:t>Phd</a:t>
            </a:r>
            <a:r>
              <a:rPr lang="en-US" sz="1800" dirty="0"/>
              <a:t> </a:t>
            </a:r>
            <a:r>
              <a:rPr lang="en-US" sz="1800" dirty="0" err="1"/>
              <a:t>inTechnical</a:t>
            </a:r>
            <a:r>
              <a:rPr lang="en-US" sz="1800" dirty="0"/>
              <a:t> </a:t>
            </a:r>
            <a:r>
              <a:rPr lang="en-US" sz="2000" dirty="0"/>
              <a:t>sciences</a:t>
            </a:r>
          </a:p>
        </p:txBody>
      </p:sp>
      <p:sp>
        <p:nvSpPr>
          <p:cNvPr id="4" name="Прямоугольник 3">
            <a:extLst>
              <a:ext uri="{FF2B5EF4-FFF2-40B4-BE49-F238E27FC236}">
                <a16:creationId xmlns:a16="http://schemas.microsoft.com/office/drawing/2014/main" id="{2C433863-4AD4-4966-BAAE-40F7DFFB05F0}"/>
              </a:ext>
            </a:extLst>
          </p:cNvPr>
          <p:cNvSpPr/>
          <p:nvPr/>
        </p:nvSpPr>
        <p:spPr>
          <a:xfrm>
            <a:off x="924159" y="3027056"/>
            <a:ext cx="10343681" cy="2400657"/>
          </a:xfrm>
          <a:prstGeom prst="rect">
            <a:avLst/>
          </a:prstGeom>
        </p:spPr>
        <p:txBody>
          <a:bodyPr wrap="square">
            <a:spAutoFit/>
          </a:bodyPr>
          <a:lstStyle/>
          <a:p>
            <a:pPr indent="180340" algn="just">
              <a:spcAft>
                <a:spcPts val="1200"/>
              </a:spcAft>
            </a:pPr>
            <a:r>
              <a:rPr lang="en-US" sz="2000" b="1" dirty="0">
                <a:latin typeface="Times New Roman" panose="02020603050405020304" pitchFamily="18" charset="0"/>
                <a:ea typeface="Times New Roman" panose="02020603050405020304" pitchFamily="18" charset="0"/>
              </a:rPr>
              <a:t>The object of the research </a:t>
            </a:r>
            <a:r>
              <a:rPr lang="en-US" sz="2000" dirty="0">
                <a:latin typeface="Times New Roman" panose="02020603050405020304" pitchFamily="18" charset="0"/>
                <a:ea typeface="Times New Roman" panose="02020603050405020304" pitchFamily="18" charset="0"/>
              </a:rPr>
              <a:t>is a two-stage process of material flows allocation in the transport-logistic system, the structural elements of which are enterprises that collect a resource, is been distributed in a certain territory (centers of the first stage), and the enterprises that consume or process this resource.</a:t>
            </a:r>
            <a:endParaRPr lang="ru-RU" sz="2000" dirty="0">
              <a:latin typeface="Times New Roman" panose="02020603050405020304" pitchFamily="18" charset="0"/>
              <a:ea typeface="Times New Roman" panose="02020603050405020304" pitchFamily="18" charset="0"/>
            </a:endParaRPr>
          </a:p>
          <a:p>
            <a:pPr indent="180340" algn="just">
              <a:spcAft>
                <a:spcPts val="1200"/>
              </a:spcAft>
            </a:pPr>
            <a:r>
              <a:rPr lang="en-US" sz="2000" b="1" dirty="0">
                <a:latin typeface="Times New Roman" panose="02020603050405020304" pitchFamily="18" charset="0"/>
                <a:ea typeface="Times New Roman" panose="02020603050405020304" pitchFamily="18" charset="0"/>
              </a:rPr>
              <a:t>Objective. </a:t>
            </a:r>
            <a:r>
              <a:rPr lang="en-US" sz="2000" dirty="0">
                <a:latin typeface="Times New Roman" panose="02020603050405020304" pitchFamily="18" charset="0"/>
                <a:ea typeface="Times New Roman" panose="02020603050405020304" pitchFamily="18" charset="0"/>
              </a:rPr>
              <a:t>The goal of the work is to ensure the reduction of transport costs in the organization of multi-stage production, the raw material resource of which is distributed in some territory, through the development of appropriate mathematical apparatus and software. </a:t>
            </a:r>
          </a:p>
        </p:txBody>
      </p:sp>
      <p:pic>
        <p:nvPicPr>
          <p:cNvPr id="7" name="Рисунок 6" descr="Изображение выглядит как человек, внутренний, мужчина, держит&#10;&#10;Автоматически созданное описание">
            <a:extLst>
              <a:ext uri="{FF2B5EF4-FFF2-40B4-BE49-F238E27FC236}">
                <a16:creationId xmlns:a16="http://schemas.microsoft.com/office/drawing/2014/main" id="{A033AB56-3532-4631-ABEF-B70BB92022B9}"/>
              </a:ext>
            </a:extLst>
          </p:cNvPr>
          <p:cNvPicPr>
            <a:picLocks noChangeAspect="1"/>
          </p:cNvPicPr>
          <p:nvPr/>
        </p:nvPicPr>
        <p:blipFill>
          <a:blip r:embed="rId3"/>
          <a:stretch>
            <a:fillRect/>
          </a:stretch>
        </p:blipFill>
        <p:spPr>
          <a:xfrm>
            <a:off x="10130383" y="937847"/>
            <a:ext cx="1817254" cy="175270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g6eb6e2a179_0_23"/>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5" name="Текст 4">
            <a:extLst>
              <a:ext uri="{FF2B5EF4-FFF2-40B4-BE49-F238E27FC236}">
                <a16:creationId xmlns:a16="http://schemas.microsoft.com/office/drawing/2014/main" id="{1581DE34-A090-4FB6-AECE-26BE31A07BE8}"/>
              </a:ext>
            </a:extLst>
          </p:cNvPr>
          <p:cNvSpPr>
            <a:spLocks noGrp="1"/>
          </p:cNvSpPr>
          <p:nvPr>
            <p:ph type="body" idx="1"/>
          </p:nvPr>
        </p:nvSpPr>
        <p:spPr/>
        <p:txBody>
          <a:bodyPr/>
          <a:lstStyle/>
          <a:p>
            <a:pPr algn="ctr"/>
            <a:r>
              <a:rPr lang="en-US" dirty="0"/>
              <a:t>Two-stage transport problem with continuously distributed resource</a:t>
            </a:r>
            <a:endParaRPr lang="ru-RU" dirty="0"/>
          </a:p>
        </p:txBody>
      </p:sp>
      <p:pic>
        <p:nvPicPr>
          <p:cNvPr id="4" name="Picture 4">
            <a:extLst>
              <a:ext uri="{FF2B5EF4-FFF2-40B4-BE49-F238E27FC236}">
                <a16:creationId xmlns:a16="http://schemas.microsoft.com/office/drawing/2014/main" id="{0A4035F2-1D75-4EC8-A108-47DE8FB31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30" y="1557337"/>
            <a:ext cx="3694113"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7">
            <a:extLst>
              <a:ext uri="{FF2B5EF4-FFF2-40B4-BE49-F238E27FC236}">
                <a16:creationId xmlns:a16="http://schemas.microsoft.com/office/drawing/2014/main" id="{AA31781D-7839-4EFD-9DFF-51E913E9D496}"/>
              </a:ext>
            </a:extLst>
          </p:cNvPr>
          <p:cNvSpPr>
            <a:spLocks noChangeShapeType="1"/>
          </p:cNvSpPr>
          <p:nvPr/>
        </p:nvSpPr>
        <p:spPr bwMode="auto">
          <a:xfrm flipH="1" flipV="1">
            <a:off x="2369317" y="4928860"/>
            <a:ext cx="358775"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 name="Прямоугольник 1">
            <a:extLst>
              <a:ext uri="{FF2B5EF4-FFF2-40B4-BE49-F238E27FC236}">
                <a16:creationId xmlns:a16="http://schemas.microsoft.com/office/drawing/2014/main" id="{EB0DEB8F-EE3A-432C-B167-9420666DF067}"/>
              </a:ext>
            </a:extLst>
          </p:cNvPr>
          <p:cNvSpPr/>
          <p:nvPr/>
        </p:nvSpPr>
        <p:spPr>
          <a:xfrm>
            <a:off x="2508698" y="5358317"/>
            <a:ext cx="880369" cy="307777"/>
          </a:xfrm>
          <a:prstGeom prst="rect">
            <a:avLst/>
          </a:prstGeom>
        </p:spPr>
        <p:txBody>
          <a:bodyPr wrap="none">
            <a:spAutoFit/>
          </a:bodyPr>
          <a:lstStyle/>
          <a:p>
            <a:r>
              <a:rPr lang="en-US" dirty="0"/>
              <a:t>resource</a:t>
            </a:r>
            <a:endParaRPr lang="ru-RU" dirty="0"/>
          </a:p>
        </p:txBody>
      </p:sp>
      <p:sp>
        <p:nvSpPr>
          <p:cNvPr id="3" name="Прямоугольник 2">
            <a:extLst>
              <a:ext uri="{FF2B5EF4-FFF2-40B4-BE49-F238E27FC236}">
                <a16:creationId xmlns:a16="http://schemas.microsoft.com/office/drawing/2014/main" id="{3EEE126F-D176-45E2-8C6E-1A279291E1EF}"/>
              </a:ext>
            </a:extLst>
          </p:cNvPr>
          <p:cNvSpPr/>
          <p:nvPr/>
        </p:nvSpPr>
        <p:spPr>
          <a:xfrm>
            <a:off x="4050043" y="1844236"/>
            <a:ext cx="3286178" cy="646331"/>
          </a:xfrm>
          <a:prstGeom prst="rect">
            <a:avLst/>
          </a:prstGeom>
        </p:spPr>
        <p:txBody>
          <a:bodyPr wrap="square">
            <a:spAutoFit/>
          </a:bodyPr>
          <a:lstStyle/>
          <a:p>
            <a:r>
              <a:rPr lang="ru-RU" sz="1800" dirty="0" err="1"/>
              <a:t>further</a:t>
            </a:r>
            <a:r>
              <a:rPr lang="ru-RU" sz="1800" dirty="0"/>
              <a:t> </a:t>
            </a:r>
            <a:r>
              <a:rPr lang="ru-RU" sz="1800" dirty="0" err="1"/>
              <a:t>processing</a:t>
            </a:r>
            <a:r>
              <a:rPr lang="ru-RU" sz="1800" dirty="0"/>
              <a:t> </a:t>
            </a:r>
            <a:r>
              <a:rPr lang="ru-RU" sz="1800" dirty="0" err="1"/>
              <a:t>points</a:t>
            </a:r>
            <a:endParaRPr lang="ru-RU" sz="1800" dirty="0"/>
          </a:p>
          <a:p>
            <a:r>
              <a:rPr lang="ru-RU" sz="1800" dirty="0"/>
              <a:t>(</a:t>
            </a:r>
            <a:r>
              <a:rPr lang="ru-RU" sz="1800" dirty="0" err="1"/>
              <a:t>enterprises</a:t>
            </a:r>
            <a:r>
              <a:rPr lang="ru-RU" sz="1800" dirty="0"/>
              <a:t> </a:t>
            </a:r>
            <a:r>
              <a:rPr lang="ru-RU" sz="1800" dirty="0" err="1"/>
              <a:t>of</a:t>
            </a:r>
            <a:r>
              <a:rPr lang="ru-RU" sz="1800" dirty="0"/>
              <a:t> </a:t>
            </a:r>
            <a:r>
              <a:rPr lang="ru-RU" sz="1800" dirty="0" err="1"/>
              <a:t>the</a:t>
            </a:r>
            <a:r>
              <a:rPr lang="ru-RU" sz="1800" dirty="0"/>
              <a:t> 2</a:t>
            </a:r>
            <a:r>
              <a:rPr lang="en-US" sz="1800" dirty="0"/>
              <a:t> </a:t>
            </a:r>
            <a:r>
              <a:rPr lang="ru-RU" sz="1800" dirty="0" err="1"/>
              <a:t>nd</a:t>
            </a:r>
            <a:r>
              <a:rPr lang="ru-RU" sz="1800" dirty="0"/>
              <a:t> </a:t>
            </a:r>
            <a:r>
              <a:rPr lang="ru-RU" sz="1800" dirty="0" err="1"/>
              <a:t>stage</a:t>
            </a:r>
            <a:r>
              <a:rPr lang="ru-RU" sz="1800" dirty="0"/>
              <a:t>)</a:t>
            </a:r>
          </a:p>
        </p:txBody>
      </p:sp>
      <p:sp>
        <p:nvSpPr>
          <p:cNvPr id="7" name="Прямоугольник 6">
            <a:extLst>
              <a:ext uri="{FF2B5EF4-FFF2-40B4-BE49-F238E27FC236}">
                <a16:creationId xmlns:a16="http://schemas.microsoft.com/office/drawing/2014/main" id="{FD507604-CDBC-4E54-93FC-C1F85E93B00F}"/>
              </a:ext>
            </a:extLst>
          </p:cNvPr>
          <p:cNvSpPr/>
          <p:nvPr/>
        </p:nvSpPr>
        <p:spPr>
          <a:xfrm>
            <a:off x="3324227" y="3151417"/>
            <a:ext cx="2701159" cy="646331"/>
          </a:xfrm>
          <a:prstGeom prst="rect">
            <a:avLst/>
          </a:prstGeom>
        </p:spPr>
        <p:txBody>
          <a:bodyPr wrap="square">
            <a:spAutoFit/>
          </a:bodyPr>
          <a:lstStyle/>
          <a:p>
            <a:r>
              <a:rPr lang="en-US" sz="1800" dirty="0"/>
              <a:t>initial processing points</a:t>
            </a:r>
          </a:p>
          <a:p>
            <a:r>
              <a:rPr lang="en-US" sz="1800" dirty="0"/>
              <a:t>(1st stage enterprise)</a:t>
            </a:r>
            <a:endParaRPr lang="ru-RU" sz="1800" dirty="0"/>
          </a:p>
        </p:txBody>
      </p:sp>
      <p:sp>
        <p:nvSpPr>
          <p:cNvPr id="9" name="Прямоугольник 8">
            <a:extLst>
              <a:ext uri="{FF2B5EF4-FFF2-40B4-BE49-F238E27FC236}">
                <a16:creationId xmlns:a16="http://schemas.microsoft.com/office/drawing/2014/main" id="{1E8823B3-AAF2-461F-8F70-09B65C0EE4C3}"/>
              </a:ext>
            </a:extLst>
          </p:cNvPr>
          <p:cNvSpPr/>
          <p:nvPr/>
        </p:nvSpPr>
        <p:spPr>
          <a:xfrm>
            <a:off x="6096000" y="3057519"/>
            <a:ext cx="5681390" cy="3046988"/>
          </a:xfrm>
          <a:prstGeom prst="rect">
            <a:avLst/>
          </a:prstGeom>
        </p:spPr>
        <p:txBody>
          <a:bodyPr wrap="square">
            <a:spAutoFit/>
          </a:bodyPr>
          <a:lstStyle/>
          <a:p>
            <a:pPr algn="just"/>
            <a:r>
              <a:rPr lang="en-US" sz="2400" b="1" dirty="0">
                <a:latin typeface="Times New Roman" panose="02020603050405020304" pitchFamily="18" charset="0"/>
                <a:ea typeface="Times New Roman" panose="02020603050405020304" pitchFamily="18" charset="0"/>
              </a:rPr>
              <a:t>Problem. </a:t>
            </a:r>
            <a:r>
              <a:rPr lang="en-US" sz="2400" dirty="0">
                <a:latin typeface="Times New Roman" panose="02020603050405020304" pitchFamily="18" charset="0"/>
                <a:ea typeface="Times New Roman" panose="02020603050405020304" pitchFamily="18" charset="0"/>
              </a:rPr>
              <a:t>It is necessary to find the location coordinates of the first-stage centers in a given territory, determine the service areas of these centers for the collection of raw materials and distribute the preliminary sorted raw materials between the centers of the second stage minimizing total transport costs.</a:t>
            </a:r>
            <a:endParaRPr lang="ru-RU"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5131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0A1F0B41-EA17-4ECA-9714-ACF432A687EF}"/>
              </a:ext>
            </a:extLst>
          </p:cNvPr>
          <p:cNvSpPr>
            <a:spLocks noGrp="1"/>
          </p:cNvSpPr>
          <p:nvPr>
            <p:ph type="body" idx="1"/>
          </p:nvPr>
        </p:nvSpPr>
        <p:spPr/>
        <p:txBody>
          <a:bodyPr/>
          <a:lstStyle/>
          <a:p>
            <a:endParaRPr lang="ru-RU"/>
          </a:p>
        </p:txBody>
      </p:sp>
      <p:sp>
        <p:nvSpPr>
          <p:cNvPr id="3" name="Прямоугольник 2">
            <a:extLst>
              <a:ext uri="{FF2B5EF4-FFF2-40B4-BE49-F238E27FC236}">
                <a16:creationId xmlns:a16="http://schemas.microsoft.com/office/drawing/2014/main" id="{82EDE9AD-1C15-495C-978E-1A79F9B86ADC}"/>
              </a:ext>
            </a:extLst>
          </p:cNvPr>
          <p:cNvSpPr/>
          <p:nvPr/>
        </p:nvSpPr>
        <p:spPr>
          <a:xfrm>
            <a:off x="977461" y="1336742"/>
            <a:ext cx="9960655" cy="4770537"/>
          </a:xfrm>
          <a:prstGeom prst="rect">
            <a:avLst/>
          </a:prstGeom>
        </p:spPr>
        <p:txBody>
          <a:bodyPr wrap="square">
            <a:spAutoFit/>
          </a:bodyPr>
          <a:lstStyle/>
          <a:p>
            <a:pPr marL="342900" lvl="0" indent="-342900" algn="just">
              <a:spcAft>
                <a:spcPts val="1200"/>
              </a:spcAft>
              <a:buFont typeface="Symbol" panose="05050102010706020507" pitchFamily="18" charset="2"/>
              <a:buChar char=""/>
            </a:pPr>
            <a:r>
              <a:rPr lang="en-US" sz="2400" dirty="0">
                <a:latin typeface="Times New Roman" panose="02020603050405020304" pitchFamily="18" charset="0"/>
                <a:ea typeface="Times New Roman" panose="02020603050405020304" pitchFamily="18" charset="0"/>
              </a:rPr>
              <a:t>rational collection of agricultural crops and their delivery first to the granaries, and then to the end user;</a:t>
            </a:r>
            <a:endParaRPr lang="ru-RU" sz="2400" dirty="0">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2400" dirty="0">
                <a:latin typeface="Times New Roman" panose="02020603050405020304" pitchFamily="18" charset="0"/>
                <a:ea typeface="Times New Roman" panose="02020603050405020304" pitchFamily="18" charset="0"/>
              </a:rPr>
              <a:t>forming a network of modern waste transfer stations and waste sorting stations to reduce the specific total costs for the export of waste;</a:t>
            </a:r>
            <a:endParaRPr lang="ru-RU" sz="2400" dirty="0">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2400" dirty="0">
                <a:latin typeface="Times New Roman" panose="02020603050405020304" pitchFamily="18" charset="0"/>
                <a:ea typeface="Times New Roman" panose="02020603050405020304" pitchFamily="18" charset="0"/>
              </a:rPr>
              <a:t> planning of logging operations and subsequent removal of timber with the organization of intermediate warehouses, taking into account not only the specific plots being developed, but also the possibility of using pile sites for delivering timber to them from neighboring felling areas;</a:t>
            </a:r>
            <a:endParaRPr lang="ru-RU" sz="2400" dirty="0">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2400" dirty="0">
                <a:latin typeface="Times New Roman" panose="02020603050405020304" pitchFamily="18" charset="0"/>
                <a:ea typeface="Times New Roman" panose="02020603050405020304" pitchFamily="18" charset="0"/>
              </a:rPr>
              <a:t>distribution of materials flows between customers, points of receipt and processing of raw materials, ensuring minimum transportation costs;</a:t>
            </a:r>
            <a:endParaRPr lang="ru-RU" sz="2400" dirty="0">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2400" dirty="0">
                <a:latin typeface="Times New Roman" panose="02020603050405020304" pitchFamily="18" charset="0"/>
                <a:ea typeface="Times New Roman" panose="02020603050405020304" pitchFamily="18" charset="0"/>
              </a:rPr>
              <a:t>formation of a regional warehouse network, net of a postal delivery services.</a:t>
            </a:r>
            <a:endParaRPr lang="ru-RU" sz="2400" dirty="0">
              <a:latin typeface="Times New Roman" panose="02020603050405020304" pitchFamily="18" charset="0"/>
              <a:ea typeface="Times New Roman" panose="02020603050405020304" pitchFamily="18" charset="0"/>
            </a:endParaRPr>
          </a:p>
        </p:txBody>
      </p:sp>
      <p:sp>
        <p:nvSpPr>
          <p:cNvPr id="4" name="Прямоугольник 3">
            <a:extLst>
              <a:ext uri="{FF2B5EF4-FFF2-40B4-BE49-F238E27FC236}">
                <a16:creationId xmlns:a16="http://schemas.microsoft.com/office/drawing/2014/main" id="{1C60F9FE-59D7-4339-A11F-8672D901A06C}"/>
              </a:ext>
            </a:extLst>
          </p:cNvPr>
          <p:cNvSpPr/>
          <p:nvPr/>
        </p:nvSpPr>
        <p:spPr>
          <a:xfrm>
            <a:off x="4098533" y="594974"/>
            <a:ext cx="3069430" cy="523220"/>
          </a:xfrm>
          <a:prstGeom prst="rect">
            <a:avLst/>
          </a:prstGeom>
        </p:spPr>
        <p:txBody>
          <a:bodyPr wrap="none">
            <a:spAutoFit/>
          </a:bodyPr>
          <a:lstStyle/>
          <a:p>
            <a:pPr indent="180340" algn="just">
              <a:spcBef>
                <a:spcPts val="100"/>
              </a:spcBef>
              <a:spcAft>
                <a:spcPts val="100"/>
              </a:spcAft>
              <a:tabLst>
                <a:tab pos="450215" algn="l"/>
              </a:tabLst>
            </a:pPr>
            <a:r>
              <a:rPr lang="en-US" sz="2800" b="1" dirty="0">
                <a:latin typeface="Times New Roman" panose="02020603050405020304" pitchFamily="18" charset="0"/>
                <a:ea typeface="Times New Roman" panose="02020603050405020304" pitchFamily="18" charset="0"/>
              </a:rPr>
              <a:t>Application areas</a:t>
            </a:r>
            <a:endParaRPr lang="ru-RU" sz="2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972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g6eb6e2a179_0_23"/>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5" name="Текст 4">
            <a:extLst>
              <a:ext uri="{FF2B5EF4-FFF2-40B4-BE49-F238E27FC236}">
                <a16:creationId xmlns:a16="http://schemas.microsoft.com/office/drawing/2014/main" id="{1581DE34-A090-4FB6-AECE-26BE31A07BE8}"/>
              </a:ext>
            </a:extLst>
          </p:cNvPr>
          <p:cNvSpPr>
            <a:spLocks noGrp="1"/>
          </p:cNvSpPr>
          <p:nvPr>
            <p:ph type="body" idx="1"/>
          </p:nvPr>
        </p:nvSpPr>
        <p:spPr/>
        <p:txBody>
          <a:bodyPr/>
          <a:lstStyle/>
          <a:p>
            <a:pPr algn="ctr"/>
            <a:r>
              <a:rPr lang="en-US" dirty="0" err="1"/>
              <a:t>Spesific</a:t>
            </a:r>
            <a:r>
              <a:rPr lang="en-US" dirty="0"/>
              <a:t> features of the task</a:t>
            </a:r>
            <a:endParaRPr lang="ru-RU" dirty="0"/>
          </a:p>
        </p:txBody>
      </p:sp>
      <p:sp>
        <p:nvSpPr>
          <p:cNvPr id="49" name="Прямоугольник 48">
            <a:extLst>
              <a:ext uri="{FF2B5EF4-FFF2-40B4-BE49-F238E27FC236}">
                <a16:creationId xmlns:a16="http://schemas.microsoft.com/office/drawing/2014/main" id="{D6148A77-788C-440B-B5F1-23059B5CF892}"/>
              </a:ext>
            </a:extLst>
          </p:cNvPr>
          <p:cNvSpPr/>
          <p:nvPr/>
        </p:nvSpPr>
        <p:spPr>
          <a:xfrm>
            <a:off x="1426029" y="1386675"/>
            <a:ext cx="8763000" cy="2769989"/>
          </a:xfrm>
          <a:prstGeom prst="rect">
            <a:avLst/>
          </a:prstGeom>
        </p:spPr>
        <p:txBody>
          <a:bodyPr wrap="square">
            <a:spAutoFit/>
          </a:bodyPr>
          <a:lstStyle/>
          <a:p>
            <a:pPr marL="342900" indent="-342900">
              <a:spcAft>
                <a:spcPts val="1200"/>
              </a:spcAft>
              <a:buFont typeface="Arial" panose="020B0604020202020204" pitchFamily="34" charset="0"/>
              <a:buChar char="•"/>
            </a:pPr>
            <a:r>
              <a:rPr lang="ru-RU" sz="2200" dirty="0" err="1"/>
              <a:t>the</a:t>
            </a:r>
            <a:r>
              <a:rPr lang="ru-RU" sz="2200" dirty="0"/>
              <a:t> </a:t>
            </a:r>
            <a:r>
              <a:rPr lang="ru-RU" sz="2200" dirty="0" err="1"/>
              <a:t>resource</a:t>
            </a:r>
            <a:r>
              <a:rPr lang="ru-RU" sz="2200" dirty="0"/>
              <a:t>, </a:t>
            </a:r>
            <a:r>
              <a:rPr lang="ru-RU" sz="2200" dirty="0" err="1"/>
              <a:t>that</a:t>
            </a:r>
            <a:r>
              <a:rPr lang="ru-RU" sz="2200" dirty="0"/>
              <a:t> </a:t>
            </a:r>
            <a:r>
              <a:rPr lang="ru-RU" sz="2200" dirty="0" err="1"/>
              <a:t>is</a:t>
            </a:r>
            <a:r>
              <a:rPr lang="ru-RU" sz="2200" dirty="0"/>
              <a:t> </a:t>
            </a:r>
            <a:r>
              <a:rPr lang="ru-RU" sz="2200" dirty="0" err="1"/>
              <a:t>collected</a:t>
            </a:r>
            <a:r>
              <a:rPr lang="ru-RU" sz="2200" dirty="0"/>
              <a:t> </a:t>
            </a:r>
            <a:r>
              <a:rPr lang="ru-RU" sz="2200" dirty="0" err="1"/>
              <a:t>and</a:t>
            </a:r>
            <a:r>
              <a:rPr lang="ru-RU" sz="2200" dirty="0"/>
              <a:t> </a:t>
            </a:r>
            <a:r>
              <a:rPr lang="ru-RU" sz="2200" dirty="0" err="1"/>
              <a:t>transported</a:t>
            </a:r>
            <a:r>
              <a:rPr lang="ru-RU" sz="2200" dirty="0"/>
              <a:t>, </a:t>
            </a:r>
            <a:r>
              <a:rPr lang="ru-RU" sz="2200" dirty="0" err="1"/>
              <a:t>is</a:t>
            </a:r>
            <a:r>
              <a:rPr lang="ru-RU" sz="2200" dirty="0"/>
              <a:t> </a:t>
            </a:r>
            <a:r>
              <a:rPr lang="ru-RU" sz="2200" dirty="0" err="1"/>
              <a:t>continuously</a:t>
            </a:r>
            <a:r>
              <a:rPr lang="ru-RU" sz="2200" dirty="0"/>
              <a:t> </a:t>
            </a:r>
            <a:r>
              <a:rPr lang="ru-RU" sz="2200" dirty="0" err="1"/>
              <a:t>distributed</a:t>
            </a:r>
            <a:r>
              <a:rPr lang="ru-RU" sz="2200" dirty="0"/>
              <a:t> </a:t>
            </a:r>
            <a:r>
              <a:rPr lang="ru-RU" sz="2200" dirty="0" err="1"/>
              <a:t>throughout</a:t>
            </a:r>
            <a:r>
              <a:rPr lang="ru-RU" sz="2200" dirty="0"/>
              <a:t> </a:t>
            </a:r>
            <a:r>
              <a:rPr lang="ru-RU" sz="2200" dirty="0" err="1"/>
              <a:t>the</a:t>
            </a:r>
            <a:r>
              <a:rPr lang="ru-RU" sz="2200" dirty="0"/>
              <a:t> </a:t>
            </a:r>
            <a:r>
              <a:rPr lang="ru-RU" sz="2200" dirty="0" err="1"/>
              <a:t>specified</a:t>
            </a:r>
            <a:r>
              <a:rPr lang="ru-RU" sz="2200" dirty="0"/>
              <a:t> </a:t>
            </a:r>
            <a:r>
              <a:rPr lang="ru-RU" sz="2200" dirty="0" err="1"/>
              <a:t>area</a:t>
            </a:r>
            <a:r>
              <a:rPr lang="ru-RU" sz="2200" dirty="0"/>
              <a:t>;</a:t>
            </a:r>
            <a:endParaRPr lang="en-US" sz="2200" dirty="0"/>
          </a:p>
          <a:p>
            <a:pPr marL="342900" indent="-342900">
              <a:spcAft>
                <a:spcPts val="1200"/>
              </a:spcAft>
              <a:buFont typeface="Arial" panose="020B0604020202020204" pitchFamily="34" charset="0"/>
              <a:buChar char="•"/>
            </a:pPr>
            <a:r>
              <a:rPr lang="ru-RU" sz="2200" dirty="0" err="1"/>
              <a:t>the</a:t>
            </a:r>
            <a:r>
              <a:rPr lang="ru-RU" sz="2200" dirty="0"/>
              <a:t> </a:t>
            </a:r>
            <a:r>
              <a:rPr lang="ru-RU" sz="2200" dirty="0" err="1"/>
              <a:t>location</a:t>
            </a:r>
            <a:r>
              <a:rPr lang="ru-RU" sz="2200" dirty="0"/>
              <a:t> </a:t>
            </a:r>
            <a:r>
              <a:rPr lang="ru-RU" sz="2200" dirty="0" err="1"/>
              <a:t>of</a:t>
            </a:r>
            <a:r>
              <a:rPr lang="ru-RU" sz="2200" dirty="0"/>
              <a:t> </a:t>
            </a:r>
            <a:r>
              <a:rPr lang="ru-RU" sz="2200" dirty="0" err="1"/>
              <a:t>the</a:t>
            </a:r>
            <a:r>
              <a:rPr lang="ru-RU" sz="2200" dirty="0"/>
              <a:t> </a:t>
            </a:r>
            <a:r>
              <a:rPr lang="ru-RU" sz="2200" dirty="0" err="1"/>
              <a:t>first</a:t>
            </a:r>
            <a:r>
              <a:rPr lang="ru-RU" sz="2200" dirty="0"/>
              <a:t> </a:t>
            </a:r>
            <a:r>
              <a:rPr lang="ru-RU" sz="2200" dirty="0" err="1"/>
              <a:t>stage</a:t>
            </a:r>
            <a:r>
              <a:rPr lang="ru-RU" sz="2200" dirty="0"/>
              <a:t> </a:t>
            </a:r>
            <a:r>
              <a:rPr lang="ru-RU" sz="2200" dirty="0" err="1"/>
              <a:t>enterprises</a:t>
            </a:r>
            <a:r>
              <a:rPr lang="ru-RU" sz="2200" dirty="0"/>
              <a:t> </a:t>
            </a:r>
            <a:r>
              <a:rPr lang="ru-RU" sz="2200" dirty="0" err="1"/>
              <a:t>may</a:t>
            </a:r>
            <a:r>
              <a:rPr lang="ru-RU" sz="2200" dirty="0"/>
              <a:t> </a:t>
            </a:r>
            <a:r>
              <a:rPr lang="ru-RU" sz="2200" dirty="0" err="1"/>
              <a:t>be</a:t>
            </a:r>
            <a:r>
              <a:rPr lang="ru-RU" sz="2200" dirty="0"/>
              <a:t> </a:t>
            </a:r>
            <a:r>
              <a:rPr lang="ru-RU" sz="2200" dirty="0" err="1"/>
              <a:t>known</a:t>
            </a:r>
            <a:r>
              <a:rPr lang="ru-RU" sz="2200" dirty="0"/>
              <a:t> </a:t>
            </a:r>
            <a:r>
              <a:rPr lang="ru-RU" sz="2200" dirty="0" err="1"/>
              <a:t>in</a:t>
            </a:r>
            <a:r>
              <a:rPr lang="ru-RU" sz="2200" dirty="0"/>
              <a:t> </a:t>
            </a:r>
            <a:r>
              <a:rPr lang="ru-RU" sz="2200" dirty="0" err="1"/>
              <a:t>advance</a:t>
            </a:r>
            <a:r>
              <a:rPr lang="en-US" sz="2200" dirty="0"/>
              <a:t> or </a:t>
            </a:r>
            <a:r>
              <a:rPr lang="ru-RU" sz="2200" dirty="0" err="1"/>
              <a:t>not</a:t>
            </a:r>
            <a:r>
              <a:rPr lang="ru-RU" sz="2200" dirty="0"/>
              <a:t>;</a:t>
            </a:r>
            <a:endParaRPr lang="en-US" sz="2200" dirty="0"/>
          </a:p>
          <a:p>
            <a:pPr marL="342900" indent="-342900">
              <a:spcAft>
                <a:spcPts val="1200"/>
              </a:spcAft>
              <a:buFont typeface="Arial" panose="020B0604020202020204" pitchFamily="34" charset="0"/>
              <a:buChar char="•"/>
            </a:pPr>
            <a:r>
              <a:rPr lang="ru-RU" sz="2200" dirty="0" err="1"/>
              <a:t>capacities</a:t>
            </a:r>
            <a:r>
              <a:rPr lang="ru-RU" sz="2200" dirty="0"/>
              <a:t> </a:t>
            </a:r>
            <a:r>
              <a:rPr lang="ru-RU" sz="2200" dirty="0" err="1"/>
              <a:t>of</a:t>
            </a:r>
            <a:r>
              <a:rPr lang="ru-RU" sz="2200" dirty="0"/>
              <a:t> </a:t>
            </a:r>
            <a:r>
              <a:rPr lang="ru-RU" sz="2200" dirty="0" err="1"/>
              <a:t>the</a:t>
            </a:r>
            <a:r>
              <a:rPr lang="ru-RU" sz="2200" dirty="0"/>
              <a:t> </a:t>
            </a:r>
            <a:r>
              <a:rPr lang="ru-RU" sz="2200" dirty="0" err="1"/>
              <a:t>the</a:t>
            </a:r>
            <a:r>
              <a:rPr lang="ru-RU" sz="2200" dirty="0"/>
              <a:t> </a:t>
            </a:r>
            <a:r>
              <a:rPr lang="ru-RU" sz="2200" dirty="0" err="1"/>
              <a:t>first</a:t>
            </a:r>
            <a:r>
              <a:rPr lang="ru-RU" sz="2200" dirty="0"/>
              <a:t> </a:t>
            </a:r>
            <a:r>
              <a:rPr lang="ru-RU" sz="2200" dirty="0" err="1"/>
              <a:t>stage</a:t>
            </a:r>
            <a:r>
              <a:rPr lang="ru-RU" sz="2200" dirty="0"/>
              <a:t> </a:t>
            </a:r>
            <a:r>
              <a:rPr lang="ru-RU" sz="2200" dirty="0" err="1"/>
              <a:t>enterprises</a:t>
            </a:r>
            <a:r>
              <a:rPr lang="ru-RU" sz="2200" dirty="0"/>
              <a:t> </a:t>
            </a:r>
            <a:r>
              <a:rPr lang="ru-RU" sz="2200" dirty="0" err="1"/>
              <a:t>can</a:t>
            </a:r>
            <a:r>
              <a:rPr lang="ru-RU" sz="2200" dirty="0"/>
              <a:t> </a:t>
            </a:r>
            <a:r>
              <a:rPr lang="ru-RU" sz="2200" dirty="0" err="1"/>
              <a:t>be</a:t>
            </a:r>
            <a:r>
              <a:rPr lang="en-US" sz="2200" dirty="0"/>
              <a:t> set in advance</a:t>
            </a:r>
            <a:r>
              <a:rPr lang="ru-RU" sz="2200" dirty="0"/>
              <a:t> </a:t>
            </a:r>
            <a:r>
              <a:rPr lang="ru-RU" sz="2200" dirty="0" err="1"/>
              <a:t>or</a:t>
            </a:r>
            <a:r>
              <a:rPr lang="ru-RU" sz="2200" dirty="0"/>
              <a:t> </a:t>
            </a:r>
            <a:r>
              <a:rPr lang="ru-RU" sz="2200" dirty="0" err="1"/>
              <a:t>they</a:t>
            </a:r>
            <a:r>
              <a:rPr lang="ru-RU" sz="2200" dirty="0"/>
              <a:t> </a:t>
            </a:r>
            <a:r>
              <a:rPr lang="ru-RU" sz="2200" dirty="0" err="1"/>
              <a:t>will</a:t>
            </a:r>
            <a:r>
              <a:rPr lang="ru-RU" sz="2200" dirty="0"/>
              <a:t> </a:t>
            </a:r>
            <a:r>
              <a:rPr lang="ru-RU" sz="2200" dirty="0" err="1"/>
              <a:t>have</a:t>
            </a:r>
            <a:r>
              <a:rPr lang="ru-RU" sz="2200" dirty="0"/>
              <a:t> </a:t>
            </a:r>
            <a:r>
              <a:rPr lang="ru-RU" sz="2200" dirty="0" err="1"/>
              <a:t>been</a:t>
            </a:r>
            <a:r>
              <a:rPr lang="ru-RU" sz="2200" dirty="0"/>
              <a:t> </a:t>
            </a:r>
            <a:r>
              <a:rPr lang="ru-RU" sz="2200" dirty="0" err="1"/>
              <a:t>determined</a:t>
            </a:r>
            <a:r>
              <a:rPr lang="ru-RU" sz="2200" dirty="0"/>
              <a:t> </a:t>
            </a:r>
            <a:r>
              <a:rPr lang="ru-RU" sz="2200" dirty="0" err="1"/>
              <a:t>by</a:t>
            </a:r>
            <a:r>
              <a:rPr lang="ru-RU" sz="2200" dirty="0"/>
              <a:t> </a:t>
            </a:r>
            <a:r>
              <a:rPr lang="ru-RU" sz="2200" dirty="0" err="1"/>
              <a:t>the</a:t>
            </a:r>
            <a:r>
              <a:rPr lang="ru-RU" sz="2200" dirty="0"/>
              <a:t> </a:t>
            </a:r>
            <a:r>
              <a:rPr lang="ru-RU" sz="2200" dirty="0" err="1"/>
              <a:t>amount</a:t>
            </a:r>
            <a:r>
              <a:rPr lang="ru-RU" sz="2200" dirty="0"/>
              <a:t> </a:t>
            </a:r>
            <a:r>
              <a:rPr lang="ru-RU" sz="2200" dirty="0" err="1"/>
              <a:t>of</a:t>
            </a:r>
            <a:r>
              <a:rPr lang="ru-RU" sz="2200" dirty="0"/>
              <a:t> </a:t>
            </a:r>
            <a:r>
              <a:rPr lang="ru-RU" sz="2200" dirty="0" err="1"/>
              <a:t>raw</a:t>
            </a:r>
            <a:r>
              <a:rPr lang="ru-RU" sz="2200" dirty="0"/>
              <a:t> </a:t>
            </a:r>
            <a:r>
              <a:rPr lang="ru-RU" sz="2200" dirty="0" err="1"/>
              <a:t>materials</a:t>
            </a:r>
            <a:r>
              <a:rPr lang="ru-RU" sz="2200" dirty="0"/>
              <a:t> </a:t>
            </a:r>
            <a:r>
              <a:rPr lang="ru-RU" sz="2200" dirty="0" err="1"/>
              <a:t>collected</a:t>
            </a:r>
            <a:r>
              <a:rPr lang="ru-RU" sz="2200" dirty="0"/>
              <a:t>  </a:t>
            </a:r>
            <a:r>
              <a:rPr lang="ru-RU" sz="2200" dirty="0" err="1"/>
              <a:t>in</a:t>
            </a:r>
            <a:r>
              <a:rPr lang="ru-RU" sz="2200" dirty="0"/>
              <a:t> </a:t>
            </a:r>
            <a:r>
              <a:rPr lang="ru-RU" sz="2200" dirty="0" err="1"/>
              <a:t>their</a:t>
            </a:r>
            <a:r>
              <a:rPr lang="ru-RU" sz="2200" dirty="0"/>
              <a:t> </a:t>
            </a:r>
            <a:r>
              <a:rPr lang="en-US" sz="2200" dirty="0"/>
              <a:t>corresponding</a:t>
            </a:r>
            <a:r>
              <a:rPr lang="ru-RU" sz="2200" dirty="0"/>
              <a:t> </a:t>
            </a:r>
            <a:r>
              <a:rPr lang="ru-RU" sz="2200" dirty="0" err="1"/>
              <a:t>zones</a:t>
            </a:r>
            <a:endParaRPr lang="ru-RU" sz="2200" dirty="0"/>
          </a:p>
        </p:txBody>
      </p:sp>
      <p:sp>
        <p:nvSpPr>
          <p:cNvPr id="2" name="Прямоугольник 1">
            <a:extLst>
              <a:ext uri="{FF2B5EF4-FFF2-40B4-BE49-F238E27FC236}">
                <a16:creationId xmlns:a16="http://schemas.microsoft.com/office/drawing/2014/main" id="{12F57778-B46F-437F-8205-FED0F6DD05B0}"/>
              </a:ext>
            </a:extLst>
          </p:cNvPr>
          <p:cNvSpPr/>
          <p:nvPr/>
        </p:nvSpPr>
        <p:spPr>
          <a:xfrm>
            <a:off x="1340014" y="4756256"/>
            <a:ext cx="9273502" cy="1107996"/>
          </a:xfrm>
          <a:prstGeom prst="rect">
            <a:avLst/>
          </a:prstGeom>
        </p:spPr>
        <p:txBody>
          <a:bodyPr wrap="square">
            <a:spAutoFit/>
          </a:bodyPr>
          <a:lstStyle/>
          <a:p>
            <a:pPr indent="180340" algn="just">
              <a:spcAft>
                <a:spcPts val="1200"/>
              </a:spcAft>
            </a:pPr>
            <a:r>
              <a:rPr lang="en-US" sz="2200" b="1" dirty="0">
                <a:latin typeface="+mn-lt"/>
                <a:ea typeface="Times New Roman" panose="02020603050405020304" pitchFamily="18" charset="0"/>
              </a:rPr>
              <a:t>Methods.</a:t>
            </a:r>
            <a:r>
              <a:rPr lang="en-US" sz="2200" dirty="0">
                <a:latin typeface="+mn-lt"/>
                <a:ea typeface="Times New Roman" panose="02020603050405020304" pitchFamily="18" charset="0"/>
              </a:rPr>
              <a:t> The theory of continuous linear problems of optimal set partitioning, duality theory, and methods for solving linear programming problems of transport type. </a:t>
            </a:r>
            <a:endParaRPr lang="ru-RU" sz="2200" dirty="0">
              <a:latin typeface="+mn-lt"/>
            </a:endParaRPr>
          </a:p>
        </p:txBody>
      </p:sp>
    </p:spTree>
    <p:extLst>
      <p:ext uri="{BB962C8B-B14F-4D97-AF65-F5344CB8AC3E}">
        <p14:creationId xmlns:p14="http://schemas.microsoft.com/office/powerpoint/2010/main" val="320984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g6eb6e2a179_0_23"/>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5" name="Текст 4">
            <a:extLst>
              <a:ext uri="{FF2B5EF4-FFF2-40B4-BE49-F238E27FC236}">
                <a16:creationId xmlns:a16="http://schemas.microsoft.com/office/drawing/2014/main" id="{1581DE34-A090-4FB6-AECE-26BE31A07BE8}"/>
              </a:ext>
            </a:extLst>
          </p:cNvPr>
          <p:cNvSpPr>
            <a:spLocks noGrp="1"/>
          </p:cNvSpPr>
          <p:nvPr>
            <p:ph type="body" idx="1"/>
          </p:nvPr>
        </p:nvSpPr>
        <p:spPr/>
        <p:txBody>
          <a:bodyPr/>
          <a:lstStyle/>
          <a:p>
            <a:pPr algn="ctr"/>
            <a:r>
              <a:rPr lang="en-US" dirty="0"/>
              <a:t>Two-stage transport problem with continuously distributed resource</a:t>
            </a:r>
            <a:endParaRPr lang="ru-RU" dirty="0"/>
          </a:p>
          <a:p>
            <a:endParaRPr lang="ru-RU" dirty="0"/>
          </a:p>
        </p:txBody>
      </p:sp>
      <mc:AlternateContent xmlns:mc="http://schemas.openxmlformats.org/markup-compatibility/2006" xmlns:a14="http://schemas.microsoft.com/office/drawing/2010/main">
        <mc:Choice Requires="a14">
          <p:sp>
            <p:nvSpPr>
              <p:cNvPr id="2" name="Прямоугольник 1">
                <a:extLst>
                  <a:ext uri="{FF2B5EF4-FFF2-40B4-BE49-F238E27FC236}">
                    <a16:creationId xmlns:a16="http://schemas.microsoft.com/office/drawing/2014/main" id="{E2331F75-B181-4772-87A0-08C6A520C192}"/>
                  </a:ext>
                </a:extLst>
              </p:cNvPr>
              <p:cNvSpPr/>
              <p:nvPr/>
            </p:nvSpPr>
            <p:spPr>
              <a:xfrm>
                <a:off x="851339" y="1282262"/>
                <a:ext cx="10983310" cy="4867867"/>
              </a:xfrm>
              <a:prstGeom prst="rect">
                <a:avLst/>
              </a:prstGeom>
            </p:spPr>
            <p:txBody>
              <a:bodyPr wrap="square">
                <a:spAutoFit/>
              </a:bodyPr>
              <a:lstStyle/>
              <a:p>
                <a:pPr indent="180340" algn="just"/>
                <a:r>
                  <a:rPr lang="en-US" sz="2000" b="1" dirty="0">
                    <a:latin typeface="+mn-lt"/>
                    <a:ea typeface="Times New Roman" panose="02020603050405020304" pitchFamily="18" charset="0"/>
                  </a:rPr>
                  <a:t>Problem </a:t>
                </a:r>
                <a:r>
                  <a:rPr lang="ru-RU" sz="2000" b="1" dirty="0">
                    <a:latin typeface="+mn-lt"/>
                    <a:ea typeface="Times New Roman" panose="02020603050405020304" pitchFamily="18" charset="0"/>
                  </a:rPr>
                  <a:t>А</a:t>
                </a:r>
                <a:r>
                  <a:rPr lang="en-US" sz="2000" dirty="0">
                    <a:latin typeface="+mn-lt"/>
                    <a:ea typeface="Times New Roman" panose="02020603050405020304" pitchFamily="18" charset="0"/>
                  </a:rPr>
                  <a:t>. To find such partition of set </a:t>
                </a:r>
                <a14:m>
                  <m:oMath xmlns:m="http://schemas.openxmlformats.org/officeDocument/2006/math">
                    <m:r>
                      <a:rPr lang="ru-RU" sz="2000" i="1">
                        <a:latin typeface="Cambria Math" panose="02040503050406030204" pitchFamily="18" charset="0"/>
                        <a:ea typeface="Times New Roman" panose="02020603050405020304" pitchFamily="18" charset="0"/>
                      </a:rPr>
                      <m:t>𝛺</m:t>
                    </m:r>
                  </m:oMath>
                </a14:m>
                <a:r>
                  <a:rPr lang="ru-RU" sz="2000" dirty="0">
                    <a:latin typeface="+mn-lt"/>
                    <a:ea typeface="Times New Roman" panose="02020603050405020304" pitchFamily="18" charset="0"/>
                  </a:rPr>
                  <a:t> </a:t>
                </a:r>
                <a:r>
                  <a:rPr lang="en-US" sz="2000" dirty="0">
                    <a:latin typeface="+mn-lt"/>
                    <a:ea typeface="Times New Roman" panose="02020603050405020304" pitchFamily="18" charset="0"/>
                  </a:rPr>
                  <a:t>into disjoint subsets </a:t>
                </a:r>
                <a14:m>
                  <m:oMath xmlns:m="http://schemas.openxmlformats.org/officeDocument/2006/math">
                    <m:acc>
                      <m:acc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accPr>
                      <m:e>
                        <m:r>
                          <a:rPr lang="en-US" sz="2000" i="1">
                            <a:latin typeface="Cambria Math" panose="02040503050406030204" pitchFamily="18" charset="0"/>
                            <a:ea typeface="Times New Roman" panose="02020603050405020304" pitchFamily="18" charset="0"/>
                            <a:cs typeface="Arial" panose="020B0604020202020204" pitchFamily="34" charset="0"/>
                          </a:rPr>
                          <m:t>𝜔</m:t>
                        </m:r>
                      </m:e>
                    </m:acc>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rPr>
                          <m:t>𝛺</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rPr>
                          <m:t>𝛺</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rPr>
                          <m:t>𝛺</m:t>
                        </m:r>
                      </m:e>
                      <m:sub>
                        <m:r>
                          <a:rPr lang="en-US" sz="2000" i="1">
                            <a:latin typeface="Cambria Math" panose="02040503050406030204" pitchFamily="18" charset="0"/>
                            <a:ea typeface="Times New Roman" panose="02020603050405020304" pitchFamily="18" charset="0"/>
                            <a:cs typeface="Arial" panose="020B0604020202020204" pitchFamily="34" charset="0"/>
                          </a:rPr>
                          <m:t>𝑁</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oMath>
                </a14:m>
                <a:r>
                  <a:rPr lang="en-US" sz="2000" dirty="0">
                    <a:latin typeface="+mn-lt"/>
                    <a:ea typeface="Times New Roman" panose="02020603050405020304" pitchFamily="18" charset="0"/>
                  </a:rPr>
                  <a:t> (some of which can be empty), to determine coordinates of its centers </a:t>
                </a:r>
                <a14:m>
                  <m:oMath xmlns:m="http://schemas.openxmlformats.org/officeDocument/2006/math">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en-US" sz="2000" i="1">
                            <a:latin typeface="Cambria Math" panose="02040503050406030204" pitchFamily="18" charset="0"/>
                            <a:ea typeface="Times New Roman" panose="02020603050405020304" pitchFamily="18" charset="0"/>
                            <a:cs typeface="Arial" panose="020B0604020202020204" pitchFamily="34" charset="0"/>
                          </a:rPr>
                          <m:t>𝜏</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up>
                        <m:r>
                          <a:rPr lang="en-US" sz="2000" i="1">
                            <a:latin typeface="Cambria Math" panose="02040503050406030204" pitchFamily="18" charset="0"/>
                            <a:ea typeface="Times New Roman" panose="02020603050405020304" pitchFamily="18" charset="0"/>
                            <a:cs typeface="Arial" panose="020B0604020202020204" pitchFamily="34" charset="0"/>
                          </a:rPr>
                          <m:t>𝐼</m:t>
                        </m:r>
                      </m:sup>
                    </m:sSubSup>
                    <m:r>
                      <a:rPr lang="en-US" sz="2000" i="1">
                        <a:latin typeface="Cambria Math" panose="02040503050406030204" pitchFamily="18" charset="0"/>
                        <a:ea typeface="Times New Roman" panose="02020603050405020304" pitchFamily="18" charset="0"/>
                        <a:cs typeface="Arial" panose="020B0604020202020204" pitchFamily="34" charset="0"/>
                      </a:rPr>
                      <m:t>,...,</m:t>
                    </m:r>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en-US" sz="2000" i="1">
                            <a:latin typeface="Cambria Math" panose="02040503050406030204" pitchFamily="18" charset="0"/>
                            <a:ea typeface="Times New Roman" panose="02020603050405020304" pitchFamily="18" charset="0"/>
                            <a:cs typeface="Arial" panose="020B0604020202020204" pitchFamily="34" charset="0"/>
                          </a:rPr>
                          <m:t>𝜏</m:t>
                        </m:r>
                      </m:e>
                      <m:sub>
                        <m:r>
                          <a:rPr lang="en-US" sz="2000" i="1">
                            <a:latin typeface="Cambria Math" panose="02040503050406030204" pitchFamily="18" charset="0"/>
                            <a:ea typeface="Times New Roman" panose="02020603050405020304" pitchFamily="18" charset="0"/>
                            <a:cs typeface="Arial" panose="020B0604020202020204" pitchFamily="34" charset="0"/>
                          </a:rPr>
                          <m:t>𝑁</m:t>
                        </m:r>
                      </m:sub>
                      <m:sup>
                        <m:r>
                          <a:rPr lang="en-US" sz="2000" i="1">
                            <a:latin typeface="Cambria Math" panose="02040503050406030204" pitchFamily="18" charset="0"/>
                            <a:ea typeface="Times New Roman" panose="02020603050405020304" pitchFamily="18" charset="0"/>
                            <a:cs typeface="Arial" panose="020B0604020202020204" pitchFamily="34" charset="0"/>
                          </a:rPr>
                          <m:t>𝐼</m:t>
                        </m:r>
                      </m:sup>
                    </m:sSubSup>
                  </m:oMath>
                </a14:m>
                <a:r>
                  <a:rPr lang="en-US" sz="2000" dirty="0">
                    <a:latin typeface="+mn-lt"/>
                    <a:ea typeface="Times New Roman" panose="02020603050405020304" pitchFamily="18" charset="0"/>
                  </a:rPr>
                  <a:t> and supply volumes </a:t>
                </a:r>
                <a14:m>
                  <m:oMath xmlns:m="http://schemas.openxmlformats.org/officeDocument/2006/math">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cs typeface="Arial" panose="020B0604020202020204" pitchFamily="34" charset="0"/>
                          </a:rPr>
                          <m:t>𝑣</m:t>
                        </m:r>
                      </m:e>
                      <m:sub>
                        <m:r>
                          <a:rPr lang="en-US" sz="2000" i="1">
                            <a:latin typeface="Cambria Math" panose="02040503050406030204" pitchFamily="18" charset="0"/>
                            <a:ea typeface="Times New Roman" panose="02020603050405020304" pitchFamily="18" charset="0"/>
                            <a:cs typeface="Arial" panose="020B0604020202020204" pitchFamily="34" charset="0"/>
                          </a:rPr>
                          <m:t>11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cs typeface="Arial" panose="020B0604020202020204" pitchFamily="34" charset="0"/>
                          </a:rPr>
                          <m:t>𝑣</m:t>
                        </m:r>
                      </m:e>
                      <m:sub>
                        <m:r>
                          <a:rPr lang="ru-RU" sz="2000" i="1">
                            <a:latin typeface="Cambria Math" panose="02040503050406030204" pitchFamily="18" charset="0"/>
                            <a:ea typeface="Times New Roman" panose="02020603050405020304" pitchFamily="18" charset="0"/>
                            <a:cs typeface="Arial" panose="020B0604020202020204" pitchFamily="34" charset="0"/>
                          </a:rPr>
                          <m:t>𝑁𝑀</m:t>
                        </m:r>
                      </m:sub>
                    </m:sSub>
                  </m:oMath>
                </a14:m>
                <a:r>
                  <a:rPr lang="en-US" sz="2000" dirty="0">
                    <a:latin typeface="+mn-lt"/>
                    <a:ea typeface="Times New Roman" panose="02020603050405020304" pitchFamily="18" charset="0"/>
                  </a:rPr>
                  <a:t>, under which the functional </a:t>
                </a:r>
                <a:endParaRPr lang="ru-RU" sz="2000" dirty="0">
                  <a:latin typeface="+mn-lt"/>
                  <a:ea typeface="Times New Roman" panose="02020603050405020304" pitchFamily="18" charset="0"/>
                </a:endParaRPr>
              </a:p>
              <a:p>
                <a:pPr indent="180340" algn="r">
                  <a:spcBef>
                    <a:spcPts val="1200"/>
                  </a:spcBef>
                </a:pP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𝐹</m:t>
                    </m:r>
                    <m:r>
                      <a:rPr lang="en-US" sz="2000" i="1">
                        <a:latin typeface="Cambria Math" panose="02040503050406030204" pitchFamily="18" charset="0"/>
                        <a:ea typeface="Times New Roman" panose="02020603050405020304" pitchFamily="18" charset="0"/>
                        <a:cs typeface="Arial" panose="020B0604020202020204" pitchFamily="34" charset="0"/>
                      </a:rPr>
                      <m:t>(</m:t>
                    </m:r>
                    <m:acc>
                      <m:acc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accPr>
                      <m:e>
                        <m:r>
                          <a:rPr lang="en-US" sz="2000" i="1">
                            <a:latin typeface="Cambria Math" panose="02040503050406030204" pitchFamily="18" charset="0"/>
                            <a:ea typeface="Times New Roman" panose="02020603050405020304" pitchFamily="18" charset="0"/>
                            <a:cs typeface="Arial" panose="020B0604020202020204" pitchFamily="34" charset="0"/>
                          </a:rPr>
                          <m:t>𝜔</m:t>
                        </m:r>
                      </m:e>
                    </m:acc>
                    <m:r>
                      <a:rPr lang="en-US" sz="2000" i="1">
                        <a:latin typeface="Cambria Math" panose="02040503050406030204" pitchFamily="18" charset="0"/>
                        <a:ea typeface="Times New Roman" panose="02020603050405020304" pitchFamily="18" charset="0"/>
                        <a:cs typeface="Arial" panose="020B0604020202020204" pitchFamily="34" charset="0"/>
                      </a:rPr>
                      <m:t>,</m:t>
                    </m:r>
                    <m:sSup>
                      <m:sSupPr>
                        <m:ctrlPr>
                          <a:rPr lang="ru-RU"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𝜏</m:t>
                        </m:r>
                      </m:e>
                      <m:sup>
                        <m:r>
                          <a:rPr lang="en-US" sz="2000" i="1">
                            <a:latin typeface="Cambria Math" panose="02040503050406030204" pitchFamily="18" charset="0"/>
                            <a:ea typeface="Times New Roman" panose="02020603050405020304" pitchFamily="18" charset="0"/>
                            <a:cs typeface="Arial" panose="020B0604020202020204" pitchFamily="34" charset="0"/>
                          </a:rPr>
                          <m:t>𝐼</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𝜈</m:t>
                    </m:r>
                    <m:r>
                      <a:rPr lang="en-US" sz="2000" i="1">
                        <a:latin typeface="Cambria Math" panose="02040503050406030204" pitchFamily="18" charset="0"/>
                        <a:ea typeface="Times New Roman" panose="02020603050405020304" pitchFamily="18" charset="0"/>
                        <a:cs typeface="Arial" panose="020B0604020202020204" pitchFamily="34" charset="0"/>
                      </a:rPr>
                      <m:t>)=</m:t>
                    </m:r>
                    <m:nary>
                      <m:nary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naryPr>
                      <m:sub>
                        <m:r>
                          <a:rPr lang="en-US" sz="2000" i="1">
                            <a:latin typeface="Cambria Math" panose="02040503050406030204" pitchFamily="18" charset="0"/>
                            <a:ea typeface="Times New Roman" panose="02020603050405020304" pitchFamily="18" charset="0"/>
                            <a:cs typeface="Arial" panose="020B0604020202020204" pitchFamily="34" charset="0"/>
                          </a:rPr>
                          <m:t>𝑖</m:t>
                        </m:r>
                        <m:r>
                          <a:rPr lang="en-US" sz="2000" i="1">
                            <a:latin typeface="Cambria Math" panose="02040503050406030204" pitchFamily="18" charset="0"/>
                            <a:ea typeface="Times New Roman" panose="02020603050405020304" pitchFamily="18" charset="0"/>
                            <a:cs typeface="Arial" panose="020B0604020202020204" pitchFamily="34" charset="0"/>
                          </a:rPr>
                          <m:t>=1</m:t>
                        </m:r>
                      </m:sub>
                      <m:sup>
                        <m:r>
                          <a:rPr lang="en-US" sz="2000" i="1">
                            <a:latin typeface="Cambria Math" panose="02040503050406030204" pitchFamily="18" charset="0"/>
                            <a:ea typeface="Times New Roman" panose="02020603050405020304" pitchFamily="18" charset="0"/>
                            <a:cs typeface="Arial" panose="020B0604020202020204" pitchFamily="34" charset="0"/>
                          </a:rPr>
                          <m:t>𝑁</m:t>
                        </m:r>
                      </m:sup>
                      <m:e>
                        <m:nary>
                          <m:naryPr>
                            <m:supHide m:val="on"/>
                            <m:ctrlPr>
                              <a:rPr lang="ru-RU" sz="2000" i="1">
                                <a:latin typeface="Cambria Math" panose="02040503050406030204" pitchFamily="18" charset="0"/>
                                <a:ea typeface="Times New Roman" panose="02020603050405020304" pitchFamily="18" charset="0"/>
                                <a:cs typeface="Arial" panose="020B0604020202020204" pitchFamily="34" charset="0"/>
                              </a:rPr>
                            </m:ctrlPr>
                          </m:naryPr>
                          <m:sub>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rPr>
                                  <m:t>𝛺</m:t>
                                </m:r>
                              </m:e>
                              <m:sub>
                                <m:r>
                                  <a:rPr lang="en-US" sz="2000" i="1">
                                    <a:latin typeface="Cambria Math" panose="02040503050406030204" pitchFamily="18" charset="0"/>
                                    <a:ea typeface="Times New Roman" panose="02020603050405020304" pitchFamily="18" charset="0"/>
                                    <a:cs typeface="Arial" panose="020B0604020202020204" pitchFamily="34" charset="0"/>
                                  </a:rPr>
                                  <m:t>𝑖</m:t>
                                </m:r>
                              </m:sub>
                            </m:sSub>
                          </m:sub>
                          <m:sup/>
                          <m:e>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en-US" sz="2000" i="1">
                                    <a:latin typeface="Cambria Math" panose="02040503050406030204" pitchFamily="18" charset="0"/>
                                    <a:ea typeface="Times New Roman" panose="02020603050405020304" pitchFamily="18" charset="0"/>
                                    <a:cs typeface="Arial" panose="020B0604020202020204" pitchFamily="34" charset="0"/>
                                  </a:rPr>
                                  <m:t>𝑐</m:t>
                                </m:r>
                              </m:e>
                              <m:sub>
                                <m:r>
                                  <a:rPr lang="en-US" sz="2000" i="1">
                                    <a:latin typeface="Cambria Math" panose="02040503050406030204" pitchFamily="18" charset="0"/>
                                    <a:ea typeface="Times New Roman" panose="02020603050405020304" pitchFamily="18" charset="0"/>
                                    <a:cs typeface="Arial" panose="020B0604020202020204" pitchFamily="34" charset="0"/>
                                  </a:rPr>
                                  <m:t>𝑖</m:t>
                                </m:r>
                              </m:sub>
                              <m:sup>
                                <m:r>
                                  <a:rPr lang="en-US" sz="2000" i="1">
                                    <a:latin typeface="Cambria Math" panose="02040503050406030204" pitchFamily="18" charset="0"/>
                                    <a:ea typeface="Times New Roman" panose="02020603050405020304" pitchFamily="18" charset="0"/>
                                    <a:cs typeface="Arial" panose="020B0604020202020204" pitchFamily="34" charset="0"/>
                                  </a:rPr>
                                  <m:t>𝐼</m:t>
                                </m:r>
                              </m:sup>
                            </m:sSub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en-US" sz="2000" i="1">
                                    <a:latin typeface="Cambria Math" panose="02040503050406030204" pitchFamily="18" charset="0"/>
                                    <a:ea typeface="Times New Roman" panose="02020603050405020304" pitchFamily="18" charset="0"/>
                                    <a:cs typeface="Arial" panose="020B0604020202020204" pitchFamily="34" charset="0"/>
                                  </a:rPr>
                                  <m:t>𝜏</m:t>
                                </m:r>
                              </m:e>
                              <m:sub>
                                <m:r>
                                  <a:rPr lang="en-US" sz="2000" i="1">
                                    <a:latin typeface="Cambria Math" panose="02040503050406030204" pitchFamily="18" charset="0"/>
                                    <a:ea typeface="Times New Roman" panose="02020603050405020304" pitchFamily="18" charset="0"/>
                                    <a:cs typeface="Arial" panose="020B0604020202020204" pitchFamily="34" charset="0"/>
                                  </a:rPr>
                                  <m:t>𝑖</m:t>
                                </m:r>
                              </m:sub>
                              <m:sup>
                                <m:r>
                                  <a:rPr lang="en-US" sz="2000" i="1">
                                    <a:latin typeface="Cambria Math" panose="02040503050406030204" pitchFamily="18" charset="0"/>
                                    <a:ea typeface="Times New Roman" panose="02020603050405020304" pitchFamily="18" charset="0"/>
                                    <a:cs typeface="Arial" panose="020B0604020202020204" pitchFamily="34" charset="0"/>
                                  </a:rPr>
                                  <m:t>𝐼</m:t>
                                </m:r>
                              </m:sup>
                            </m:sSubSup>
                            <m:r>
                              <a:rPr lang="en-US" sz="2000" i="1">
                                <a:latin typeface="Cambria Math" panose="02040503050406030204" pitchFamily="18" charset="0"/>
                                <a:ea typeface="Times New Roman" panose="02020603050405020304" pitchFamily="18" charset="0"/>
                                <a:cs typeface="Arial" panose="020B0604020202020204" pitchFamily="34" charset="0"/>
                              </a:rPr>
                              <m:t>)</m:t>
                            </m:r>
                          </m:e>
                        </m:nary>
                        <m:r>
                          <a:rPr lang="en-US" sz="2000" i="1">
                            <a:latin typeface="Cambria Math" panose="02040503050406030204" pitchFamily="18" charset="0"/>
                            <a:ea typeface="Times New Roman" panose="02020603050405020304" pitchFamily="18" charset="0"/>
                            <a:cs typeface="Arial" panose="020B0604020202020204" pitchFamily="34" charset="0"/>
                          </a:rPr>
                          <m:t>𝜌</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𝑑𝑥</m:t>
                        </m:r>
                      </m:e>
                    </m:nary>
                    <m:r>
                      <a:rPr lang="en-US" sz="2000" i="1">
                        <a:latin typeface="Cambria Math" panose="02040503050406030204" pitchFamily="18" charset="0"/>
                        <a:ea typeface="Times New Roman" panose="02020603050405020304" pitchFamily="18" charset="0"/>
                        <a:cs typeface="Arial" panose="020B0604020202020204" pitchFamily="34" charset="0"/>
                      </a:rPr>
                      <m:t>+</m:t>
                    </m:r>
                  </m:oMath>
                </a14:m>
                <a:r>
                  <a:rPr lang="en-US" sz="2000" dirty="0">
                    <a:latin typeface="+mn-lt"/>
                    <a:ea typeface="Times New Roman" panose="02020603050405020304" pitchFamily="18" charset="0"/>
                  </a:rPr>
                  <a:t> </a:t>
                </a:r>
                <a14:m>
                  <m:oMath xmlns:m="http://schemas.openxmlformats.org/officeDocument/2006/math">
                    <m:nary>
                      <m:nary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naryPr>
                      <m:sub>
                        <m:r>
                          <a:rPr lang="en-US" sz="2000" i="1">
                            <a:latin typeface="Cambria Math" panose="02040503050406030204" pitchFamily="18" charset="0"/>
                            <a:ea typeface="Times New Roman" panose="02020603050405020304" pitchFamily="18" charset="0"/>
                            <a:cs typeface="Arial" panose="020B0604020202020204" pitchFamily="34" charset="0"/>
                          </a:rPr>
                          <m:t>𝑖</m:t>
                        </m:r>
                        <m:r>
                          <a:rPr lang="en-US" sz="2000" i="1">
                            <a:latin typeface="Cambria Math" panose="02040503050406030204" pitchFamily="18" charset="0"/>
                            <a:ea typeface="Times New Roman" panose="02020603050405020304" pitchFamily="18" charset="0"/>
                            <a:cs typeface="Arial" panose="020B0604020202020204" pitchFamily="34" charset="0"/>
                          </a:rPr>
                          <m:t>=1</m:t>
                        </m:r>
                      </m:sub>
                      <m:sup>
                        <m:r>
                          <a:rPr lang="en-US" sz="2000" i="1">
                            <a:latin typeface="Cambria Math" panose="02040503050406030204" pitchFamily="18" charset="0"/>
                            <a:ea typeface="Times New Roman" panose="02020603050405020304" pitchFamily="18" charset="0"/>
                            <a:cs typeface="Arial" panose="020B0604020202020204" pitchFamily="34" charset="0"/>
                          </a:rPr>
                          <m:t>𝑁</m:t>
                        </m:r>
                      </m:sup>
                      <m:e>
                        <m:nary>
                          <m:nary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naryPr>
                          <m:sub>
                            <m:r>
                              <a:rPr lang="en-US" sz="2000" i="1">
                                <a:latin typeface="Cambria Math" panose="02040503050406030204" pitchFamily="18" charset="0"/>
                                <a:ea typeface="Times New Roman" panose="02020603050405020304" pitchFamily="18" charset="0"/>
                                <a:cs typeface="Arial" panose="020B0604020202020204" pitchFamily="34" charset="0"/>
                              </a:rPr>
                              <m:t>𝑗</m:t>
                            </m:r>
                            <m:r>
                              <a:rPr lang="en-US" sz="2000" i="1">
                                <a:latin typeface="Cambria Math" panose="02040503050406030204" pitchFamily="18" charset="0"/>
                                <a:ea typeface="Times New Roman" panose="02020603050405020304" pitchFamily="18" charset="0"/>
                                <a:cs typeface="Arial" panose="020B0604020202020204" pitchFamily="34" charset="0"/>
                              </a:rPr>
                              <m:t>=1</m:t>
                            </m:r>
                          </m:sub>
                          <m:sup>
                            <m:r>
                              <a:rPr lang="en-US" sz="2000" i="1">
                                <a:latin typeface="Cambria Math" panose="02040503050406030204" pitchFamily="18" charset="0"/>
                                <a:ea typeface="Times New Roman" panose="02020603050405020304" pitchFamily="18" charset="0"/>
                                <a:cs typeface="Arial" panose="020B0604020202020204" pitchFamily="34" charset="0"/>
                              </a:rPr>
                              <m:t>𝑀</m:t>
                            </m:r>
                          </m:sup>
                          <m:e>
                            <m:d>
                              <m:dPr>
                                <m:ctrlPr>
                                  <a:rPr lang="ru-RU" sz="2000" i="1">
                                    <a:latin typeface="Cambria Math" panose="02040503050406030204" pitchFamily="18" charset="0"/>
                                    <a:ea typeface="Times New Roman" panose="02020603050405020304" pitchFamily="18" charset="0"/>
                                    <a:cs typeface="Arial" panose="020B0604020202020204" pitchFamily="34" charset="0"/>
                                  </a:rPr>
                                </m:ctrlPr>
                              </m:dPr>
                              <m:e>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en-US" sz="2000" i="1">
                                        <a:latin typeface="Cambria Math" panose="02040503050406030204" pitchFamily="18" charset="0"/>
                                        <a:ea typeface="Times New Roman" panose="02020603050405020304" pitchFamily="18" charset="0"/>
                                        <a:cs typeface="Arial" panose="020B0604020202020204" pitchFamily="34" charset="0"/>
                                      </a:rPr>
                                      <m:t>𝑐</m:t>
                                    </m:r>
                                  </m:e>
                                  <m:sub>
                                    <m:r>
                                      <a:rPr lang="en-US" sz="2000" i="1">
                                        <a:latin typeface="Cambria Math" panose="02040503050406030204" pitchFamily="18" charset="0"/>
                                        <a:ea typeface="Times New Roman" panose="02020603050405020304" pitchFamily="18" charset="0"/>
                                        <a:cs typeface="Arial" panose="020B0604020202020204" pitchFamily="34" charset="0"/>
                                      </a:rPr>
                                      <m:t>𝑖𝑗</m:t>
                                    </m:r>
                                  </m:sub>
                                  <m:sup>
                                    <m:r>
                                      <a:rPr lang="en-US" sz="2000" i="1">
                                        <a:latin typeface="Cambria Math" panose="02040503050406030204" pitchFamily="18" charset="0"/>
                                        <a:ea typeface="Times New Roman" panose="02020603050405020304" pitchFamily="18" charset="0"/>
                                        <a:cs typeface="Arial" panose="020B0604020202020204" pitchFamily="34" charset="0"/>
                                      </a:rPr>
                                      <m:t>𝐼𝐼</m:t>
                                    </m:r>
                                  </m:sup>
                                </m:sSubSup>
                                <m:r>
                                  <a:rPr lang="en-US" sz="2000" i="1">
                                    <a:latin typeface="Cambria Math" panose="02040503050406030204" pitchFamily="18" charset="0"/>
                                    <a:ea typeface="Times New Roman" panose="02020603050405020304" pitchFamily="18" charset="0"/>
                                    <a:cs typeface="Arial" panose="020B0604020202020204" pitchFamily="34" charset="0"/>
                                  </a:rPr>
                                  <m:t>(</m:t>
                                </m:r>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en-US" sz="2000" i="1">
                                        <a:latin typeface="Cambria Math" panose="02040503050406030204" pitchFamily="18" charset="0"/>
                                        <a:ea typeface="Times New Roman" panose="02020603050405020304" pitchFamily="18" charset="0"/>
                                        <a:cs typeface="Arial" panose="020B0604020202020204" pitchFamily="34" charset="0"/>
                                      </a:rPr>
                                      <m:t>𝜏</m:t>
                                    </m:r>
                                  </m:e>
                                  <m:sub>
                                    <m:r>
                                      <a:rPr lang="en-US" sz="2000" i="1">
                                        <a:latin typeface="Cambria Math" panose="02040503050406030204" pitchFamily="18" charset="0"/>
                                        <a:ea typeface="Times New Roman" panose="02020603050405020304" pitchFamily="18" charset="0"/>
                                        <a:cs typeface="Arial" panose="020B0604020202020204" pitchFamily="34" charset="0"/>
                                      </a:rPr>
                                      <m:t>𝑖</m:t>
                                    </m:r>
                                  </m:sub>
                                  <m:sup>
                                    <m:r>
                                      <a:rPr lang="en-US" sz="2000" i="1">
                                        <a:latin typeface="Cambria Math" panose="02040503050406030204" pitchFamily="18" charset="0"/>
                                        <a:ea typeface="Times New Roman" panose="02020603050405020304" pitchFamily="18" charset="0"/>
                                        <a:cs typeface="Arial" panose="020B0604020202020204" pitchFamily="34" charset="0"/>
                                      </a:rPr>
                                      <m:t>𝐼</m:t>
                                    </m:r>
                                  </m:sup>
                                </m:sSubSup>
                                <m:r>
                                  <a:rPr lang="en-US" sz="2000" i="1">
                                    <a:latin typeface="Cambria Math" panose="02040503050406030204" pitchFamily="18" charset="0"/>
                                    <a:ea typeface="Times New Roman" panose="02020603050405020304" pitchFamily="18" charset="0"/>
                                    <a:cs typeface="Arial" panose="020B0604020202020204" pitchFamily="34" charset="0"/>
                                  </a:rPr>
                                  <m:t>,</m:t>
                                </m:r>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en-US" sz="2000" i="1">
                                        <a:latin typeface="Cambria Math" panose="02040503050406030204" pitchFamily="18" charset="0"/>
                                        <a:ea typeface="Times New Roman" panose="02020603050405020304" pitchFamily="18" charset="0"/>
                                        <a:cs typeface="Arial" panose="020B0604020202020204" pitchFamily="34" charset="0"/>
                                      </a:rPr>
                                      <m:t>𝜏</m:t>
                                    </m:r>
                                  </m:e>
                                  <m:sub>
                                    <m:r>
                                      <a:rPr lang="en-US" sz="2000" i="1">
                                        <a:latin typeface="Cambria Math" panose="02040503050406030204" pitchFamily="18" charset="0"/>
                                        <a:ea typeface="Times New Roman" panose="02020603050405020304" pitchFamily="18" charset="0"/>
                                        <a:cs typeface="Arial" panose="020B0604020202020204" pitchFamily="34" charset="0"/>
                                      </a:rPr>
                                      <m:t>𝑗</m:t>
                                    </m:r>
                                  </m:sub>
                                  <m:sup>
                                    <m:r>
                                      <a:rPr lang="en-US" sz="2000" i="1">
                                        <a:latin typeface="Cambria Math" panose="02040503050406030204" pitchFamily="18" charset="0"/>
                                        <a:ea typeface="Times New Roman" panose="02020603050405020304" pitchFamily="18" charset="0"/>
                                        <a:cs typeface="Arial" panose="020B0604020202020204" pitchFamily="34" charset="0"/>
                                      </a:rPr>
                                      <m:t>𝐼𝐼</m:t>
                                    </m:r>
                                  </m:sup>
                                </m:sSubSup>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𝑎</m:t>
                                    </m:r>
                                  </m:e>
                                  <m:sub>
                                    <m:r>
                                      <a:rPr lang="en-US" sz="2000" i="1">
                                        <a:latin typeface="Cambria Math" panose="02040503050406030204" pitchFamily="18" charset="0"/>
                                        <a:ea typeface="Times New Roman" panose="02020603050405020304" pitchFamily="18" charset="0"/>
                                        <a:cs typeface="Arial" panose="020B0604020202020204" pitchFamily="34" charset="0"/>
                                      </a:rPr>
                                      <m:t>𝑖</m:t>
                                    </m:r>
                                  </m:sub>
                                </m:sSub>
                              </m:e>
                            </m:d>
                          </m:e>
                        </m:nary>
                      </m:e>
                    </m:nary>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𝑣</m:t>
                        </m:r>
                      </m:e>
                      <m:sub>
                        <m:r>
                          <a:rPr lang="en-US" sz="2000" i="1">
                            <a:latin typeface="Cambria Math" panose="02040503050406030204" pitchFamily="18" charset="0"/>
                            <a:ea typeface="Times New Roman" panose="02020603050405020304" pitchFamily="18" charset="0"/>
                            <a:cs typeface="Arial" panose="020B0604020202020204" pitchFamily="34" charset="0"/>
                          </a:rPr>
                          <m:t>𝑖𝑗</m:t>
                        </m:r>
                      </m:sub>
                    </m:sSub>
                  </m:oMath>
                </a14:m>
                <a:r>
                  <a:rPr lang="en-US" sz="2000" dirty="0">
                    <a:latin typeface="+mn-lt"/>
                    <a:ea typeface="Times New Roman" panose="02020603050405020304" pitchFamily="18" charset="0"/>
                  </a:rPr>
                  <a:t>                 (1)</a:t>
                </a:r>
                <a:endParaRPr lang="ru-RU" sz="2000" dirty="0">
                  <a:latin typeface="+mn-lt"/>
                  <a:ea typeface="Times New Roman" panose="02020603050405020304" pitchFamily="18" charset="0"/>
                </a:endParaRPr>
              </a:p>
              <a:p>
                <a:pPr algn="just"/>
                <a:r>
                  <a:rPr lang="en-US" sz="2000" dirty="0">
                    <a:latin typeface="+mn-lt"/>
                    <a:ea typeface="Times New Roman" panose="02020603050405020304" pitchFamily="18" charset="0"/>
                  </a:rPr>
                  <a:t> </a:t>
                </a:r>
                <a:endParaRPr lang="ru-RU" sz="2000" dirty="0">
                  <a:latin typeface="+mn-lt"/>
                  <a:ea typeface="Times New Roman" panose="02020603050405020304" pitchFamily="18" charset="0"/>
                </a:endParaRPr>
              </a:p>
              <a:p>
                <a:pPr algn="just"/>
                <a:r>
                  <a:rPr lang="en-US" sz="2000" dirty="0">
                    <a:latin typeface="+mn-lt"/>
                    <a:ea typeface="Times New Roman" panose="02020603050405020304" pitchFamily="18" charset="0"/>
                  </a:rPr>
                  <a:t>would have reached a minimum value, and the following conditions were satisfied:</a:t>
                </a:r>
                <a:endParaRPr lang="ru-RU" sz="2000" dirty="0">
                  <a:latin typeface="+mn-lt"/>
                  <a:ea typeface="Times New Roman" panose="02020603050405020304" pitchFamily="18" charset="0"/>
                </a:endParaRPr>
              </a:p>
              <a:p>
                <a:pPr algn="r">
                  <a:spcBef>
                    <a:spcPts val="1200"/>
                  </a:spcBef>
                  <a:spcAft>
                    <a:spcPts val="1200"/>
                  </a:spcAft>
                </a:pPr>
                <a14:m>
                  <m:oMath xmlns:m="http://schemas.openxmlformats.org/officeDocument/2006/math">
                    <m:nary>
                      <m:naryPr>
                        <m:supHide m:val="on"/>
                        <m:ctrlPr>
                          <a:rPr lang="ru-RU" sz="2000" i="1">
                            <a:latin typeface="Cambria Math" panose="02040503050406030204" pitchFamily="18" charset="0"/>
                            <a:ea typeface="Times New Roman" panose="02020603050405020304" pitchFamily="18" charset="0"/>
                            <a:cs typeface="Arial" panose="020B0604020202020204" pitchFamily="34" charset="0"/>
                          </a:rPr>
                        </m:ctrlPr>
                      </m:naryPr>
                      <m:sub>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rPr>
                              <m:t>𝛺</m:t>
                            </m:r>
                          </m:e>
                          <m:sub>
                            <m:r>
                              <a:rPr lang="ru-RU" sz="2000" i="1">
                                <a:latin typeface="Cambria Math" panose="02040503050406030204" pitchFamily="18" charset="0"/>
                                <a:ea typeface="Times New Roman" panose="02020603050405020304" pitchFamily="18" charset="0"/>
                                <a:cs typeface="Arial" panose="020B0604020202020204" pitchFamily="34" charset="0"/>
                              </a:rPr>
                              <m:t>𝑖</m:t>
                            </m:r>
                          </m:sub>
                        </m:sSub>
                      </m:sub>
                      <m:sup/>
                      <m:e>
                        <m:r>
                          <a:rPr lang="ru-RU" sz="2000" i="1">
                            <a:latin typeface="Cambria Math" panose="02040503050406030204" pitchFamily="18" charset="0"/>
                            <a:ea typeface="Times New Roman" panose="02020603050405020304" pitchFamily="18" charset="0"/>
                            <a:cs typeface="Arial" panose="020B0604020202020204" pitchFamily="34" charset="0"/>
                          </a:rPr>
                          <m:t>𝜌</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ru-RU"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ru-RU" sz="2000" i="1">
                            <a:latin typeface="Cambria Math" panose="02040503050406030204" pitchFamily="18" charset="0"/>
                            <a:ea typeface="Times New Roman" panose="02020603050405020304" pitchFamily="18" charset="0"/>
                            <a:cs typeface="Arial" panose="020B0604020202020204" pitchFamily="34" charset="0"/>
                          </a:rPr>
                          <m:t>𝑑𝑥</m:t>
                        </m:r>
                      </m:e>
                    </m:nary>
                    <m:r>
                      <a:rPr lang="en-US" sz="2000" i="1">
                        <a:latin typeface="Cambria Math" panose="02040503050406030204" pitchFamily="18" charset="0"/>
                        <a:ea typeface="Times New Roman" panose="02020603050405020304" pitchFamily="18" charset="0"/>
                        <a:cs typeface="Arial" panose="020B0604020202020204" pitchFamily="34" charset="0"/>
                      </a:rPr>
                      <m:t>=</m:t>
                    </m:r>
                    <m:nary>
                      <m:nary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naryPr>
                      <m:sub>
                        <m:r>
                          <a:rPr lang="ru-RU" sz="2000" i="1">
                            <a:latin typeface="Cambria Math" panose="02040503050406030204" pitchFamily="18" charset="0"/>
                            <a:ea typeface="Times New Roman" panose="02020603050405020304" pitchFamily="18" charset="0"/>
                            <a:cs typeface="Arial" panose="020B0604020202020204" pitchFamily="34" charset="0"/>
                          </a:rPr>
                          <m:t>𝑗</m:t>
                        </m:r>
                        <m:r>
                          <a:rPr lang="en-US" sz="2000" i="1">
                            <a:latin typeface="Cambria Math" panose="02040503050406030204" pitchFamily="18" charset="0"/>
                            <a:ea typeface="Times New Roman" panose="02020603050405020304" pitchFamily="18" charset="0"/>
                            <a:cs typeface="Arial" panose="020B0604020202020204" pitchFamily="34" charset="0"/>
                          </a:rPr>
                          <m:t>=1</m:t>
                        </m:r>
                      </m:sub>
                      <m:sup>
                        <m:r>
                          <a:rPr lang="ru-RU" sz="2000" i="1">
                            <a:latin typeface="Cambria Math" panose="02040503050406030204" pitchFamily="18" charset="0"/>
                            <a:ea typeface="Times New Roman" panose="02020603050405020304" pitchFamily="18" charset="0"/>
                            <a:cs typeface="Arial" panose="020B0604020202020204" pitchFamily="34" charset="0"/>
                          </a:rPr>
                          <m:t>𝑀</m:t>
                        </m:r>
                      </m:sup>
                      <m:e>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cs typeface="Arial" panose="020B0604020202020204" pitchFamily="34" charset="0"/>
                              </a:rPr>
                              <m:t>𝑣</m:t>
                            </m:r>
                          </m:e>
                          <m:sub>
                            <m:r>
                              <a:rPr lang="ru-RU" sz="2000" i="1">
                                <a:latin typeface="Cambria Math" panose="02040503050406030204" pitchFamily="18" charset="0"/>
                                <a:ea typeface="Times New Roman" panose="02020603050405020304" pitchFamily="18" charset="0"/>
                                <a:cs typeface="Arial" panose="020B0604020202020204" pitchFamily="34" charset="0"/>
                              </a:rPr>
                              <m:t>𝑖𝑗</m:t>
                            </m:r>
                          </m:sub>
                        </m:sSub>
                      </m:e>
                    </m:nary>
                  </m:oMath>
                </a14:m>
                <a:r>
                  <a:rPr lang="en-US" sz="2000" dirty="0">
                    <a:latin typeface="+mn-lt"/>
                    <a:ea typeface="Times New Roman" panose="02020603050405020304" pitchFamily="18" charset="0"/>
                  </a:rPr>
                  <a:t>, </a:t>
                </a:r>
                <a14:m>
                  <m:oMath xmlns:m="http://schemas.openxmlformats.org/officeDocument/2006/math">
                    <m:r>
                      <a:rPr lang="ru-RU" sz="2000" i="1">
                        <a:latin typeface="Cambria Math" panose="02040503050406030204" pitchFamily="18" charset="0"/>
                        <a:ea typeface="Times New Roman" panose="02020603050405020304" pitchFamily="18" charset="0"/>
                        <a:cs typeface="Arial" panose="020B0604020202020204" pitchFamily="34" charset="0"/>
                      </a:rPr>
                      <m:t>𝑖</m:t>
                    </m:r>
                    <m:r>
                      <a:rPr lang="en-US" sz="2000" i="1">
                        <a:latin typeface="Cambria Math" panose="02040503050406030204" pitchFamily="18" charset="0"/>
                        <a:ea typeface="Times New Roman" panose="02020603050405020304" pitchFamily="18" charset="0"/>
                        <a:cs typeface="Arial" panose="020B0604020202020204" pitchFamily="34" charset="0"/>
                      </a:rPr>
                      <m:t>=</m:t>
                    </m:r>
                    <m:bar>
                      <m:barPr>
                        <m:pos m:val="top"/>
                        <m:ctrlPr>
                          <a:rPr lang="ru-RU" sz="2000" i="1">
                            <a:latin typeface="Cambria Math" panose="02040503050406030204" pitchFamily="18" charset="0"/>
                            <a:ea typeface="Times New Roman" panose="02020603050405020304" pitchFamily="18" charset="0"/>
                            <a:cs typeface="Arial" panose="020B0604020202020204" pitchFamily="34" charset="0"/>
                          </a:rPr>
                        </m:ctrlPr>
                      </m:barPr>
                      <m:e>
                        <m:r>
                          <a:rPr lang="en-US" sz="2000" i="1">
                            <a:latin typeface="Cambria Math" panose="02040503050406030204" pitchFamily="18" charset="0"/>
                            <a:ea typeface="Times New Roman" panose="02020603050405020304" pitchFamily="18" charset="0"/>
                            <a:cs typeface="Arial" panose="020B0604020202020204" pitchFamily="34" charset="0"/>
                          </a:rPr>
                          <m:t>1,</m:t>
                        </m:r>
                        <m:r>
                          <a:rPr lang="ru-RU" sz="2000" i="1">
                            <a:latin typeface="Cambria Math" panose="02040503050406030204" pitchFamily="18" charset="0"/>
                            <a:ea typeface="Times New Roman" panose="02020603050405020304" pitchFamily="18" charset="0"/>
                            <a:cs typeface="Arial" panose="020B0604020202020204" pitchFamily="34" charset="0"/>
                          </a:rPr>
                          <m:t>𝑁</m:t>
                        </m:r>
                      </m:e>
                    </m:bar>
                  </m:oMath>
                </a14:m>
                <a:r>
                  <a:rPr lang="en-US" sz="2000" dirty="0">
                    <a:latin typeface="+mn-lt"/>
                    <a:ea typeface="Times New Roman" panose="02020603050405020304" pitchFamily="18" charset="0"/>
                  </a:rPr>
                  <a:t>,                                               (2)</a:t>
                </a:r>
                <a:endParaRPr lang="ru-RU" sz="2000" dirty="0">
                  <a:latin typeface="+mn-lt"/>
                  <a:ea typeface="Times New Roman" panose="02020603050405020304" pitchFamily="18" charset="0"/>
                </a:endParaRPr>
              </a:p>
              <a:p>
                <a:pPr algn="r">
                  <a:spcBef>
                    <a:spcPts val="1200"/>
                  </a:spcBef>
                  <a:spcAft>
                    <a:spcPts val="1200"/>
                  </a:spcAft>
                </a:pPr>
                <a14:m>
                  <m:oMath xmlns:m="http://schemas.openxmlformats.org/officeDocument/2006/math">
                    <m:nary>
                      <m:nary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naryPr>
                      <m:sub>
                        <m:r>
                          <a:rPr lang="ru-RU" sz="2000" i="1">
                            <a:latin typeface="Cambria Math" panose="02040503050406030204" pitchFamily="18" charset="0"/>
                            <a:ea typeface="Times New Roman" panose="02020603050405020304" pitchFamily="18" charset="0"/>
                            <a:cs typeface="Arial" panose="020B0604020202020204" pitchFamily="34" charset="0"/>
                          </a:rPr>
                          <m:t>𝑖</m:t>
                        </m:r>
                        <m:r>
                          <a:rPr lang="en-US" sz="2000" i="1">
                            <a:latin typeface="Cambria Math" panose="02040503050406030204" pitchFamily="18" charset="0"/>
                            <a:ea typeface="Times New Roman" panose="02020603050405020304" pitchFamily="18" charset="0"/>
                            <a:cs typeface="Arial" panose="020B0604020202020204" pitchFamily="34" charset="0"/>
                          </a:rPr>
                          <m:t>=1</m:t>
                        </m:r>
                      </m:sub>
                      <m:sup>
                        <m:r>
                          <a:rPr lang="ru-RU" sz="2000" i="1">
                            <a:latin typeface="Cambria Math" panose="02040503050406030204" pitchFamily="18" charset="0"/>
                            <a:ea typeface="Times New Roman" panose="02020603050405020304" pitchFamily="18" charset="0"/>
                            <a:cs typeface="Arial" panose="020B0604020202020204" pitchFamily="34" charset="0"/>
                          </a:rPr>
                          <m:t>𝑁</m:t>
                        </m:r>
                      </m:sup>
                      <m:e>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cs typeface="Arial" panose="020B0604020202020204" pitchFamily="34" charset="0"/>
                              </a:rPr>
                              <m:t>𝑣</m:t>
                            </m:r>
                          </m:e>
                          <m:sub>
                            <m:r>
                              <a:rPr lang="ru-RU" sz="2000" i="1">
                                <a:latin typeface="Cambria Math" panose="02040503050406030204" pitchFamily="18" charset="0"/>
                                <a:ea typeface="Times New Roman" panose="02020603050405020304" pitchFamily="18" charset="0"/>
                                <a:cs typeface="Arial" panose="020B0604020202020204" pitchFamily="34" charset="0"/>
                              </a:rPr>
                              <m:t>𝑖𝑗</m:t>
                            </m:r>
                          </m:sub>
                        </m:sSub>
                      </m:e>
                    </m:nary>
                    <m:r>
                      <a:rPr lang="en-US" sz="2000" i="1">
                        <a:latin typeface="Cambria Math" panose="02040503050406030204" pitchFamily="18" charset="0"/>
                        <a:ea typeface="Times New Roman" panose="02020603050405020304" pitchFamily="18" charset="0"/>
                        <a:cs typeface="Arial" panose="020B0604020202020204" pitchFamily="34" charset="0"/>
                      </a:rPr>
                      <m:t>=</m:t>
                    </m:r>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ru-RU" sz="2000" i="1">
                            <a:latin typeface="Cambria Math" panose="02040503050406030204" pitchFamily="18" charset="0"/>
                            <a:ea typeface="Times New Roman" panose="02020603050405020304" pitchFamily="18" charset="0"/>
                            <a:cs typeface="Arial" panose="020B0604020202020204" pitchFamily="34" charset="0"/>
                          </a:rPr>
                          <m:t>𝑏</m:t>
                        </m:r>
                      </m:e>
                      <m:sub>
                        <m:r>
                          <a:rPr lang="ru-RU" sz="2000" i="1">
                            <a:latin typeface="Cambria Math" panose="02040503050406030204" pitchFamily="18" charset="0"/>
                            <a:ea typeface="Times New Roman" panose="02020603050405020304" pitchFamily="18" charset="0"/>
                            <a:cs typeface="Arial" panose="020B0604020202020204" pitchFamily="34" charset="0"/>
                          </a:rPr>
                          <m:t>𝑗</m:t>
                        </m:r>
                      </m:sub>
                      <m:sup>
                        <m:r>
                          <a:rPr lang="ru-RU" sz="2000" i="1">
                            <a:latin typeface="Cambria Math" panose="02040503050406030204" pitchFamily="18" charset="0"/>
                            <a:ea typeface="Times New Roman" panose="02020603050405020304" pitchFamily="18" charset="0"/>
                            <a:cs typeface="Arial" panose="020B0604020202020204" pitchFamily="34" charset="0"/>
                          </a:rPr>
                          <m:t>𝐼𝐼</m:t>
                        </m:r>
                      </m:sup>
                    </m:sSubSup>
                  </m:oMath>
                </a14:m>
                <a:r>
                  <a:rPr lang="en-US" sz="2000" dirty="0">
                    <a:latin typeface="+mn-lt"/>
                    <a:ea typeface="Times New Roman" panose="02020603050405020304" pitchFamily="18" charset="0"/>
                  </a:rPr>
                  <a:t>, </a:t>
                </a:r>
                <a14:m>
                  <m:oMath xmlns:m="http://schemas.openxmlformats.org/officeDocument/2006/math">
                    <m:r>
                      <a:rPr lang="ru-RU" sz="2000" i="1">
                        <a:latin typeface="Cambria Math" panose="02040503050406030204" pitchFamily="18" charset="0"/>
                        <a:ea typeface="Times New Roman" panose="02020603050405020304" pitchFamily="18" charset="0"/>
                        <a:cs typeface="Arial" panose="020B0604020202020204" pitchFamily="34" charset="0"/>
                      </a:rPr>
                      <m:t>𝑗</m:t>
                    </m:r>
                    <m:r>
                      <a:rPr lang="en-US" sz="2000" i="1">
                        <a:latin typeface="Cambria Math" panose="02040503050406030204" pitchFamily="18" charset="0"/>
                        <a:ea typeface="Times New Roman" panose="02020603050405020304" pitchFamily="18" charset="0"/>
                        <a:cs typeface="Arial" panose="020B0604020202020204" pitchFamily="34" charset="0"/>
                      </a:rPr>
                      <m:t>=</m:t>
                    </m:r>
                    <m:bar>
                      <m:barPr>
                        <m:pos m:val="top"/>
                        <m:ctrlPr>
                          <a:rPr lang="ru-RU" sz="2000" i="1">
                            <a:latin typeface="Cambria Math" panose="02040503050406030204" pitchFamily="18" charset="0"/>
                            <a:ea typeface="Times New Roman" panose="02020603050405020304" pitchFamily="18" charset="0"/>
                            <a:cs typeface="Arial" panose="020B0604020202020204" pitchFamily="34" charset="0"/>
                          </a:rPr>
                        </m:ctrlPr>
                      </m:barPr>
                      <m:e>
                        <m:r>
                          <a:rPr lang="en-US" sz="2000" i="1">
                            <a:latin typeface="Cambria Math" panose="02040503050406030204" pitchFamily="18" charset="0"/>
                            <a:ea typeface="Times New Roman" panose="02020603050405020304" pitchFamily="18" charset="0"/>
                            <a:cs typeface="Arial" panose="020B0604020202020204" pitchFamily="34" charset="0"/>
                          </a:rPr>
                          <m:t>1,</m:t>
                        </m:r>
                        <m:r>
                          <a:rPr lang="ru-RU" sz="2000" i="1">
                            <a:latin typeface="Cambria Math" panose="02040503050406030204" pitchFamily="18" charset="0"/>
                            <a:ea typeface="Times New Roman" panose="02020603050405020304" pitchFamily="18" charset="0"/>
                            <a:cs typeface="Arial" panose="020B0604020202020204" pitchFamily="34" charset="0"/>
                          </a:rPr>
                          <m:t>𝑀</m:t>
                        </m:r>
                      </m:e>
                    </m:bar>
                  </m:oMath>
                </a14:m>
                <a:r>
                  <a:rPr lang="en-US" sz="2000" dirty="0">
                    <a:latin typeface="+mn-lt"/>
                    <a:ea typeface="Times New Roman" panose="02020603050405020304" pitchFamily="18" charset="0"/>
                  </a:rPr>
                  <a:t>,                                                      (3)</a:t>
                </a:r>
                <a:endParaRPr lang="ru-RU" sz="2000" dirty="0">
                  <a:latin typeface="+mn-lt"/>
                  <a:ea typeface="Times New Roman" panose="02020603050405020304" pitchFamily="18" charset="0"/>
                </a:endParaRPr>
              </a:p>
              <a:p>
                <a:pPr algn="r">
                  <a:spcBef>
                    <a:spcPts val="1200"/>
                  </a:spcBef>
                  <a:spcAft>
                    <a:spcPts val="1200"/>
                  </a:spcAft>
                </a:pPr>
                <a14:m>
                  <m:oMath xmlns:m="http://schemas.openxmlformats.org/officeDocument/2006/math">
                    <m:acc>
                      <m:acc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accPr>
                      <m:e>
                        <m:r>
                          <a:rPr lang="ru-RU" sz="2000" i="1">
                            <a:latin typeface="Cambria Math" panose="02040503050406030204" pitchFamily="18" charset="0"/>
                            <a:ea typeface="Times New Roman" panose="02020603050405020304" pitchFamily="18" charset="0"/>
                            <a:cs typeface="Arial" panose="020B0604020202020204" pitchFamily="34" charset="0"/>
                          </a:rPr>
                          <m:t>𝜔</m:t>
                        </m:r>
                      </m:e>
                    </m:acc>
                    <m:r>
                      <a:rPr lang="en-US" sz="2000" i="1">
                        <a:latin typeface="Cambria Math" panose="02040503050406030204" pitchFamily="18" charset="0"/>
                        <a:ea typeface="Times New Roman" panose="02020603050405020304" pitchFamily="18" charset="0"/>
                        <a:cs typeface="Cambria Math" panose="02040503050406030204" pitchFamily="18" charset="0"/>
                      </a:rPr>
                      <m:t>∈</m:t>
                    </m:r>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ru-RU" sz="2000" i="1">
                            <a:latin typeface="Cambria Math" panose="02040503050406030204" pitchFamily="18" charset="0"/>
                            <a:ea typeface="Times New Roman" panose="02020603050405020304" pitchFamily="18" charset="0"/>
                          </a:rPr>
                          <m:t>𝛴</m:t>
                        </m:r>
                      </m:e>
                      <m:sub>
                        <m:r>
                          <a:rPr lang="ru-RU" sz="2000" i="1">
                            <a:latin typeface="Cambria Math" panose="02040503050406030204" pitchFamily="18" charset="0"/>
                            <a:ea typeface="Times New Roman" panose="02020603050405020304" pitchFamily="18" charset="0"/>
                          </a:rPr>
                          <m:t>𝛺</m:t>
                        </m:r>
                      </m:sub>
                      <m:sup>
                        <m:r>
                          <a:rPr lang="ru-RU" sz="2000" i="1">
                            <a:latin typeface="Cambria Math" panose="02040503050406030204" pitchFamily="18" charset="0"/>
                            <a:ea typeface="Times New Roman" panose="02020603050405020304" pitchFamily="18" charset="0"/>
                            <a:cs typeface="Arial" panose="020B0604020202020204" pitchFamily="34" charset="0"/>
                          </a:rPr>
                          <m:t>𝑁</m:t>
                        </m:r>
                      </m:sup>
                    </m:sSubSup>
                  </m:oMath>
                </a14:m>
                <a:r>
                  <a:rPr lang="en-US" sz="2000" dirty="0">
                    <a:latin typeface="+mn-lt"/>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𝜈</m:t>
                    </m:r>
                    <m:r>
                      <a:rPr lang="en-US" sz="2000" i="1">
                        <a:latin typeface="Cambria Math" panose="02040503050406030204" pitchFamily="18" charset="0"/>
                        <a:ea typeface="Times New Roman" panose="02020603050405020304" pitchFamily="18" charset="0"/>
                        <a:cs typeface="Cambria Math" panose="02040503050406030204" pitchFamily="18" charset="0"/>
                      </a:rPr>
                      <m:t>∈</m:t>
                    </m:r>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en-US" sz="2000" i="1">
                            <a:latin typeface="Cambria Math" panose="02040503050406030204" pitchFamily="18" charset="0"/>
                            <a:ea typeface="Times New Roman" panose="02020603050405020304" pitchFamily="18" charset="0"/>
                            <a:cs typeface="Arial" panose="020B0604020202020204" pitchFamily="34" charset="0"/>
                          </a:rPr>
                          <m:t>𝑅</m:t>
                        </m:r>
                      </m:e>
                      <m:sub>
                        <m:r>
                          <a:rPr lang="en-US" sz="2000" i="1">
                            <a:latin typeface="Cambria Math" panose="02040503050406030204" pitchFamily="18" charset="0"/>
                            <a:ea typeface="Times New Roman" panose="02020603050405020304" pitchFamily="18" charset="0"/>
                            <a:cs typeface="Arial" panose="020B0604020202020204" pitchFamily="34" charset="0"/>
                          </a:rPr>
                          <m:t>𝑁𝑀</m:t>
                        </m:r>
                      </m:sub>
                      <m:sup>
                        <m:r>
                          <a:rPr lang="en-US" sz="2000" i="1">
                            <a:latin typeface="Cambria Math" panose="02040503050406030204" pitchFamily="18" charset="0"/>
                            <a:ea typeface="Times New Roman" panose="02020603050405020304" pitchFamily="18" charset="0"/>
                            <a:cs typeface="Arial" panose="020B0604020202020204" pitchFamily="34" charset="0"/>
                          </a:rPr>
                          <m:t>+</m:t>
                        </m:r>
                      </m:sup>
                    </m:sSubSup>
                  </m:oMath>
                </a14:m>
                <a:r>
                  <a:rPr lang="en-US" sz="2000" i="1" dirty="0">
                    <a:latin typeface="+mn-lt"/>
                    <a:ea typeface="Times New Roman" panose="02020603050405020304" pitchFamily="18" charset="0"/>
                  </a:rPr>
                  <a:t>, </a:t>
                </a:r>
                <a14:m>
                  <m:oMath xmlns:m="http://schemas.openxmlformats.org/officeDocument/2006/math">
                    <m:sSup>
                      <m:sSupPr>
                        <m:ctrlPr>
                          <a:rPr lang="ru-RU" sz="2000" i="1">
                            <a:latin typeface="Cambria Math" panose="02040503050406030204" pitchFamily="18" charset="0"/>
                            <a:ea typeface="Times New Roman" panose="02020603050405020304" pitchFamily="18" charset="0"/>
                            <a:cs typeface="Arial" panose="020B0604020202020204" pitchFamily="34" charset="0"/>
                          </a:rPr>
                        </m:ctrlPr>
                      </m:sSupPr>
                      <m:e>
                        <m:r>
                          <a:rPr lang="ru-RU" sz="2000" i="1">
                            <a:latin typeface="Cambria Math" panose="02040503050406030204" pitchFamily="18" charset="0"/>
                            <a:ea typeface="Times New Roman" panose="02020603050405020304" pitchFamily="18" charset="0"/>
                            <a:cs typeface="Arial" panose="020B0604020202020204" pitchFamily="34" charset="0"/>
                          </a:rPr>
                          <m:t>𝜏</m:t>
                        </m:r>
                      </m:e>
                      <m:sup>
                        <m:r>
                          <a:rPr lang="ru-RU" sz="2000" i="1">
                            <a:latin typeface="Cambria Math" panose="02040503050406030204" pitchFamily="18" charset="0"/>
                            <a:ea typeface="Times New Roman" panose="02020603050405020304" pitchFamily="18" charset="0"/>
                            <a:cs typeface="Arial" panose="020B0604020202020204" pitchFamily="34" charset="0"/>
                          </a:rPr>
                          <m:t>𝐼</m:t>
                        </m:r>
                      </m:sup>
                    </m:sSup>
                    <m:r>
                      <a:rPr lang="en-US" sz="2000" i="1">
                        <a:latin typeface="Cambria Math" panose="02040503050406030204" pitchFamily="18" charset="0"/>
                        <a:ea typeface="Times New Roman" panose="02020603050405020304" pitchFamily="18" charset="0"/>
                        <a:cs typeface="Cambria Math" panose="02040503050406030204" pitchFamily="18" charset="0"/>
                      </a:rPr>
                      <m:t>∈</m:t>
                    </m:r>
                    <m:sSup>
                      <m:sSupPr>
                        <m:ctrlPr>
                          <a:rPr lang="ru-RU" sz="2000" i="1">
                            <a:latin typeface="Cambria Math" panose="02040503050406030204" pitchFamily="18" charset="0"/>
                            <a:ea typeface="Times New Roman" panose="02020603050405020304" pitchFamily="18" charset="0"/>
                            <a:cs typeface="Arial" panose="020B0604020202020204" pitchFamily="34" charset="0"/>
                          </a:rPr>
                        </m:ctrlPr>
                      </m:sSupPr>
                      <m:e>
                        <m:r>
                          <a:rPr lang="ru-RU" sz="2000" i="1">
                            <a:latin typeface="Cambria Math" panose="02040503050406030204" pitchFamily="18" charset="0"/>
                            <a:ea typeface="Times New Roman" panose="02020603050405020304" pitchFamily="18" charset="0"/>
                          </a:rPr>
                          <m:t>𝛺</m:t>
                        </m:r>
                      </m:e>
                      <m:sup>
                        <m:r>
                          <a:rPr lang="ru-RU" sz="2000" i="1">
                            <a:latin typeface="Cambria Math" panose="02040503050406030204" pitchFamily="18" charset="0"/>
                            <a:ea typeface="Times New Roman" panose="02020603050405020304" pitchFamily="18" charset="0"/>
                            <a:cs typeface="Arial" panose="020B0604020202020204" pitchFamily="34" charset="0"/>
                          </a:rPr>
                          <m:t>𝑁</m:t>
                        </m:r>
                      </m:sup>
                    </m:sSup>
                  </m:oMath>
                </a14:m>
                <a:r>
                  <a:rPr lang="en-US" sz="2000" dirty="0">
                    <a:latin typeface="+mn-lt"/>
                    <a:ea typeface="Times New Roman" panose="02020603050405020304" pitchFamily="18" charset="0"/>
                  </a:rPr>
                  <a:t>,                                                   (4)</a:t>
                </a:r>
                <a:endParaRPr lang="ru-RU" sz="2000" dirty="0">
                  <a:latin typeface="+mn-lt"/>
                  <a:ea typeface="Times New Roman" panose="02020603050405020304" pitchFamily="18" charset="0"/>
                </a:endParaRPr>
              </a:p>
              <a:p>
                <a:pPr algn="r">
                  <a:spcBef>
                    <a:spcPts val="1200"/>
                  </a:spcBef>
                  <a:spcAft>
                    <a:spcPts val="1200"/>
                  </a:spcAft>
                </a:pPr>
                <a14:m>
                  <m:oMath xmlns:m="http://schemas.openxmlformats.org/officeDocument/2006/math">
                    <m:sSubSup>
                      <m:sSubSupPr>
                        <m:ctrlPr>
                          <a:rPr lang="ru-RU" sz="2000" i="1">
                            <a:latin typeface="Cambria Math" panose="02040503050406030204" pitchFamily="18" charset="0"/>
                            <a:ea typeface="Times New Roman" panose="02020603050405020304" pitchFamily="18" charset="0"/>
                            <a:cs typeface="Arial" panose="020B0604020202020204" pitchFamily="34" charset="0"/>
                          </a:rPr>
                        </m:ctrlPr>
                      </m:sSubSupPr>
                      <m:e>
                        <m:r>
                          <a:rPr lang="ru-RU" sz="2000" i="1">
                            <a:latin typeface="Cambria Math" panose="02040503050406030204" pitchFamily="18" charset="0"/>
                            <a:ea typeface="Times New Roman" panose="02020603050405020304" pitchFamily="18" charset="0"/>
                          </a:rPr>
                          <m:t>𝛴</m:t>
                        </m:r>
                      </m:e>
                      <m:sub>
                        <m:r>
                          <a:rPr lang="ru-RU" sz="2000" i="1">
                            <a:latin typeface="Cambria Math" panose="02040503050406030204" pitchFamily="18" charset="0"/>
                            <a:ea typeface="Times New Roman" panose="02020603050405020304" pitchFamily="18" charset="0"/>
                          </a:rPr>
                          <m:t>𝛺</m:t>
                        </m:r>
                      </m:sub>
                      <m:sup>
                        <m:r>
                          <a:rPr lang="ru-RU" sz="2000" i="1">
                            <a:latin typeface="Cambria Math" panose="02040503050406030204" pitchFamily="18" charset="0"/>
                            <a:ea typeface="Times New Roman" panose="02020603050405020304" pitchFamily="18" charset="0"/>
                            <a:cs typeface="Arial" panose="020B0604020202020204" pitchFamily="34" charset="0"/>
                          </a:rPr>
                          <m:t>𝑁</m:t>
                        </m:r>
                      </m:sup>
                    </m:sSubSup>
                    <m:r>
                      <a:rPr lang="en-US" sz="2000" i="1">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ru-RU" sz="2000" i="1">
                            <a:latin typeface="Cambria Math" panose="02040503050406030204" pitchFamily="18" charset="0"/>
                            <a:ea typeface="Times New Roman" panose="02020603050405020304" pitchFamily="18" charset="0"/>
                            <a:cs typeface="Arial" panose="020B0604020202020204" pitchFamily="34" charset="0"/>
                          </a:rPr>
                        </m:ctrlPr>
                      </m:dPr>
                      <m:e>
                        <m:acc>
                          <m:acc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accPr>
                          <m:e>
                            <m:r>
                              <a:rPr lang="ru-RU" sz="2000" i="1">
                                <a:latin typeface="Cambria Math" panose="02040503050406030204" pitchFamily="18" charset="0"/>
                                <a:ea typeface="Times New Roman" panose="02020603050405020304" pitchFamily="18" charset="0"/>
                                <a:cs typeface="Arial" panose="020B0604020202020204" pitchFamily="34" charset="0"/>
                              </a:rPr>
                              <m:t>𝜔</m:t>
                            </m:r>
                          </m:e>
                        </m:acc>
                        <m:r>
                          <a:rPr lang="en-US" sz="2000" i="1">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ru-RU" sz="2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rPr>
                                  <m:t>𝛺</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rPr>
                                  <m:t>𝛺</m:t>
                                </m:r>
                              </m:e>
                              <m:sub>
                                <m:r>
                                  <a:rPr lang="ru-RU" sz="2000" i="1">
                                    <a:latin typeface="Cambria Math" panose="02040503050406030204" pitchFamily="18" charset="0"/>
                                    <a:ea typeface="Times New Roman" panose="02020603050405020304" pitchFamily="18" charset="0"/>
                                    <a:cs typeface="Arial" panose="020B0604020202020204" pitchFamily="34" charset="0"/>
                                  </a:rPr>
                                  <m:t>𝑁</m:t>
                                </m:r>
                              </m:sub>
                            </m:sSub>
                          </m:e>
                        </m:d>
                      </m:e>
                    </m:d>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rPr>
                      <m:t>  </m:t>
                    </m:r>
                    <m:nary>
                      <m:naryPr>
                        <m:chr m:val="⋃"/>
                        <m:ctrlPr>
                          <a:rPr lang="ru-RU" sz="2000" i="1">
                            <a:latin typeface="Cambria Math" panose="02040503050406030204" pitchFamily="18" charset="0"/>
                            <a:ea typeface="Times New Roman" panose="02020603050405020304" pitchFamily="18" charset="0"/>
                            <a:cs typeface="Arial" panose="020B0604020202020204" pitchFamily="34" charset="0"/>
                          </a:rPr>
                        </m:ctrlPr>
                      </m:naryPr>
                      <m:sub>
                        <m:r>
                          <a:rPr lang="ru-RU" sz="2000" i="1">
                            <a:latin typeface="Cambria Math" panose="02040503050406030204" pitchFamily="18" charset="0"/>
                            <a:ea typeface="Times New Roman" panose="02020603050405020304" pitchFamily="18" charset="0"/>
                            <a:cs typeface="Arial" panose="020B0604020202020204" pitchFamily="34" charset="0"/>
                          </a:rPr>
                          <m:t>𝑖</m:t>
                        </m:r>
                        <m:r>
                          <a:rPr lang="en-US" sz="2000" i="1">
                            <a:latin typeface="Cambria Math" panose="02040503050406030204" pitchFamily="18" charset="0"/>
                            <a:ea typeface="Times New Roman" panose="02020603050405020304" pitchFamily="18" charset="0"/>
                            <a:cs typeface="Arial" panose="020B0604020202020204" pitchFamily="34" charset="0"/>
                          </a:rPr>
                          <m:t>=1</m:t>
                        </m:r>
                      </m:sub>
                      <m:sup>
                        <m:r>
                          <a:rPr lang="ru-RU" sz="2000" i="1">
                            <a:latin typeface="Cambria Math" panose="02040503050406030204" pitchFamily="18" charset="0"/>
                            <a:ea typeface="Times New Roman" panose="02020603050405020304" pitchFamily="18" charset="0"/>
                            <a:cs typeface="Arial" panose="020B0604020202020204" pitchFamily="34" charset="0"/>
                          </a:rPr>
                          <m:t>𝑁</m:t>
                        </m:r>
                      </m:sup>
                      <m:e>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rPr>
                              <m:t>𝛺</m:t>
                            </m:r>
                          </m:e>
                          <m:sub>
                            <m:r>
                              <a:rPr lang="ru-RU" sz="2000" i="1">
                                <a:latin typeface="Cambria Math" panose="02040503050406030204" pitchFamily="18" charset="0"/>
                                <a:ea typeface="Times New Roman" panose="02020603050405020304" pitchFamily="18" charset="0"/>
                                <a:cs typeface="Arial" panose="020B0604020202020204" pitchFamily="34" charset="0"/>
                              </a:rPr>
                              <m:t>𝑖</m:t>
                            </m:r>
                          </m:sub>
                        </m:sSub>
                      </m:e>
                    </m:nary>
                    <m:r>
                      <a:rPr lang="en-US" sz="2000" i="1">
                        <a:latin typeface="Cambria Math" panose="02040503050406030204" pitchFamily="18" charset="0"/>
                        <a:ea typeface="Times New Roman" panose="02020603050405020304" pitchFamily="18" charset="0"/>
                        <a:cs typeface="Arial" panose="020B0604020202020204" pitchFamily="34" charset="0"/>
                      </a:rPr>
                      <m:t>=</m:t>
                    </m:r>
                    <m:r>
                      <a:rPr lang="ru-RU" sz="2000" i="1">
                        <a:latin typeface="Cambria Math" panose="02040503050406030204" pitchFamily="18" charset="0"/>
                        <a:ea typeface="Times New Roman" panose="02020603050405020304" pitchFamily="18" charset="0"/>
                      </a:rPr>
                      <m:t>𝛺</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rPr>
                      <m:t> </m:t>
                    </m:r>
                    <m:r>
                      <m:rPr>
                        <m:nor/>
                      </m:rPr>
                      <a:rPr lang="en-US" sz="2000">
                        <a:latin typeface="+mn-lt"/>
                        <a:ea typeface="Times New Roman" panose="02020603050405020304" pitchFamily="18" charset="0"/>
                        <a:cs typeface="Arial" panose="020B0604020202020204" pitchFamily="34" charset="0"/>
                      </a:rPr>
                      <m:t>mes</m:t>
                    </m:r>
                    <m:d>
                      <m:dPr>
                        <m:ctrlPr>
                          <a:rPr lang="ru-RU" sz="2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rPr>
                              <m:t>𝛺</m:t>
                            </m:r>
                          </m:e>
                          <m:sub>
                            <m:r>
                              <a:rPr lang="ru-RU" sz="2000" i="1">
                                <a:latin typeface="Cambria Math" panose="02040503050406030204" pitchFamily="18" charset="0"/>
                                <a:ea typeface="Times New Roman" panose="02020603050405020304" pitchFamily="18" charset="0"/>
                                <a:cs typeface="Arial" panose="020B0604020202020204" pitchFamily="34" charset="0"/>
                              </a:rPr>
                              <m:t>𝑖</m:t>
                            </m:r>
                          </m:sub>
                        </m:sSub>
                        <m:r>
                          <a:rPr lang="en-US" sz="2000" i="1">
                            <a:latin typeface="Cambria Math" panose="02040503050406030204" pitchFamily="18" charset="0"/>
                            <a:ea typeface="Times New Roman" panose="02020603050405020304" pitchFamily="18" charset="0"/>
                          </a:rPr>
                          <m:t>∩</m:t>
                        </m:r>
                        <m:sSub>
                          <m:sSubPr>
                            <m:ctrlPr>
                              <a:rPr lang="ru-RU" sz="2000" i="1">
                                <a:latin typeface="Cambria Math" panose="02040503050406030204" pitchFamily="18" charset="0"/>
                                <a:ea typeface="Times New Roman" panose="02020603050405020304" pitchFamily="18" charset="0"/>
                                <a:cs typeface="Arial" panose="020B0604020202020204" pitchFamily="34" charset="0"/>
                              </a:rPr>
                            </m:ctrlPr>
                          </m:sSubPr>
                          <m:e>
                            <m:r>
                              <a:rPr lang="ru-RU" sz="2000" i="1">
                                <a:latin typeface="Cambria Math" panose="02040503050406030204" pitchFamily="18" charset="0"/>
                                <a:ea typeface="Times New Roman" panose="02020603050405020304" pitchFamily="18" charset="0"/>
                              </a:rPr>
                              <m:t>𝛺</m:t>
                            </m:r>
                          </m:e>
                          <m:sub>
                            <m:r>
                              <a:rPr lang="ru-RU" sz="2000" i="1">
                                <a:latin typeface="Cambria Math" panose="02040503050406030204" pitchFamily="18" charset="0"/>
                                <a:ea typeface="Times New Roman" panose="02020603050405020304" pitchFamily="18" charset="0"/>
                                <a:cs typeface="Arial" panose="020B0604020202020204" pitchFamily="34" charset="0"/>
                              </a:rPr>
                              <m:t>𝑗</m:t>
                            </m:r>
                          </m:sub>
                        </m:sSub>
                      </m:e>
                    </m:d>
                    <m:r>
                      <a:rPr lang="en-US" sz="2000" i="1">
                        <a:latin typeface="Cambria Math" panose="02040503050406030204" pitchFamily="18" charset="0"/>
                        <a:ea typeface="Times New Roman" panose="02020603050405020304" pitchFamily="18" charset="0"/>
                        <a:cs typeface="Arial" panose="020B0604020202020204" pitchFamily="34" charset="0"/>
                      </a:rPr>
                      <m:t>=0,</m:t>
                    </m:r>
                    <m:d>
                      <m:dPr>
                        <m:begChr m:val=""/>
                        <m:endChr m:val="}"/>
                        <m:ctrlPr>
                          <a:rPr lang="ru-RU"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rPr>
                          <m:t> </m:t>
                        </m:r>
                        <m:r>
                          <a:rPr lang="ru-RU" sz="2000" i="1">
                            <a:latin typeface="Cambria Math" panose="02040503050406030204" pitchFamily="18" charset="0"/>
                            <a:ea typeface="Times New Roman" panose="02020603050405020304" pitchFamily="18" charset="0"/>
                            <a:cs typeface="Arial" panose="020B0604020202020204" pitchFamily="34" charset="0"/>
                          </a:rPr>
                          <m:t>𝑖</m:t>
                        </m:r>
                        <m:r>
                          <a:rPr lang="en-US" sz="2000" i="1">
                            <a:latin typeface="Cambria Math" panose="02040503050406030204" pitchFamily="18" charset="0"/>
                            <a:ea typeface="Times New Roman" panose="02020603050405020304" pitchFamily="18" charset="0"/>
                          </a:rPr>
                          <m:t>≠</m:t>
                        </m:r>
                        <m:r>
                          <a:rPr lang="ru-RU" sz="2000" i="1">
                            <a:latin typeface="Cambria Math" panose="02040503050406030204" pitchFamily="18" charset="0"/>
                            <a:ea typeface="Times New Roman" panose="02020603050405020304" pitchFamily="18" charset="0"/>
                            <a:cs typeface="Arial" panose="020B0604020202020204" pitchFamily="34" charset="0"/>
                          </a:rPr>
                          <m:t>𝑗</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rPr>
                          <m:t> </m:t>
                        </m:r>
                        <m:r>
                          <a:rPr lang="ru-RU" sz="2000" i="1">
                            <a:latin typeface="Cambria Math" panose="02040503050406030204" pitchFamily="18" charset="0"/>
                            <a:ea typeface="Times New Roman" panose="02020603050405020304" pitchFamily="18" charset="0"/>
                            <a:cs typeface="Arial" panose="020B0604020202020204" pitchFamily="34" charset="0"/>
                          </a:rPr>
                          <m:t>𝑖</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rPr>
                          <m:t> </m:t>
                        </m:r>
                        <m:r>
                          <a:rPr lang="ru-RU" sz="2000" i="1">
                            <a:latin typeface="Cambria Math" panose="02040503050406030204" pitchFamily="18" charset="0"/>
                            <a:ea typeface="Times New Roman" panose="02020603050405020304" pitchFamily="18" charset="0"/>
                            <a:cs typeface="Arial" panose="020B0604020202020204" pitchFamily="34" charset="0"/>
                          </a:rPr>
                          <m:t>𝑗</m:t>
                        </m:r>
                        <m:r>
                          <a:rPr lang="en-US" sz="2000" i="1">
                            <a:latin typeface="Cambria Math" panose="02040503050406030204" pitchFamily="18" charset="0"/>
                            <a:ea typeface="Times New Roman" panose="02020603050405020304" pitchFamily="18" charset="0"/>
                            <a:cs typeface="Arial" panose="020B0604020202020204" pitchFamily="34" charset="0"/>
                          </a:rPr>
                          <m:t>=</m:t>
                        </m:r>
                        <m:bar>
                          <m:barPr>
                            <m:pos m:val="top"/>
                            <m:ctrlPr>
                              <a:rPr lang="ru-RU" sz="2000" i="1">
                                <a:latin typeface="Cambria Math" panose="02040503050406030204" pitchFamily="18" charset="0"/>
                                <a:ea typeface="Times New Roman" panose="02020603050405020304" pitchFamily="18" charset="0"/>
                                <a:cs typeface="Arial" panose="020B0604020202020204" pitchFamily="34" charset="0"/>
                              </a:rPr>
                            </m:ctrlPr>
                          </m:barPr>
                          <m:e>
                            <m:r>
                              <a:rPr lang="en-US" sz="2000" i="1">
                                <a:latin typeface="Cambria Math" panose="02040503050406030204" pitchFamily="18" charset="0"/>
                                <a:ea typeface="Times New Roman" panose="02020603050405020304" pitchFamily="18" charset="0"/>
                                <a:cs typeface="Arial" panose="020B0604020202020204" pitchFamily="34" charset="0"/>
                              </a:rPr>
                              <m:t>1,</m:t>
                            </m:r>
                            <m:r>
                              <a:rPr lang="ru-RU" sz="2000" i="1">
                                <a:latin typeface="Cambria Math" panose="02040503050406030204" pitchFamily="18" charset="0"/>
                                <a:ea typeface="Times New Roman" panose="02020603050405020304" pitchFamily="18" charset="0"/>
                                <a:cs typeface="Arial" panose="020B0604020202020204" pitchFamily="34" charset="0"/>
                              </a:rPr>
                              <m:t>𝐿</m:t>
                            </m:r>
                          </m:e>
                        </m:bar>
                      </m:e>
                    </m:d>
                    <m:r>
                      <a:rPr lang="en-US" sz="2000" i="1">
                        <a:latin typeface="Cambria Math" panose="02040503050406030204" pitchFamily="18" charset="0"/>
                        <a:ea typeface="Times New Roman" panose="02020603050405020304" pitchFamily="18" charset="0"/>
                        <a:cs typeface="Arial" panose="020B0604020202020204" pitchFamily="34" charset="0"/>
                      </a:rPr>
                      <m:t>.</m:t>
                    </m:r>
                  </m:oMath>
                </a14:m>
                <a:r>
                  <a:rPr lang="en-US" sz="2000" dirty="0">
                    <a:latin typeface="+mn-lt"/>
                    <a:ea typeface="Times New Roman" panose="02020603050405020304" pitchFamily="18" charset="0"/>
                  </a:rPr>
                  <a:t>                      (5)</a:t>
                </a:r>
                <a:endParaRPr lang="ru-RU" sz="2000" dirty="0">
                  <a:latin typeface="+mn-lt"/>
                  <a:ea typeface="Times New Roman" panose="02020603050405020304" pitchFamily="18" charset="0"/>
                </a:endParaRPr>
              </a:p>
            </p:txBody>
          </p:sp>
        </mc:Choice>
        <mc:Fallback xmlns="">
          <p:sp>
            <p:nvSpPr>
              <p:cNvPr id="2" name="Прямоугольник 1">
                <a:extLst>
                  <a:ext uri="{FF2B5EF4-FFF2-40B4-BE49-F238E27FC236}">
                    <a16:creationId xmlns:a16="http://schemas.microsoft.com/office/drawing/2014/main" id="{E2331F75-B181-4772-87A0-08C6A520C192}"/>
                  </a:ext>
                </a:extLst>
              </p:cNvPr>
              <p:cNvSpPr>
                <a:spLocks noRot="1" noChangeAspect="1" noMove="1" noResize="1" noEditPoints="1" noAdjustHandles="1" noChangeArrowheads="1" noChangeShapeType="1" noTextEdit="1"/>
              </p:cNvSpPr>
              <p:nvPr/>
            </p:nvSpPr>
            <p:spPr>
              <a:xfrm>
                <a:off x="851339" y="1282262"/>
                <a:ext cx="10983310" cy="4867867"/>
              </a:xfrm>
              <a:prstGeom prst="rect">
                <a:avLst/>
              </a:prstGeom>
              <a:blipFill>
                <a:blip r:embed="rId3"/>
                <a:stretch>
                  <a:fillRect l="-611" t="-501" r="-611" b="-16896"/>
                </a:stretch>
              </a:blipFill>
            </p:spPr>
            <p:txBody>
              <a:bodyPr/>
              <a:lstStyle/>
              <a:p>
                <a:r>
                  <a:rPr lang="ru-RU">
                    <a:noFill/>
                  </a:rPr>
                  <a:t> </a:t>
                </a:r>
              </a:p>
            </p:txBody>
          </p:sp>
        </mc:Fallback>
      </mc:AlternateContent>
    </p:spTree>
    <p:extLst>
      <p:ext uri="{BB962C8B-B14F-4D97-AF65-F5344CB8AC3E}">
        <p14:creationId xmlns:p14="http://schemas.microsoft.com/office/powerpoint/2010/main" val="2758049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g6eb6e2a179_0_23"/>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5" name="Текст 4">
            <a:extLst>
              <a:ext uri="{FF2B5EF4-FFF2-40B4-BE49-F238E27FC236}">
                <a16:creationId xmlns:a16="http://schemas.microsoft.com/office/drawing/2014/main" id="{1581DE34-A090-4FB6-AECE-26BE31A07BE8}"/>
              </a:ext>
            </a:extLst>
          </p:cNvPr>
          <p:cNvSpPr>
            <a:spLocks noGrp="1"/>
          </p:cNvSpPr>
          <p:nvPr>
            <p:ph type="body" idx="1"/>
          </p:nvPr>
        </p:nvSpPr>
        <p:spPr>
          <a:xfrm>
            <a:off x="176009" y="220890"/>
            <a:ext cx="11817327" cy="739550"/>
          </a:xfrm>
        </p:spPr>
        <p:txBody>
          <a:bodyPr/>
          <a:lstStyle/>
          <a:p>
            <a:pPr algn="ctr"/>
            <a:r>
              <a:rPr lang="en-US" dirty="0"/>
              <a:t>Optimal partition of set   and communication scheme </a:t>
            </a:r>
            <a:endParaRPr lang="ru-RU" dirty="0"/>
          </a:p>
        </p:txBody>
      </p:sp>
      <p:pic>
        <p:nvPicPr>
          <p:cNvPr id="11" name="Рисунок 1">
            <a:extLst>
              <a:ext uri="{FF2B5EF4-FFF2-40B4-BE49-F238E27FC236}">
                <a16:creationId xmlns:a16="http://schemas.microsoft.com/office/drawing/2014/main" id="{923B5E35-6731-4FE0-87E9-A523F0833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1427028"/>
            <a:ext cx="1970088" cy="19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
            <a:extLst>
              <a:ext uri="{FF2B5EF4-FFF2-40B4-BE49-F238E27FC236}">
                <a16:creationId xmlns:a16="http://schemas.microsoft.com/office/drawing/2014/main" id="{E798C1CF-AC6A-475D-BC9F-E9A2E85DD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470" y="3960372"/>
            <a:ext cx="2242344" cy="224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
            <a:extLst>
              <a:ext uri="{FF2B5EF4-FFF2-40B4-BE49-F238E27FC236}">
                <a16:creationId xmlns:a16="http://schemas.microsoft.com/office/drawing/2014/main" id="{6936DC8C-CBCC-4285-A50D-E2D54410CAFF}"/>
              </a:ext>
            </a:extLst>
          </p:cNvPr>
          <p:cNvSpPr>
            <a:spLocks noChangeArrowheads="1"/>
          </p:cNvSpPr>
          <p:nvPr/>
        </p:nvSpPr>
        <p:spPr bwMode="auto">
          <a:xfrm>
            <a:off x="2552700" y="1084263"/>
            <a:ext cx="3398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Corbel" panose="020B0503020204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r>
              <a:rPr lang="ru-RU" altLang="zh-CN" sz="1800" dirty="0">
                <a:latin typeface="Arial" panose="020B0604020202020204" pitchFamily="34" charset="0"/>
                <a:cs typeface="华文中宋" panose="020B0503020204020204" pitchFamily="2" charset="-122"/>
              </a:rPr>
              <a:t>М=2</a:t>
            </a:r>
            <a:endParaRPr lang="ru-RU" altLang="uk-UA" sz="1800" dirty="0">
              <a:latin typeface="Arial" panose="020B0604020202020204" pitchFamily="34" charset="0"/>
            </a:endParaRPr>
          </a:p>
        </p:txBody>
      </p:sp>
      <p:sp>
        <p:nvSpPr>
          <p:cNvPr id="14" name="Прямоугольник 1">
            <a:extLst>
              <a:ext uri="{FF2B5EF4-FFF2-40B4-BE49-F238E27FC236}">
                <a16:creationId xmlns:a16="http://schemas.microsoft.com/office/drawing/2014/main" id="{D00D2A1A-D82D-4923-84C8-DAE1061CFF34}"/>
              </a:ext>
            </a:extLst>
          </p:cNvPr>
          <p:cNvSpPr>
            <a:spLocks noChangeArrowheads="1"/>
          </p:cNvSpPr>
          <p:nvPr/>
        </p:nvSpPr>
        <p:spPr bwMode="auto">
          <a:xfrm>
            <a:off x="4881564" y="2357439"/>
            <a:ext cx="87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Corbel" panose="020B0503020204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r>
              <a:rPr lang="en-US" altLang="zh-CN" sz="1800">
                <a:latin typeface="Arial" panose="020B0604020202020204" pitchFamily="34" charset="0"/>
                <a:ea typeface="SimSun" panose="02010600030101010101" pitchFamily="2" charset="-122"/>
              </a:rPr>
              <a:t>N</a:t>
            </a:r>
            <a:r>
              <a:rPr lang="ru-RU" altLang="zh-CN" sz="1800">
                <a:latin typeface="Arial" panose="020B0604020202020204" pitchFamily="34" charset="0"/>
                <a:ea typeface="SimSun" panose="02010600030101010101" pitchFamily="2" charset="-122"/>
              </a:rPr>
              <a:t>=10</a:t>
            </a:r>
            <a:endParaRPr lang="ru-RU" altLang="uk-UA" sz="1800">
              <a:latin typeface="Arial" panose="020B0604020202020204" pitchFamily="34" charset="0"/>
              <a:ea typeface="SimSun" panose="02010600030101010101" pitchFamily="2" charset="-122"/>
            </a:endParaRPr>
          </a:p>
        </p:txBody>
      </p:sp>
      <p:sp>
        <p:nvSpPr>
          <p:cNvPr id="15" name="Прямоугольник 1">
            <a:extLst>
              <a:ext uri="{FF2B5EF4-FFF2-40B4-BE49-F238E27FC236}">
                <a16:creationId xmlns:a16="http://schemas.microsoft.com/office/drawing/2014/main" id="{67BFB35E-58CE-477F-ACA4-C666B65972F2}"/>
              </a:ext>
            </a:extLst>
          </p:cNvPr>
          <p:cNvSpPr>
            <a:spLocks noChangeArrowheads="1"/>
          </p:cNvSpPr>
          <p:nvPr/>
        </p:nvSpPr>
        <p:spPr bwMode="auto">
          <a:xfrm>
            <a:off x="6453189" y="1071564"/>
            <a:ext cx="3398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Corbel" panose="020B0503020204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r>
              <a:rPr lang="ru-RU" altLang="zh-CN" sz="1800">
                <a:latin typeface="Arial" panose="020B0604020202020204" pitchFamily="34" charset="0"/>
                <a:cs typeface="华文中宋" panose="020B0503020204020204" pitchFamily="2" charset="-122"/>
              </a:rPr>
              <a:t>М=5</a:t>
            </a:r>
            <a:endParaRPr lang="ru-RU" altLang="uk-UA" sz="1800">
              <a:latin typeface="Arial" panose="020B0604020202020204" pitchFamily="34" charset="0"/>
            </a:endParaRPr>
          </a:p>
        </p:txBody>
      </p:sp>
      <p:pic>
        <p:nvPicPr>
          <p:cNvPr id="16" name="Рисунок 1">
            <a:extLst>
              <a:ext uri="{FF2B5EF4-FFF2-40B4-BE49-F238E27FC236}">
                <a16:creationId xmlns:a16="http://schemas.microsoft.com/office/drawing/2014/main" id="{296B1F82-9C61-48A2-B54D-05C9FC0B1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189" y="1500189"/>
            <a:ext cx="214312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
            <a:extLst>
              <a:ext uri="{FF2B5EF4-FFF2-40B4-BE49-F238E27FC236}">
                <a16:creationId xmlns:a16="http://schemas.microsoft.com/office/drawing/2014/main" id="{A99EBC66-7D42-47EC-8D04-D452F81D44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3189" y="3970313"/>
            <a:ext cx="2127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
            <a:extLst>
              <a:ext uri="{FF2B5EF4-FFF2-40B4-BE49-F238E27FC236}">
                <a16:creationId xmlns:a16="http://schemas.microsoft.com/office/drawing/2014/main" id="{0F7BAF2D-2F39-45AF-A8CC-F350D3758191}"/>
              </a:ext>
            </a:extLst>
          </p:cNvPr>
          <p:cNvSpPr>
            <a:spLocks noChangeArrowheads="1"/>
          </p:cNvSpPr>
          <p:nvPr/>
        </p:nvSpPr>
        <p:spPr bwMode="auto">
          <a:xfrm>
            <a:off x="8739189" y="2428875"/>
            <a:ext cx="879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Corbel" panose="020B0503020204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r>
              <a:rPr lang="en-US" altLang="zh-CN" sz="1800">
                <a:latin typeface="Arial" panose="020B0604020202020204" pitchFamily="34" charset="0"/>
                <a:ea typeface="SimSun" panose="02010600030101010101" pitchFamily="2" charset="-122"/>
              </a:rPr>
              <a:t>N</a:t>
            </a:r>
            <a:r>
              <a:rPr lang="ru-RU" altLang="zh-CN" sz="1800">
                <a:latin typeface="Arial" panose="020B0604020202020204" pitchFamily="34" charset="0"/>
                <a:ea typeface="SimSun" panose="02010600030101010101" pitchFamily="2" charset="-122"/>
              </a:rPr>
              <a:t>=18</a:t>
            </a:r>
            <a:endParaRPr lang="ru-RU" altLang="uk-UA" sz="1800">
              <a:latin typeface="Arial" panose="020B0604020202020204" pitchFamily="34" charset="0"/>
              <a:ea typeface="SimSun" panose="02010600030101010101" pitchFamily="2" charset="-122"/>
            </a:endParaRPr>
          </a:p>
        </p:txBody>
      </p:sp>
      <p:sp>
        <p:nvSpPr>
          <p:cNvPr id="19" name="Прямоугольник 1">
            <a:extLst>
              <a:ext uri="{FF2B5EF4-FFF2-40B4-BE49-F238E27FC236}">
                <a16:creationId xmlns:a16="http://schemas.microsoft.com/office/drawing/2014/main" id="{205F1ED2-04AD-4892-ABE2-6E6A40B915DF}"/>
              </a:ext>
            </a:extLst>
          </p:cNvPr>
          <p:cNvSpPr>
            <a:spLocks noChangeArrowheads="1"/>
          </p:cNvSpPr>
          <p:nvPr/>
        </p:nvSpPr>
        <p:spPr bwMode="auto">
          <a:xfrm>
            <a:off x="8810626" y="5286375"/>
            <a:ext cx="879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Corbel" panose="020B0503020204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r>
              <a:rPr lang="en-US" altLang="zh-CN" sz="1800" dirty="0">
                <a:latin typeface="Arial" panose="020B0604020202020204" pitchFamily="34" charset="0"/>
                <a:ea typeface="SimSun" panose="02010600030101010101" pitchFamily="2" charset="-122"/>
              </a:rPr>
              <a:t>N</a:t>
            </a:r>
            <a:r>
              <a:rPr lang="ru-RU" altLang="zh-CN" sz="1800" dirty="0">
                <a:latin typeface="Arial" panose="020B0604020202020204" pitchFamily="34" charset="0"/>
                <a:ea typeface="SimSun" panose="02010600030101010101" pitchFamily="2" charset="-122"/>
              </a:rPr>
              <a:t>=25</a:t>
            </a:r>
            <a:endParaRPr lang="ru-RU" altLang="uk-UA" sz="1800" dirty="0">
              <a:latin typeface="Arial" panose="020B0604020202020204" pitchFamily="34" charset="0"/>
              <a:ea typeface="SimSun" panose="02010600030101010101" pitchFamily="2" charset="-122"/>
            </a:endParaRPr>
          </a:p>
        </p:txBody>
      </p:sp>
      <p:sp>
        <p:nvSpPr>
          <p:cNvPr id="20" name="Прямоугольник 1">
            <a:extLst>
              <a:ext uri="{FF2B5EF4-FFF2-40B4-BE49-F238E27FC236}">
                <a16:creationId xmlns:a16="http://schemas.microsoft.com/office/drawing/2014/main" id="{E78159A5-5E6B-43C1-ADF7-E22D224AF1A4}"/>
              </a:ext>
            </a:extLst>
          </p:cNvPr>
          <p:cNvSpPr>
            <a:spLocks noChangeArrowheads="1"/>
          </p:cNvSpPr>
          <p:nvPr/>
        </p:nvSpPr>
        <p:spPr bwMode="auto">
          <a:xfrm>
            <a:off x="4953001" y="5357814"/>
            <a:ext cx="87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Corbel" panose="020B0503020204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r>
              <a:rPr lang="en-US" altLang="zh-CN" sz="1800">
                <a:latin typeface="Arial" panose="020B0604020202020204" pitchFamily="34" charset="0"/>
                <a:ea typeface="SimSun" panose="02010600030101010101" pitchFamily="2" charset="-122"/>
              </a:rPr>
              <a:t>N</a:t>
            </a:r>
            <a:r>
              <a:rPr lang="ru-RU" altLang="zh-CN" sz="1800">
                <a:latin typeface="Arial" panose="020B0604020202020204" pitchFamily="34" charset="0"/>
                <a:ea typeface="SimSun" panose="02010600030101010101" pitchFamily="2" charset="-122"/>
              </a:rPr>
              <a:t>=25</a:t>
            </a:r>
            <a:endParaRPr lang="ru-RU" altLang="uk-UA" sz="180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242380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g6eb6e2a179_0_23"/>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5" name="Текст 4">
            <a:extLst>
              <a:ext uri="{FF2B5EF4-FFF2-40B4-BE49-F238E27FC236}">
                <a16:creationId xmlns:a16="http://schemas.microsoft.com/office/drawing/2014/main" id="{1581DE34-A090-4FB6-AECE-26BE31A07BE8}"/>
              </a:ext>
            </a:extLst>
          </p:cNvPr>
          <p:cNvSpPr>
            <a:spLocks noGrp="1"/>
          </p:cNvSpPr>
          <p:nvPr>
            <p:ph type="body" idx="1"/>
          </p:nvPr>
        </p:nvSpPr>
        <p:spPr/>
        <p:txBody>
          <a:bodyPr/>
          <a:lstStyle/>
          <a:p>
            <a:pPr algn="ctr"/>
            <a:r>
              <a:rPr lang="en-US" dirty="0"/>
              <a:t>References</a:t>
            </a:r>
            <a:endParaRPr lang="ru-RU" dirty="0"/>
          </a:p>
        </p:txBody>
      </p:sp>
      <p:sp>
        <p:nvSpPr>
          <p:cNvPr id="4" name="Прямоугольник 3">
            <a:extLst>
              <a:ext uri="{FF2B5EF4-FFF2-40B4-BE49-F238E27FC236}">
                <a16:creationId xmlns:a16="http://schemas.microsoft.com/office/drawing/2014/main" id="{7CA484AA-583A-4272-8499-15BED925158D}"/>
              </a:ext>
            </a:extLst>
          </p:cNvPr>
          <p:cNvSpPr/>
          <p:nvPr/>
        </p:nvSpPr>
        <p:spPr>
          <a:xfrm>
            <a:off x="652916" y="1154453"/>
            <a:ext cx="10886168" cy="4355038"/>
          </a:xfrm>
          <a:prstGeom prst="rect">
            <a:avLst/>
          </a:prstGeom>
        </p:spPr>
        <p:txBody>
          <a:bodyPr wrap="square">
            <a:spAutoFit/>
          </a:bodyPr>
          <a:lstStyle/>
          <a:p>
            <a:pPr marL="342900" indent="-342900" fontAlgn="base">
              <a:buFont typeface="+mj-lt"/>
              <a:buAutoNum type="arabicPeriod"/>
            </a:pPr>
            <a:endParaRPr lang="fi-FI" sz="1800" kern="1200" dirty="0">
              <a:latin typeface="+mn-lt"/>
            </a:endParaRPr>
          </a:p>
          <a:p>
            <a:pPr marL="342900" indent="-342900" fontAlgn="base">
              <a:spcAft>
                <a:spcPts val="600"/>
              </a:spcAft>
              <a:buFont typeface="+mj-lt"/>
              <a:buAutoNum type="arabicPeriod"/>
            </a:pPr>
            <a:r>
              <a:rPr lang="en-US" altLang="uk-UA" sz="1800" dirty="0"/>
              <a:t>An optimal two-stage distribution of material flow at the fuel and energy complex enterprises / B </a:t>
            </a:r>
            <a:r>
              <a:rPr lang="en-US" altLang="uk-UA" sz="1800" dirty="0" err="1"/>
              <a:t>Blyuss</a:t>
            </a:r>
            <a:r>
              <a:rPr lang="en-US" altLang="uk-UA" sz="1800" dirty="0"/>
              <a:t>, L </a:t>
            </a:r>
            <a:r>
              <a:rPr lang="en-US" altLang="uk-UA" sz="1800" dirty="0" err="1"/>
              <a:t>Koriashkina</a:t>
            </a:r>
            <a:r>
              <a:rPr lang="en-US" altLang="uk-UA" sz="1800" dirty="0"/>
              <a:t>, S Us, S </a:t>
            </a:r>
            <a:r>
              <a:rPr lang="en-US" altLang="uk-UA" sz="1800" dirty="0" err="1"/>
              <a:t>Minieiev</a:t>
            </a:r>
            <a:r>
              <a:rPr lang="en-US" altLang="uk-UA" sz="1800" dirty="0"/>
              <a:t>, S </a:t>
            </a:r>
            <a:r>
              <a:rPr lang="en-US" altLang="uk-UA" sz="1800" dirty="0" err="1"/>
              <a:t>Dziuba</a:t>
            </a:r>
            <a:r>
              <a:rPr lang="en-US" altLang="uk-UA" sz="1800" dirty="0"/>
              <a:t> - E3S Web of Conferences, 2019 / DOI </a:t>
            </a:r>
            <a:br>
              <a:rPr lang="en-US" sz="1800" u="sng" dirty="0">
                <a:hlinkClick r:id="rId3"/>
              </a:rPr>
            </a:br>
            <a:r>
              <a:rPr lang="en-US" sz="1800" u="sng" dirty="0">
                <a:hlinkClick r:id="rId3"/>
              </a:rPr>
              <a:t>https://doi.org/10.1051/e3sconf/201910900008</a:t>
            </a:r>
            <a:endParaRPr lang="en-US" sz="1800" dirty="0"/>
          </a:p>
          <a:p>
            <a:pPr marL="342900" indent="-342900" fontAlgn="base">
              <a:spcAft>
                <a:spcPts val="600"/>
              </a:spcAft>
              <a:buFont typeface="+mj-lt"/>
              <a:buAutoNum type="arabicPeriod"/>
            </a:pPr>
            <a:r>
              <a:rPr lang="fi-FI" sz="1800" kern="1200" dirty="0">
                <a:latin typeface="+mn-lt"/>
              </a:rPr>
              <a:t>Zelentsov D., Us S., Koryashkina L., Stanina O. </a:t>
            </a:r>
            <a:r>
              <a:rPr lang="ru-RU" sz="1800" kern="1200" dirty="0">
                <a:latin typeface="+mn-lt"/>
              </a:rPr>
              <a:t>, </a:t>
            </a:r>
            <a:r>
              <a:rPr lang="en-US" sz="1800" kern="1200" dirty="0">
                <a:latin typeface="+mn-lt"/>
              </a:rPr>
              <a:t>Solving Continual Two-Stage Problems of Optimal Partition of</a:t>
            </a:r>
            <a:r>
              <a:rPr lang="ru-RU" sz="1800" kern="1200" dirty="0">
                <a:latin typeface="+mn-lt"/>
              </a:rPr>
              <a:t> </a:t>
            </a:r>
            <a:r>
              <a:rPr lang="en-US" sz="1800" kern="1200" dirty="0">
                <a:latin typeface="+mn-lt"/>
              </a:rPr>
              <a:t>Sets </a:t>
            </a:r>
            <a:r>
              <a:rPr lang="ru-RU" sz="1800" kern="1200" dirty="0">
                <a:latin typeface="+mn-lt"/>
              </a:rPr>
              <a:t>// </a:t>
            </a:r>
            <a:r>
              <a:rPr lang="en-US" sz="1800" kern="1200" dirty="0">
                <a:latin typeface="+mn-lt"/>
              </a:rPr>
              <a:t>International Journal of Research Studies in Computer Science and Engineering (IJRSCSE)</a:t>
            </a:r>
            <a:r>
              <a:rPr lang="ru-RU" sz="1800" kern="1200" dirty="0">
                <a:latin typeface="+mn-lt"/>
              </a:rPr>
              <a:t> / </a:t>
            </a:r>
            <a:r>
              <a:rPr lang="en-US" sz="1800" kern="1200" dirty="0">
                <a:latin typeface="+mn-lt"/>
              </a:rPr>
              <a:t>Volume 4, Issue 4, 2017, PP 72-80 </a:t>
            </a:r>
            <a:endParaRPr lang="ru-UA" sz="1800" dirty="0">
              <a:latin typeface="+mn-lt"/>
            </a:endParaRPr>
          </a:p>
          <a:p>
            <a:pPr marL="342900" indent="-342900" fontAlgn="base">
              <a:spcAft>
                <a:spcPts val="600"/>
              </a:spcAft>
              <a:buFont typeface="+mj-lt"/>
              <a:buAutoNum type="arabicPeriod"/>
            </a:pPr>
            <a:r>
              <a:rPr lang="uk-UA" sz="1800" dirty="0" err="1">
                <a:latin typeface="+mn-lt"/>
              </a:rPr>
              <a:t>Us</a:t>
            </a:r>
            <a:r>
              <a:rPr lang="uk-UA" sz="1800" dirty="0">
                <a:latin typeface="+mn-lt"/>
              </a:rPr>
              <a:t> S.A, </a:t>
            </a:r>
            <a:r>
              <a:rPr lang="uk-UA" sz="1800" dirty="0" err="1">
                <a:latin typeface="+mn-lt"/>
              </a:rPr>
              <a:t>Stanina</a:t>
            </a:r>
            <a:r>
              <a:rPr lang="uk-UA" sz="1800" dirty="0">
                <a:latin typeface="+mn-lt"/>
              </a:rPr>
              <a:t> O.D, </a:t>
            </a:r>
            <a:r>
              <a:rPr lang="uk-UA" sz="1800" dirty="0" err="1">
                <a:latin typeface="+mn-lt"/>
              </a:rPr>
              <a:t>The</a:t>
            </a:r>
            <a:r>
              <a:rPr lang="uk-UA" sz="1800" dirty="0">
                <a:latin typeface="+mn-lt"/>
              </a:rPr>
              <a:t> </a:t>
            </a:r>
            <a:r>
              <a:rPr lang="uk-UA" sz="1800" dirty="0" err="1">
                <a:latin typeface="+mn-lt"/>
              </a:rPr>
              <a:t>methods</a:t>
            </a:r>
            <a:r>
              <a:rPr lang="uk-UA" sz="1800" dirty="0">
                <a:latin typeface="+mn-lt"/>
              </a:rPr>
              <a:t> </a:t>
            </a:r>
            <a:r>
              <a:rPr lang="uk-UA" sz="1800" dirty="0" err="1">
                <a:latin typeface="+mn-lt"/>
              </a:rPr>
              <a:t>and</a:t>
            </a:r>
            <a:r>
              <a:rPr lang="uk-UA" sz="1800" dirty="0">
                <a:latin typeface="+mn-lt"/>
              </a:rPr>
              <a:t> </a:t>
            </a:r>
            <a:r>
              <a:rPr lang="uk-UA" sz="1800" dirty="0" err="1">
                <a:latin typeface="+mn-lt"/>
              </a:rPr>
              <a:t>algorithms</a:t>
            </a:r>
            <a:r>
              <a:rPr lang="uk-UA" sz="1800" dirty="0">
                <a:latin typeface="+mn-lt"/>
              </a:rPr>
              <a:t> </a:t>
            </a:r>
            <a:r>
              <a:rPr lang="uk-UA" sz="1800" dirty="0" err="1">
                <a:latin typeface="+mn-lt"/>
              </a:rPr>
              <a:t>for</a:t>
            </a:r>
            <a:r>
              <a:rPr lang="uk-UA" sz="1800" dirty="0">
                <a:latin typeface="+mn-lt"/>
              </a:rPr>
              <a:t> </a:t>
            </a:r>
            <a:r>
              <a:rPr lang="uk-UA" sz="1800" dirty="0" err="1">
                <a:latin typeface="+mn-lt"/>
              </a:rPr>
              <a:t>solving</a:t>
            </a:r>
            <a:r>
              <a:rPr lang="uk-UA" sz="1800" dirty="0">
                <a:latin typeface="+mn-lt"/>
              </a:rPr>
              <a:t> </a:t>
            </a:r>
            <a:r>
              <a:rPr lang="uk-UA" sz="1800" dirty="0" err="1">
                <a:latin typeface="+mn-lt"/>
              </a:rPr>
              <a:t>multi-stage</a:t>
            </a:r>
            <a:r>
              <a:rPr lang="uk-UA" sz="1800" dirty="0">
                <a:latin typeface="+mn-lt"/>
              </a:rPr>
              <a:t> </a:t>
            </a:r>
            <a:r>
              <a:rPr lang="uk-UA" sz="1800" dirty="0" err="1">
                <a:latin typeface="+mn-lt"/>
              </a:rPr>
              <a:t>location-allocation</a:t>
            </a:r>
            <a:r>
              <a:rPr lang="uk-UA" sz="1800" dirty="0">
                <a:latin typeface="+mn-lt"/>
              </a:rPr>
              <a:t> </a:t>
            </a:r>
            <a:r>
              <a:rPr lang="uk-UA" sz="1800" dirty="0" err="1">
                <a:latin typeface="+mn-lt"/>
              </a:rPr>
              <a:t>problem</a:t>
            </a:r>
            <a:r>
              <a:rPr lang="uk-UA" sz="1800" dirty="0">
                <a:latin typeface="+mn-lt"/>
              </a:rPr>
              <a:t>, </a:t>
            </a:r>
            <a:r>
              <a:rPr lang="uk-UA" sz="1800" dirty="0" err="1">
                <a:latin typeface="+mn-lt"/>
              </a:rPr>
              <a:t>Power</a:t>
            </a:r>
            <a:r>
              <a:rPr lang="uk-UA" sz="1800" dirty="0">
                <a:latin typeface="+mn-lt"/>
              </a:rPr>
              <a:t> </a:t>
            </a:r>
            <a:r>
              <a:rPr lang="uk-UA" sz="1800" dirty="0" err="1">
                <a:latin typeface="+mn-lt"/>
              </a:rPr>
              <a:t>Engineering</a:t>
            </a:r>
            <a:r>
              <a:rPr lang="uk-UA" sz="1800" dirty="0">
                <a:latin typeface="+mn-lt"/>
              </a:rPr>
              <a:t> </a:t>
            </a:r>
            <a:r>
              <a:rPr lang="uk-UA" sz="1800" dirty="0" err="1">
                <a:latin typeface="+mn-lt"/>
              </a:rPr>
              <a:t>and</a:t>
            </a:r>
            <a:r>
              <a:rPr lang="uk-UA" sz="1800" dirty="0">
                <a:latin typeface="+mn-lt"/>
              </a:rPr>
              <a:t> </a:t>
            </a:r>
            <a:r>
              <a:rPr lang="uk-UA" sz="1800" dirty="0" err="1">
                <a:latin typeface="+mn-lt"/>
              </a:rPr>
              <a:t>Information</a:t>
            </a:r>
            <a:r>
              <a:rPr lang="uk-UA" sz="1800" dirty="0">
                <a:latin typeface="+mn-lt"/>
              </a:rPr>
              <a:t> Technologies </a:t>
            </a:r>
            <a:r>
              <a:rPr lang="uk-UA" sz="1800" dirty="0" err="1">
                <a:latin typeface="+mn-lt"/>
              </a:rPr>
              <a:t>in</a:t>
            </a:r>
            <a:r>
              <a:rPr lang="uk-UA" sz="1800" dirty="0">
                <a:latin typeface="+mn-lt"/>
              </a:rPr>
              <a:t> </a:t>
            </a:r>
            <a:r>
              <a:rPr lang="uk-UA" sz="1800" dirty="0" err="1">
                <a:latin typeface="+mn-lt"/>
              </a:rPr>
              <a:t>Technical</a:t>
            </a:r>
            <a:r>
              <a:rPr lang="uk-UA" sz="1800" dirty="0">
                <a:latin typeface="+mn-lt"/>
              </a:rPr>
              <a:t> </a:t>
            </a:r>
            <a:r>
              <a:rPr lang="uk-UA" sz="1800" dirty="0" err="1">
                <a:latin typeface="+mn-lt"/>
              </a:rPr>
              <a:t>Objects</a:t>
            </a:r>
            <a:r>
              <a:rPr lang="uk-UA" sz="1800" dirty="0">
                <a:latin typeface="+mn-lt"/>
              </a:rPr>
              <a:t> </a:t>
            </a:r>
            <a:r>
              <a:rPr lang="uk-UA" sz="1800" dirty="0" err="1">
                <a:latin typeface="+mn-lt"/>
              </a:rPr>
              <a:t>Control</a:t>
            </a:r>
            <a:r>
              <a:rPr lang="uk-UA" sz="1800" dirty="0">
                <a:latin typeface="+mn-lt"/>
              </a:rPr>
              <a:t>,   </a:t>
            </a:r>
            <a:r>
              <a:rPr lang="uk-UA" sz="1800" dirty="0" err="1">
                <a:latin typeface="+mn-lt"/>
              </a:rPr>
              <a:t>Balkema</a:t>
            </a:r>
            <a:r>
              <a:rPr lang="uk-UA" sz="1800" dirty="0">
                <a:latin typeface="+mn-lt"/>
              </a:rPr>
              <a:t> 2016, </a:t>
            </a:r>
            <a:r>
              <a:rPr lang="uk-UA" sz="1800" dirty="0" err="1">
                <a:latin typeface="+mn-lt"/>
              </a:rPr>
              <a:t>pp</a:t>
            </a:r>
            <a:r>
              <a:rPr lang="uk-UA" sz="1800" dirty="0">
                <a:latin typeface="+mn-lt"/>
              </a:rPr>
              <a:t> 163-172. </a:t>
            </a:r>
            <a:endParaRPr lang="ru-RU" sz="1800" dirty="0">
              <a:latin typeface="+mn-lt"/>
            </a:endParaRPr>
          </a:p>
          <a:p>
            <a:pPr marL="342900" indent="-342900" algn="just">
              <a:spcAft>
                <a:spcPts val="600"/>
              </a:spcAft>
              <a:buFont typeface="+mj-lt"/>
              <a:buAutoNum type="arabicPeriod"/>
            </a:pPr>
            <a:r>
              <a:rPr lang="uk-UA" altLang="uk-UA" sz="1800" dirty="0" err="1">
                <a:latin typeface="+mn-lt"/>
              </a:rPr>
              <a:t>Us</a:t>
            </a:r>
            <a:r>
              <a:rPr lang="uk-UA" altLang="uk-UA" sz="1800" dirty="0">
                <a:latin typeface="+mn-lt"/>
              </a:rPr>
              <a:t> S.A, </a:t>
            </a:r>
            <a:r>
              <a:rPr lang="uk-UA" altLang="uk-UA" sz="1800" dirty="0" err="1">
                <a:latin typeface="+mn-lt"/>
              </a:rPr>
              <a:t>Stanina</a:t>
            </a:r>
            <a:r>
              <a:rPr lang="uk-UA" altLang="uk-UA" sz="1800" dirty="0">
                <a:latin typeface="+mn-lt"/>
              </a:rPr>
              <a:t> O.D, </a:t>
            </a:r>
            <a:r>
              <a:rPr lang="uk-UA" altLang="uk-UA" sz="1800" dirty="0" err="1">
                <a:latin typeface="+mn-lt"/>
              </a:rPr>
              <a:t>On</a:t>
            </a:r>
            <a:r>
              <a:rPr lang="uk-UA" altLang="uk-UA" sz="1800" dirty="0">
                <a:latin typeface="+mn-lt"/>
              </a:rPr>
              <a:t> </a:t>
            </a:r>
            <a:r>
              <a:rPr lang="uk-UA" altLang="uk-UA" sz="1800" dirty="0" err="1">
                <a:latin typeface="+mn-lt"/>
              </a:rPr>
              <a:t>some</a:t>
            </a:r>
            <a:r>
              <a:rPr lang="uk-UA" altLang="uk-UA" sz="1800" dirty="0">
                <a:latin typeface="+mn-lt"/>
              </a:rPr>
              <a:t> </a:t>
            </a:r>
            <a:r>
              <a:rPr lang="uk-UA" altLang="uk-UA" sz="1800" dirty="0" err="1">
                <a:latin typeface="+mn-lt"/>
              </a:rPr>
              <a:t>mathematical</a:t>
            </a:r>
            <a:r>
              <a:rPr lang="uk-UA" altLang="uk-UA" sz="1800" dirty="0">
                <a:latin typeface="+mn-lt"/>
              </a:rPr>
              <a:t> </a:t>
            </a:r>
            <a:r>
              <a:rPr lang="uk-UA" altLang="uk-UA" sz="1800" dirty="0" err="1">
                <a:latin typeface="+mn-lt"/>
              </a:rPr>
              <a:t>models</a:t>
            </a:r>
            <a:r>
              <a:rPr lang="uk-UA" altLang="uk-UA" sz="1800" dirty="0">
                <a:latin typeface="+mn-lt"/>
              </a:rPr>
              <a:t> </a:t>
            </a:r>
            <a:r>
              <a:rPr lang="uk-UA" altLang="uk-UA" sz="1800" dirty="0" err="1">
                <a:latin typeface="+mn-lt"/>
              </a:rPr>
              <a:t>of</a:t>
            </a:r>
            <a:r>
              <a:rPr lang="uk-UA" altLang="uk-UA" sz="1800" dirty="0">
                <a:latin typeface="+mn-lt"/>
              </a:rPr>
              <a:t> </a:t>
            </a:r>
            <a:r>
              <a:rPr lang="uk-UA" altLang="uk-UA" sz="1800" dirty="0" err="1">
                <a:latin typeface="+mn-lt"/>
              </a:rPr>
              <a:t>facility</a:t>
            </a:r>
            <a:r>
              <a:rPr lang="uk-UA" altLang="uk-UA" sz="1800" dirty="0">
                <a:latin typeface="+mn-lt"/>
              </a:rPr>
              <a:t> </a:t>
            </a:r>
            <a:r>
              <a:rPr lang="uk-UA" altLang="uk-UA" sz="1800" dirty="0" err="1">
                <a:latin typeface="+mn-lt"/>
              </a:rPr>
              <a:t>location</a:t>
            </a:r>
            <a:r>
              <a:rPr lang="uk-UA" altLang="uk-UA" sz="1800" dirty="0">
                <a:latin typeface="+mn-lt"/>
              </a:rPr>
              <a:t> </a:t>
            </a:r>
            <a:r>
              <a:rPr lang="uk-UA" altLang="uk-UA" sz="1800" dirty="0" err="1">
                <a:latin typeface="+mn-lt"/>
              </a:rPr>
              <a:t>problems</a:t>
            </a:r>
            <a:r>
              <a:rPr lang="uk-UA" altLang="uk-UA" sz="1800" dirty="0">
                <a:latin typeface="+mn-lt"/>
              </a:rPr>
              <a:t> </a:t>
            </a:r>
            <a:r>
              <a:rPr lang="uk-UA" altLang="uk-UA" sz="1800" dirty="0" err="1">
                <a:latin typeface="+mn-lt"/>
              </a:rPr>
              <a:t>of</a:t>
            </a:r>
            <a:r>
              <a:rPr lang="uk-UA" altLang="uk-UA" sz="1800" dirty="0">
                <a:latin typeface="+mn-lt"/>
              </a:rPr>
              <a:t> </a:t>
            </a:r>
            <a:r>
              <a:rPr lang="uk-UA" altLang="uk-UA" sz="1800" dirty="0" err="1">
                <a:latin typeface="+mn-lt"/>
              </a:rPr>
              <a:t>mining</a:t>
            </a:r>
            <a:r>
              <a:rPr lang="uk-UA" altLang="uk-UA" sz="1800" dirty="0">
                <a:latin typeface="+mn-lt"/>
              </a:rPr>
              <a:t> </a:t>
            </a:r>
            <a:r>
              <a:rPr lang="uk-UA" altLang="uk-UA" sz="1800" dirty="0" err="1">
                <a:latin typeface="+mn-lt"/>
              </a:rPr>
              <a:t>and</a:t>
            </a:r>
            <a:r>
              <a:rPr lang="uk-UA" altLang="uk-UA" sz="1800" dirty="0">
                <a:latin typeface="+mn-lt"/>
              </a:rPr>
              <a:t> </a:t>
            </a:r>
            <a:r>
              <a:rPr lang="uk-UA" altLang="uk-UA" sz="1800" dirty="0" err="1">
                <a:latin typeface="+mn-lt"/>
              </a:rPr>
              <a:t>concentration</a:t>
            </a:r>
            <a:r>
              <a:rPr lang="uk-UA" altLang="uk-UA" sz="1800" dirty="0">
                <a:latin typeface="+mn-lt"/>
              </a:rPr>
              <a:t> </a:t>
            </a:r>
            <a:r>
              <a:rPr lang="uk-UA" altLang="uk-UA" sz="1800" dirty="0" err="1">
                <a:latin typeface="+mn-lt"/>
              </a:rPr>
              <a:t>industry</a:t>
            </a:r>
            <a:r>
              <a:rPr lang="uk-UA" altLang="uk-UA" sz="1800" dirty="0">
                <a:latin typeface="+mn-lt"/>
              </a:rPr>
              <a:t>, </a:t>
            </a:r>
            <a:r>
              <a:rPr lang="uk-UA" altLang="uk-UA" sz="1800" dirty="0" err="1">
                <a:latin typeface="+mn-lt"/>
              </a:rPr>
              <a:t>Theoretical</a:t>
            </a:r>
            <a:r>
              <a:rPr lang="uk-UA" altLang="uk-UA" sz="1800" dirty="0">
                <a:latin typeface="+mn-lt"/>
              </a:rPr>
              <a:t> </a:t>
            </a:r>
            <a:r>
              <a:rPr lang="uk-UA" altLang="uk-UA" sz="1800" dirty="0" err="1">
                <a:latin typeface="+mn-lt"/>
              </a:rPr>
              <a:t>and</a:t>
            </a:r>
            <a:r>
              <a:rPr lang="uk-UA" altLang="uk-UA" sz="1800" dirty="0">
                <a:latin typeface="+mn-lt"/>
              </a:rPr>
              <a:t> </a:t>
            </a:r>
            <a:r>
              <a:rPr lang="uk-UA" altLang="uk-UA" sz="1800" dirty="0" err="1">
                <a:latin typeface="+mn-lt"/>
              </a:rPr>
              <a:t>Practical</a:t>
            </a:r>
            <a:r>
              <a:rPr lang="uk-UA" altLang="uk-UA" sz="1800" dirty="0">
                <a:latin typeface="+mn-lt"/>
              </a:rPr>
              <a:t> </a:t>
            </a:r>
            <a:r>
              <a:rPr lang="uk-UA" altLang="uk-UA" sz="1800" dirty="0" err="1">
                <a:latin typeface="+mn-lt"/>
              </a:rPr>
              <a:t>Solutions</a:t>
            </a:r>
            <a:r>
              <a:rPr lang="uk-UA" altLang="uk-UA" sz="1800" dirty="0">
                <a:latin typeface="+mn-lt"/>
              </a:rPr>
              <a:t> </a:t>
            </a:r>
            <a:r>
              <a:rPr lang="uk-UA" altLang="uk-UA" sz="1800" dirty="0" err="1">
                <a:latin typeface="+mn-lt"/>
              </a:rPr>
              <a:t>of</a:t>
            </a:r>
            <a:r>
              <a:rPr lang="uk-UA" altLang="uk-UA" sz="1800" dirty="0">
                <a:latin typeface="+mn-lt"/>
              </a:rPr>
              <a:t> </a:t>
            </a:r>
            <a:r>
              <a:rPr lang="uk-UA" altLang="uk-UA" sz="1800" dirty="0" err="1">
                <a:latin typeface="+mn-lt"/>
              </a:rPr>
              <a:t>Mineral</a:t>
            </a:r>
            <a:r>
              <a:rPr lang="uk-UA" altLang="uk-UA" sz="1800" dirty="0">
                <a:latin typeface="+mn-lt"/>
              </a:rPr>
              <a:t> </a:t>
            </a:r>
            <a:r>
              <a:rPr lang="uk-UA" altLang="uk-UA" sz="1800" dirty="0" err="1">
                <a:latin typeface="+mn-lt"/>
              </a:rPr>
              <a:t>Resources</a:t>
            </a:r>
            <a:r>
              <a:rPr lang="uk-UA" altLang="uk-UA" sz="1800" dirty="0">
                <a:latin typeface="+mn-lt"/>
              </a:rPr>
              <a:t> </a:t>
            </a:r>
            <a:r>
              <a:rPr lang="uk-UA" altLang="uk-UA" sz="1800" dirty="0" err="1">
                <a:latin typeface="+mn-lt"/>
              </a:rPr>
              <a:t>Mining</a:t>
            </a:r>
            <a:r>
              <a:rPr lang="uk-UA" altLang="uk-UA" sz="1800" dirty="0">
                <a:latin typeface="+mn-lt"/>
              </a:rPr>
              <a:t>,   </a:t>
            </a:r>
            <a:r>
              <a:rPr lang="uk-UA" altLang="uk-UA" sz="1800" dirty="0" err="1">
                <a:latin typeface="+mn-lt"/>
              </a:rPr>
              <a:t>Balkema</a:t>
            </a:r>
            <a:r>
              <a:rPr lang="uk-UA" altLang="uk-UA" sz="1800" dirty="0">
                <a:latin typeface="+mn-lt"/>
              </a:rPr>
              <a:t> 2015, </a:t>
            </a:r>
            <a:r>
              <a:rPr lang="uk-UA" altLang="uk-UA" sz="1800" dirty="0" err="1">
                <a:latin typeface="+mn-lt"/>
              </a:rPr>
              <a:t>pp</a:t>
            </a:r>
            <a:r>
              <a:rPr lang="uk-UA" altLang="uk-UA" sz="1800" dirty="0">
                <a:latin typeface="+mn-lt"/>
              </a:rPr>
              <a:t> 419-424. </a:t>
            </a:r>
            <a:endParaRPr lang="en-US" altLang="uk-UA" sz="1800" dirty="0">
              <a:latin typeface="+mn-lt"/>
            </a:endParaRPr>
          </a:p>
          <a:p>
            <a:pPr algn="just">
              <a:spcBef>
                <a:spcPts val="600"/>
              </a:spcBef>
            </a:pPr>
            <a:endParaRPr lang="en-US" altLang="uk-UA" sz="1800" dirty="0">
              <a:latin typeface="+mn-lt"/>
            </a:endParaRPr>
          </a:p>
        </p:txBody>
      </p:sp>
    </p:spTree>
    <p:extLst>
      <p:ext uri="{BB962C8B-B14F-4D97-AF65-F5344CB8AC3E}">
        <p14:creationId xmlns:p14="http://schemas.microsoft.com/office/powerpoint/2010/main" val="2256002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6eb6e2a179_0_28"/>
          <p:cNvSpPr txBox="1">
            <a:spLocks noGrp="1"/>
          </p:cNvSpPr>
          <p:nvPr>
            <p:ph type="body" idx="1"/>
          </p:nvPr>
        </p:nvSpPr>
        <p:spPr>
          <a:xfrm>
            <a:off x="176009" y="220889"/>
            <a:ext cx="9249345" cy="963600"/>
          </a:xfrm>
          <a:prstGeom prst="rect">
            <a:avLst/>
          </a:prstGeom>
        </p:spPr>
        <p:txBody>
          <a:bodyPr spcFirstLastPara="1" wrap="square" lIns="91425" tIns="45700" rIns="91425" bIns="45700" anchor="t" anchorCtr="0">
            <a:noAutofit/>
          </a:bodyPr>
          <a:lstStyle/>
          <a:p>
            <a:pPr marL="0" lvl="0" indent="0" algn="ctr" rtl="0">
              <a:lnSpc>
                <a:spcPct val="130000"/>
              </a:lnSpc>
              <a:spcBef>
                <a:spcPts val="0"/>
              </a:spcBef>
              <a:spcAft>
                <a:spcPts val="0"/>
              </a:spcAft>
              <a:buClr>
                <a:schemeClr val="accent1"/>
              </a:buClr>
              <a:buSzPts val="1260"/>
            </a:pPr>
            <a:r>
              <a:rPr lang="ru-RU" dirty="0" err="1">
                <a:latin typeface="Cambria Math" panose="02040503050406030204" pitchFamily="18" charset="0"/>
                <a:ea typeface="Cambria Math" panose="02040503050406030204" pitchFamily="18" charset="0"/>
              </a:rPr>
              <a:t>Mathematical</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modeling</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and</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methods</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for</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solving</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problems</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of</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optimal</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multiplex</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partitioning</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of</a:t>
            </a:r>
            <a:r>
              <a:rPr lang="ru-RU" dirty="0">
                <a:latin typeface="Cambria Math" panose="02040503050406030204" pitchFamily="18" charset="0"/>
                <a:ea typeface="Cambria Math" panose="02040503050406030204" pitchFamily="18" charset="0"/>
              </a:rPr>
              <a:t> </a:t>
            </a:r>
            <a:r>
              <a:rPr lang="ru-RU" dirty="0" err="1">
                <a:latin typeface="Cambria Math" panose="02040503050406030204" pitchFamily="18" charset="0"/>
                <a:ea typeface="Cambria Math" panose="02040503050406030204" pitchFamily="18" charset="0"/>
              </a:rPr>
              <a:t>sets</a:t>
            </a:r>
            <a:endParaRPr dirty="0">
              <a:latin typeface="Cambria Math" panose="02040503050406030204" pitchFamily="18" charset="0"/>
              <a:ea typeface="Cambria Math" panose="02040503050406030204" pitchFamily="18" charset="0"/>
            </a:endParaRPr>
          </a:p>
        </p:txBody>
      </p:sp>
      <p:sp>
        <p:nvSpPr>
          <p:cNvPr id="322" name="Google Shape;322;g6eb6e2a179_0_28"/>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3" name="Прямоугольник 2">
            <a:extLst>
              <a:ext uri="{FF2B5EF4-FFF2-40B4-BE49-F238E27FC236}">
                <a16:creationId xmlns:a16="http://schemas.microsoft.com/office/drawing/2014/main" id="{202E0D37-7459-476B-A8E1-345EC6A067A1}"/>
              </a:ext>
            </a:extLst>
          </p:cNvPr>
          <p:cNvSpPr/>
          <p:nvPr/>
        </p:nvSpPr>
        <p:spPr>
          <a:xfrm>
            <a:off x="176009" y="1467813"/>
            <a:ext cx="9249344" cy="646331"/>
          </a:xfrm>
          <a:prstGeom prst="rect">
            <a:avLst/>
          </a:prstGeom>
        </p:spPr>
        <p:txBody>
          <a:bodyPr wrap="square">
            <a:spAutoFit/>
          </a:bodyPr>
          <a:lstStyle/>
          <a:p>
            <a:pPr lvl="0">
              <a:buClr>
                <a:schemeClr val="dk1"/>
              </a:buClr>
              <a:buSzPts val="1100"/>
            </a:pPr>
            <a:r>
              <a:rPr lang="en-US" sz="1800" dirty="0">
                <a:solidFill>
                  <a:schemeClr val="dk1"/>
                </a:solidFill>
              </a:rPr>
              <a:t>Provided by </a:t>
            </a:r>
            <a:r>
              <a:rPr lang="en-US" sz="1800" b="1" dirty="0" err="1">
                <a:solidFill>
                  <a:schemeClr val="dk1"/>
                </a:solidFill>
              </a:rPr>
              <a:t>Larysa</a:t>
            </a:r>
            <a:r>
              <a:rPr lang="en-US" sz="1800" b="1" dirty="0">
                <a:solidFill>
                  <a:schemeClr val="dk1"/>
                </a:solidFill>
              </a:rPr>
              <a:t> S. </a:t>
            </a:r>
            <a:r>
              <a:rPr lang="en-US" sz="1800" b="1" dirty="0" err="1">
                <a:solidFill>
                  <a:schemeClr val="dk1"/>
                </a:solidFill>
              </a:rPr>
              <a:t>Koriashkina</a:t>
            </a:r>
            <a:r>
              <a:rPr lang="en-US" sz="1800" b="1" dirty="0">
                <a:solidFill>
                  <a:schemeClr val="dk1"/>
                </a:solidFill>
              </a:rPr>
              <a:t> </a:t>
            </a:r>
            <a:r>
              <a:rPr lang="en-US" sz="1800" dirty="0">
                <a:solidFill>
                  <a:schemeClr val="dk1"/>
                </a:solidFill>
              </a:rPr>
              <a:t>P. , PhD in Physics and Mathematics, associated professor and </a:t>
            </a:r>
            <a:r>
              <a:rPr lang="en-US" sz="1800" b="1" dirty="0">
                <a:solidFill>
                  <a:schemeClr val="dk1"/>
                </a:solidFill>
              </a:rPr>
              <a:t>Antonina P. </a:t>
            </a:r>
            <a:r>
              <a:rPr lang="en-US" sz="1800" b="1" dirty="0" err="1">
                <a:solidFill>
                  <a:schemeClr val="dk1"/>
                </a:solidFill>
              </a:rPr>
              <a:t>Cherevatenko</a:t>
            </a:r>
            <a:r>
              <a:rPr lang="en-US" sz="1800" dirty="0">
                <a:solidFill>
                  <a:schemeClr val="dk1"/>
                </a:solidFill>
              </a:rPr>
              <a:t>, PhD in Technical Science, teaching assistant </a:t>
            </a:r>
          </a:p>
        </p:txBody>
      </p:sp>
      <p:sp>
        <p:nvSpPr>
          <p:cNvPr id="4" name="Прямоугольник 3">
            <a:extLst>
              <a:ext uri="{FF2B5EF4-FFF2-40B4-BE49-F238E27FC236}">
                <a16:creationId xmlns:a16="http://schemas.microsoft.com/office/drawing/2014/main" id="{9182923A-DE62-43A0-A585-23C8D63C68DD}"/>
              </a:ext>
            </a:extLst>
          </p:cNvPr>
          <p:cNvSpPr/>
          <p:nvPr/>
        </p:nvSpPr>
        <p:spPr>
          <a:xfrm>
            <a:off x="4702091" y="2924668"/>
            <a:ext cx="6572907" cy="3418308"/>
          </a:xfrm>
          <a:prstGeom prst="rect">
            <a:avLst/>
          </a:prstGeom>
        </p:spPr>
        <p:txBody>
          <a:bodyPr wrap="square">
            <a:spAutoFit/>
          </a:bodyPr>
          <a:lstStyle/>
          <a:p>
            <a:pPr indent="0" algn="just">
              <a:lnSpc>
                <a:spcPct val="110000"/>
              </a:lnSpc>
              <a:spcBef>
                <a:spcPts val="500"/>
              </a:spcBef>
              <a:buClr>
                <a:schemeClr val="accent1"/>
              </a:buClr>
              <a:buSzPct val="70000"/>
              <a:buNone/>
            </a:pPr>
            <a:r>
              <a:rPr lang="en-US" sz="2000" b="1" dirty="0"/>
              <a:t>Problem statement</a:t>
            </a:r>
            <a:r>
              <a:rPr lang="en-US" sz="2000" dirty="0"/>
              <a:t>: It is required to find a partition of the limited set into subsets of points, each of which would correspond (in accordance with certain criteria) to the same set of </a:t>
            </a:r>
            <a:r>
              <a:rPr lang="en-US" sz="2000" i="1" dirty="0"/>
              <a:t>k</a:t>
            </a:r>
            <a:r>
              <a:rPr lang="en-US" sz="2000" dirty="0"/>
              <a:t> points from </a:t>
            </a:r>
            <a:r>
              <a:rPr lang="en-US" sz="2000" i="1" dirty="0"/>
              <a:t>N</a:t>
            </a:r>
            <a:r>
              <a:rPr lang="en-US" sz="2000" dirty="0"/>
              <a:t>, which are called centers (sites) </a:t>
            </a:r>
            <a:r>
              <a:rPr lang="ru-RU" sz="2000" dirty="0"/>
              <a:t>(</a:t>
            </a:r>
            <a:r>
              <a:rPr lang="en-US" sz="2000" i="1" dirty="0"/>
              <a:t>k&lt;N</a:t>
            </a:r>
            <a:r>
              <a:rPr lang="ru-RU" sz="2000" dirty="0"/>
              <a:t>). </a:t>
            </a:r>
          </a:p>
          <a:p>
            <a:pPr algn="just">
              <a:lnSpc>
                <a:spcPct val="130000"/>
              </a:lnSpc>
              <a:spcBef>
                <a:spcPts val="500"/>
              </a:spcBef>
              <a:buClr>
                <a:schemeClr val="accent1"/>
              </a:buClr>
              <a:buSzPct val="70000"/>
              <a:buFont typeface="Wingdings" pitchFamily="2" charset="2"/>
              <a:buChar char="Ø"/>
            </a:pPr>
            <a:r>
              <a:rPr lang="en-US" sz="2000" dirty="0"/>
              <a:t>Coordinates of centers can be either known or have to be determined along with partition.</a:t>
            </a:r>
            <a:r>
              <a:rPr lang="ru-RU" sz="2000" dirty="0"/>
              <a:t> </a:t>
            </a:r>
            <a:endParaRPr lang="en-US" sz="2000" dirty="0"/>
          </a:p>
          <a:p>
            <a:pPr algn="just">
              <a:lnSpc>
                <a:spcPct val="120000"/>
              </a:lnSpc>
              <a:spcBef>
                <a:spcPts val="500"/>
              </a:spcBef>
              <a:buClr>
                <a:schemeClr val="accent1"/>
              </a:buClr>
              <a:buSzPct val="70000"/>
              <a:buFont typeface="Wingdings" pitchFamily="2" charset="2"/>
              <a:buChar char="Ø"/>
            </a:pPr>
            <a:r>
              <a:rPr lang="en-US" sz="2000" dirty="0"/>
              <a:t>The restrictions on power of subsets, possible places of centers’ location and other can be considered.</a:t>
            </a:r>
            <a:endParaRPr lang="ru-RU" sz="2000" dirty="0"/>
          </a:p>
        </p:txBody>
      </p:sp>
      <p:pic>
        <p:nvPicPr>
          <p:cNvPr id="8" name="Picture 59">
            <a:extLst>
              <a:ext uri="{FF2B5EF4-FFF2-40B4-BE49-F238E27FC236}">
                <a16:creationId xmlns:a16="http://schemas.microsoft.com/office/drawing/2014/main" id="{1EC36284-215B-45E3-9E73-438985A9D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77" y="2575275"/>
            <a:ext cx="3526633" cy="35664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Рисунок 4" descr="Изображение выглядит как человек, внутренний, женщина, держит&#10;&#10;Автоматически созданное описание">
            <a:extLst>
              <a:ext uri="{FF2B5EF4-FFF2-40B4-BE49-F238E27FC236}">
                <a16:creationId xmlns:a16="http://schemas.microsoft.com/office/drawing/2014/main" id="{0CBDBCD1-0FA7-4EB8-8094-82DD8AA68AEE}"/>
              </a:ext>
            </a:extLst>
          </p:cNvPr>
          <p:cNvPicPr>
            <a:picLocks noChangeAspect="1"/>
          </p:cNvPicPr>
          <p:nvPr/>
        </p:nvPicPr>
        <p:blipFill>
          <a:blip r:embed="rId4"/>
          <a:stretch>
            <a:fillRect/>
          </a:stretch>
        </p:blipFill>
        <p:spPr>
          <a:xfrm>
            <a:off x="10213389" y="805394"/>
            <a:ext cx="1802601" cy="21192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2015" y="138897"/>
            <a:ext cx="5977345" cy="682906"/>
          </a:xfrm>
        </p:spPr>
        <p:txBody>
          <a:bodyPr/>
          <a:lstStyle/>
          <a:p>
            <a:pPr algn="ctr"/>
            <a:r>
              <a:rPr lang="en-US" sz="2800" dirty="0"/>
              <a:t>Dnipro University of Technology</a:t>
            </a:r>
          </a:p>
        </p:txBody>
      </p:sp>
      <p:sp>
        <p:nvSpPr>
          <p:cNvPr id="4" name="Текст 3"/>
          <p:cNvSpPr>
            <a:spLocks noGrp="1"/>
          </p:cNvSpPr>
          <p:nvPr>
            <p:ph type="body" sz="quarter" idx="10"/>
          </p:nvPr>
        </p:nvSpPr>
        <p:spPr>
          <a:xfrm>
            <a:off x="1158961" y="4250223"/>
            <a:ext cx="5150399" cy="2468880"/>
          </a:xfrm>
        </p:spPr>
        <p:txBody>
          <a:bodyPr/>
          <a:lstStyle/>
          <a:p>
            <a:pPr marL="0" indent="0" algn="ctr">
              <a:spcBef>
                <a:spcPts val="0"/>
              </a:spcBef>
              <a:spcAft>
                <a:spcPts val="1200"/>
              </a:spcAft>
              <a:buNone/>
              <a:defRPr/>
            </a:pPr>
            <a:r>
              <a:rPr lang="en-US" sz="1800" b="1" dirty="0">
                <a:latin typeface="Cambria Math" panose="02040503050406030204" pitchFamily="18" charset="0"/>
                <a:ea typeface="Cambria Math" panose="02040503050406030204" pitchFamily="18" charset="0"/>
              </a:rPr>
              <a:t>According to the national rating “Top 200 Ukraine 2019 in Ukraine-2019” </a:t>
            </a:r>
            <a:r>
              <a:rPr lang="en-US" sz="1800" b="1" dirty="0" err="1">
                <a:latin typeface="Cambria Math" panose="02040503050406030204" pitchFamily="18" charset="0"/>
                <a:ea typeface="Cambria Math" panose="02040503050406030204" pitchFamily="18" charset="0"/>
              </a:rPr>
              <a:t>Dniorotech</a:t>
            </a:r>
            <a:r>
              <a:rPr lang="en-US" sz="1800" b="1" dirty="0">
                <a:latin typeface="Cambria Math" panose="02040503050406030204" pitchFamily="18" charset="0"/>
                <a:ea typeface="Cambria Math" panose="02040503050406030204" pitchFamily="18" charset="0"/>
              </a:rPr>
              <a:t> takes:</a:t>
            </a:r>
          </a:p>
          <a:p>
            <a:pPr marL="1074738" indent="-358775" algn="just">
              <a:lnSpc>
                <a:spcPct val="80000"/>
              </a:lnSpc>
              <a:spcBef>
                <a:spcPct val="20000"/>
              </a:spcBef>
              <a:spcAft>
                <a:spcPts val="900"/>
              </a:spcAft>
              <a:buClr>
                <a:srgbClr val="C3260C"/>
              </a:buClr>
              <a:buSzPct val="80000"/>
              <a:buBlip>
                <a:blip r:embed="rId3"/>
              </a:buBlip>
              <a:tabLst>
                <a:tab pos="533400" algn="l"/>
                <a:tab pos="6457950" algn="l"/>
              </a:tabLst>
            </a:pPr>
            <a:r>
              <a:rPr lang="en-US" sz="1800" b="1" u="sng" dirty="0">
                <a:latin typeface="Cambria Math" panose="02040503050406030204" pitchFamily="18" charset="0"/>
                <a:ea typeface="Cambria Math" panose="02040503050406030204" pitchFamily="18" charset="0"/>
              </a:rPr>
              <a:t>4</a:t>
            </a:r>
            <a:r>
              <a:rPr lang="en-US" sz="1800" b="1" u="sng" baseline="30000" dirty="0">
                <a:latin typeface="Cambria Math" panose="02040503050406030204" pitchFamily="18" charset="0"/>
                <a:ea typeface="Cambria Math" panose="02040503050406030204" pitchFamily="18" charset="0"/>
              </a:rPr>
              <a:t>th</a:t>
            </a:r>
            <a:r>
              <a:rPr lang="en-US" sz="1800" b="1" u="sng" dirty="0">
                <a:latin typeface="Cambria Math" panose="02040503050406030204" pitchFamily="18" charset="0"/>
                <a:ea typeface="Cambria Math" panose="02040503050406030204" pitchFamily="18" charset="0"/>
              </a:rPr>
              <a:t> place </a:t>
            </a:r>
            <a:r>
              <a:rPr lang="en-US" sz="1800" b="1" dirty="0">
                <a:latin typeface="Cambria Math" panose="02040503050406030204" pitchFamily="18" charset="0"/>
                <a:ea typeface="Cambria Math" panose="02040503050406030204" pitchFamily="18" charset="0"/>
              </a:rPr>
              <a:t>among </a:t>
            </a:r>
            <a:r>
              <a:rPr lang="en-US" sz="1800" b="1" u="sng" dirty="0">
                <a:latin typeface="Cambria Math" panose="02040503050406030204" pitchFamily="18" charset="0"/>
                <a:ea typeface="Cambria Math" panose="02040503050406030204" pitchFamily="18" charset="0"/>
              </a:rPr>
              <a:t>technical universities</a:t>
            </a:r>
            <a:r>
              <a:rPr lang="en-US" sz="1800" b="1" dirty="0">
                <a:latin typeface="Cambria Math" panose="02040503050406030204" pitchFamily="18" charset="0"/>
                <a:ea typeface="Cambria Math" panose="02040503050406030204" pitchFamily="18" charset="0"/>
              </a:rPr>
              <a:t>.</a:t>
            </a:r>
          </a:p>
          <a:p>
            <a:pPr marL="1074738" indent="-358775" algn="just">
              <a:lnSpc>
                <a:spcPct val="80000"/>
              </a:lnSpc>
              <a:spcBef>
                <a:spcPct val="20000"/>
              </a:spcBef>
              <a:spcAft>
                <a:spcPts val="600"/>
              </a:spcAft>
              <a:buClr>
                <a:srgbClr val="C3260C"/>
              </a:buClr>
              <a:buSzPct val="80000"/>
              <a:buBlip>
                <a:blip r:embed="rId3"/>
              </a:buBlip>
              <a:tabLst>
                <a:tab pos="533400" algn="l"/>
                <a:tab pos="6457950" algn="l"/>
              </a:tabLst>
            </a:pPr>
            <a:r>
              <a:rPr lang="en-US" sz="1800" b="1" u="sng" dirty="0">
                <a:latin typeface="Cambria Math" panose="02040503050406030204" pitchFamily="18" charset="0"/>
                <a:ea typeface="Cambria Math" panose="02040503050406030204" pitchFamily="18" charset="0"/>
              </a:rPr>
              <a:t>8</a:t>
            </a:r>
            <a:r>
              <a:rPr lang="en-US" sz="1800" b="1" u="sng" baseline="30000" dirty="0">
                <a:latin typeface="Cambria Math" panose="02040503050406030204" pitchFamily="18" charset="0"/>
                <a:ea typeface="Cambria Math" panose="02040503050406030204" pitchFamily="18" charset="0"/>
              </a:rPr>
              <a:t>th</a:t>
            </a:r>
            <a:r>
              <a:rPr lang="en-US" sz="1800" b="1" u="sng" dirty="0">
                <a:latin typeface="Cambria Math" panose="02040503050406030204" pitchFamily="18" charset="0"/>
                <a:ea typeface="Cambria Math" panose="02040503050406030204" pitchFamily="18" charset="0"/>
              </a:rPr>
              <a:t> place</a:t>
            </a:r>
            <a:r>
              <a:rPr lang="en-US" sz="1800" b="1" dirty="0">
                <a:latin typeface="Cambria Math" panose="02040503050406030204" pitchFamily="18" charset="0"/>
                <a:ea typeface="Cambria Math" panose="02040503050406030204" pitchFamily="18" charset="0"/>
              </a:rPr>
              <a:t> among </a:t>
            </a:r>
            <a:r>
              <a:rPr lang="en-US" sz="1800" b="1" u="sng" dirty="0">
                <a:latin typeface="Cambria Math" panose="02040503050406030204" pitchFamily="18" charset="0"/>
                <a:ea typeface="Cambria Math" panose="02040503050406030204" pitchFamily="18" charset="0"/>
              </a:rPr>
              <a:t>higher educational institutes</a:t>
            </a:r>
            <a:r>
              <a:rPr lang="en-US" sz="1800" b="1" dirty="0">
                <a:latin typeface="Cambria Math" panose="02040503050406030204" pitchFamily="18" charset="0"/>
                <a:ea typeface="Cambria Math" panose="02040503050406030204" pitchFamily="18" charset="0"/>
              </a:rPr>
              <a:t>.</a:t>
            </a:r>
          </a:p>
          <a:p>
            <a:pPr marL="0" indent="0" algn="just">
              <a:lnSpc>
                <a:spcPct val="100000"/>
              </a:lnSpc>
              <a:spcBef>
                <a:spcPct val="20000"/>
              </a:spcBef>
              <a:spcAft>
                <a:spcPts val="900"/>
              </a:spcAft>
              <a:buClr>
                <a:srgbClr val="C3260C"/>
              </a:buClr>
              <a:buSzPct val="80000"/>
              <a:buNone/>
              <a:tabLst>
                <a:tab pos="533400" algn="l"/>
                <a:tab pos="6457950" algn="l"/>
              </a:tabLst>
            </a:pPr>
            <a:r>
              <a:rPr lang="en-US" sz="1800" b="1" dirty="0">
                <a:latin typeface="Cambria Math" panose="02040503050406030204" pitchFamily="18" charset="0"/>
                <a:ea typeface="Cambria Math" panose="02040503050406030204" pitchFamily="18" charset="0"/>
              </a:rPr>
              <a:t>Entered the ratings QS EECA, “top 50 Ukrainian HEE according to employers” from magazine “Focus” </a:t>
            </a:r>
            <a:endParaRPr lang="ru-RU" sz="1800" dirty="0">
              <a:latin typeface="Cambria Math" panose="02040503050406030204" pitchFamily="18" charset="0"/>
              <a:ea typeface="Cambria Math" panose="02040503050406030204" pitchFamily="18" charset="0"/>
            </a:endParaRPr>
          </a:p>
          <a:p>
            <a:pPr marL="0" indent="0">
              <a:buNone/>
            </a:pPr>
            <a:endParaRPr lang="ru-RU" dirty="0">
              <a:latin typeface="Cambria Math" panose="02040503050406030204" pitchFamily="18" charset="0"/>
              <a:ea typeface="Cambria Math" panose="02040503050406030204" pitchFamily="18" charset="0"/>
            </a:endParaRPr>
          </a:p>
        </p:txBody>
      </p:sp>
      <p:sp>
        <p:nvSpPr>
          <p:cNvPr id="3" name="Прямоугольник 2">
            <a:extLst>
              <a:ext uri="{FF2B5EF4-FFF2-40B4-BE49-F238E27FC236}">
                <a16:creationId xmlns:a16="http://schemas.microsoft.com/office/drawing/2014/main" id="{A5438B5C-2810-480F-B88B-3C8A5E728DF5}"/>
              </a:ext>
            </a:extLst>
          </p:cNvPr>
          <p:cNvSpPr/>
          <p:nvPr/>
        </p:nvSpPr>
        <p:spPr>
          <a:xfrm>
            <a:off x="405719" y="1258740"/>
            <a:ext cx="4313426" cy="2554545"/>
          </a:xfrm>
          <a:prstGeom prst="rect">
            <a:avLst/>
          </a:prstGeom>
        </p:spPr>
        <p:txBody>
          <a:bodyPr wrap="square">
            <a:spAutoFit/>
          </a:bodyPr>
          <a:lstStyle/>
          <a:p>
            <a:r>
              <a:rPr lang="en-US" sz="2000" b="1" dirty="0">
                <a:latin typeface="Cambria Math" panose="02040503050406030204" pitchFamily="18" charset="0"/>
                <a:ea typeface="Cambria Math" panose="02040503050406030204" pitchFamily="18" charset="0"/>
              </a:rPr>
              <a:t>Students                                over 10 000</a:t>
            </a:r>
          </a:p>
          <a:p>
            <a:r>
              <a:rPr lang="en-US" sz="2000" b="1" dirty="0">
                <a:latin typeface="Cambria Math" panose="02040503050406030204" pitchFamily="18" charset="0"/>
                <a:ea typeface="Cambria Math" panose="02040503050406030204" pitchFamily="18" charset="0"/>
              </a:rPr>
              <a:t>Teachers                                771</a:t>
            </a:r>
          </a:p>
          <a:p>
            <a:r>
              <a:rPr lang="en-US" sz="2000" b="1" dirty="0">
                <a:latin typeface="Cambria Math" panose="02040503050406030204" pitchFamily="18" charset="0"/>
                <a:ea typeface="Cambria Math" panose="02040503050406030204" pitchFamily="18" charset="0"/>
              </a:rPr>
              <a:t>Graduation  specialties      53</a:t>
            </a:r>
          </a:p>
          <a:p>
            <a:r>
              <a:rPr lang="en-US" sz="2000" b="1" dirty="0">
                <a:latin typeface="Cambria Math" panose="02040503050406030204" pitchFamily="18" charset="0"/>
                <a:ea typeface="Cambria Math" panose="02040503050406030204" pitchFamily="18" charset="0"/>
              </a:rPr>
              <a:t>Institutes                                4</a:t>
            </a:r>
          </a:p>
          <a:p>
            <a:r>
              <a:rPr lang="en-US" sz="2000" b="1" dirty="0">
                <a:latin typeface="Cambria Math" panose="02040503050406030204" pitchFamily="18" charset="0"/>
                <a:ea typeface="Cambria Math" panose="02040503050406030204" pitchFamily="18" charset="0"/>
              </a:rPr>
              <a:t>Faculties                                 9</a:t>
            </a:r>
          </a:p>
          <a:p>
            <a:r>
              <a:rPr lang="en-US" sz="2000" b="1" dirty="0">
                <a:latin typeface="Cambria Math" panose="02040503050406030204" pitchFamily="18" charset="0"/>
                <a:ea typeface="Cambria Math" panose="02040503050406030204" pitchFamily="18" charset="0"/>
              </a:rPr>
              <a:t>Departments                         52</a:t>
            </a:r>
          </a:p>
          <a:p>
            <a:r>
              <a:rPr lang="en-US" sz="2000" b="1" dirty="0">
                <a:latin typeface="Cambria Math" panose="02040503050406030204" pitchFamily="18" charset="0"/>
                <a:ea typeface="Cambria Math" panose="02040503050406030204" pitchFamily="18" charset="0"/>
              </a:rPr>
              <a:t>Scientific   councils               7</a:t>
            </a:r>
          </a:p>
          <a:p>
            <a:r>
              <a:rPr lang="en-US" sz="2000" b="1" dirty="0">
                <a:latin typeface="Cambria Math" panose="02040503050406030204" pitchFamily="18" charset="0"/>
                <a:ea typeface="Cambria Math" panose="02040503050406030204" pitchFamily="18" charset="0"/>
              </a:rPr>
              <a:t>International   partners      118</a:t>
            </a:r>
          </a:p>
        </p:txBody>
      </p:sp>
      <p:sp>
        <p:nvSpPr>
          <p:cNvPr id="7" name="Прямоугольник 6">
            <a:extLst>
              <a:ext uri="{FF2B5EF4-FFF2-40B4-BE49-F238E27FC236}">
                <a16:creationId xmlns:a16="http://schemas.microsoft.com/office/drawing/2014/main" id="{37CC64B2-2E3E-49C7-BBE8-B14D8E8EACDF}"/>
              </a:ext>
            </a:extLst>
          </p:cNvPr>
          <p:cNvSpPr/>
          <p:nvPr/>
        </p:nvSpPr>
        <p:spPr>
          <a:xfrm>
            <a:off x="4464342" y="1796302"/>
            <a:ext cx="2401468" cy="1785104"/>
          </a:xfrm>
          <a:prstGeom prst="rect">
            <a:avLst/>
          </a:prstGeom>
        </p:spPr>
        <p:txBody>
          <a:bodyPr wrap="square">
            <a:spAutoFit/>
          </a:bodyPr>
          <a:lstStyle/>
          <a:p>
            <a:pPr>
              <a:spcAft>
                <a:spcPts val="600"/>
              </a:spcAft>
            </a:pPr>
            <a:r>
              <a:rPr lang="en-US" sz="2000" b="1" dirty="0">
                <a:latin typeface="Cambria Math" panose="02040503050406030204" pitchFamily="18" charset="0"/>
                <a:ea typeface="Cambria Math" panose="02040503050406030204" pitchFamily="18" charset="0"/>
              </a:rPr>
              <a:t>77 Undergraduate courses</a:t>
            </a:r>
          </a:p>
          <a:p>
            <a:pPr>
              <a:spcAft>
                <a:spcPts val="600"/>
              </a:spcAft>
            </a:pPr>
            <a:r>
              <a:rPr lang="en-US" sz="2000" b="1" dirty="0">
                <a:latin typeface="Cambria Math" panose="02040503050406030204" pitchFamily="18" charset="0"/>
                <a:ea typeface="Cambria Math" panose="02040503050406030204" pitchFamily="18" charset="0"/>
              </a:rPr>
              <a:t> 30 Postgraduate courses </a:t>
            </a:r>
          </a:p>
          <a:p>
            <a:pPr>
              <a:spcAft>
                <a:spcPts val="600"/>
              </a:spcAft>
            </a:pPr>
            <a:r>
              <a:rPr lang="en-US" sz="2000" b="1" dirty="0">
                <a:latin typeface="Cambria Math" panose="02040503050406030204" pitchFamily="18" charset="0"/>
                <a:ea typeface="Cambria Math" panose="02040503050406030204" pitchFamily="18" charset="0"/>
              </a:rPr>
              <a:t>13 Doctoral courses</a:t>
            </a:r>
            <a:endParaRPr lang="ru-RU" sz="2000" b="1"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33582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778098"/>
          </a:xfrm>
        </p:spPr>
        <p:txBody>
          <a:bodyPr>
            <a:normAutofit/>
          </a:bodyPr>
          <a:lstStyle/>
          <a:p>
            <a:r>
              <a:rPr lang="en-US" sz="4000" dirty="0"/>
              <a:t>Examples of project results </a:t>
            </a:r>
            <a:endParaRPr lang="ru-RU" sz="4000" dirty="0"/>
          </a:p>
        </p:txBody>
      </p:sp>
      <p:sp>
        <p:nvSpPr>
          <p:cNvPr id="4" name="Номер слайда 3"/>
          <p:cNvSpPr>
            <a:spLocks noGrp="1"/>
          </p:cNvSpPr>
          <p:nvPr>
            <p:ph type="sldNum" sz="quarter" idx="12"/>
          </p:nvPr>
        </p:nvSpPr>
        <p:spPr>
          <a:xfrm>
            <a:off x="9912424" y="6525345"/>
            <a:ext cx="519572" cy="293117"/>
          </a:xfrm>
        </p:spPr>
        <p:txBody>
          <a:bodyPr/>
          <a:lstStyle/>
          <a:p>
            <a:pPr>
              <a:buClrTx/>
            </a:pPr>
            <a:fld id="{B19B0651-EE4F-4900-A07F-96A6BFA9D0F0}" type="slidenum">
              <a:rPr lang="ru-RU" kern="1200">
                <a:solidFill>
                  <a:prstClr val="white"/>
                </a:solidFill>
                <a:latin typeface="Calibri"/>
                <a:ea typeface="+mn-ea"/>
                <a:cs typeface="+mn-cs"/>
              </a:rPr>
              <a:pPr>
                <a:buClrTx/>
              </a:pPr>
              <a:t>20</a:t>
            </a:fld>
            <a:r>
              <a:rPr lang="en-US" kern="1200" dirty="0">
                <a:solidFill>
                  <a:prstClr val="white"/>
                </a:solidFill>
                <a:latin typeface="Calibri"/>
                <a:ea typeface="+mn-ea"/>
                <a:cs typeface="+mn-cs"/>
              </a:rPr>
              <a:t>/5</a:t>
            </a:r>
            <a:endParaRPr lang="ru-RU" kern="1200" dirty="0">
              <a:solidFill>
                <a:prstClr val="white"/>
              </a:solidFill>
              <a:latin typeface="Calibri"/>
              <a:ea typeface="+mn-ea"/>
              <a:cs typeface="+mn-cs"/>
            </a:endParaRPr>
          </a:p>
        </p:txBody>
      </p:sp>
      <p:sp>
        <p:nvSpPr>
          <p:cNvPr id="9" name="Прямоугольник 1"/>
          <p:cNvSpPr>
            <a:spLocks noChangeArrowheads="1"/>
          </p:cNvSpPr>
          <p:nvPr/>
        </p:nvSpPr>
        <p:spPr bwMode="auto">
          <a:xfrm>
            <a:off x="2047875" y="3140970"/>
            <a:ext cx="7792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Tx/>
            </a:pPr>
            <a:r>
              <a:rPr lang="en-US" sz="1800" kern="1200" dirty="0">
                <a:solidFill>
                  <a:prstClr val="black"/>
                </a:solidFill>
                <a:latin typeface="Calibri"/>
                <a:ea typeface="+mn-ea"/>
                <a:cs typeface="+mn-cs"/>
              </a:rPr>
              <a:t>Fig. </a:t>
            </a:r>
            <a:r>
              <a:rPr lang="ru-RU" sz="1800" kern="1200" dirty="0">
                <a:solidFill>
                  <a:prstClr val="black"/>
                </a:solidFill>
                <a:latin typeface="Calibri"/>
                <a:ea typeface="+mn-ea"/>
                <a:cs typeface="+mn-cs"/>
              </a:rPr>
              <a:t>1. </a:t>
            </a:r>
            <a:r>
              <a:rPr lang="en-US" sz="1800" kern="1200" dirty="0">
                <a:solidFill>
                  <a:prstClr val="black"/>
                </a:solidFill>
                <a:latin typeface="Calibri"/>
                <a:ea typeface="+mn-ea"/>
                <a:cs typeface="+mn-cs"/>
              </a:rPr>
              <a:t>Optimal partitions of the second order of a disjoint set for nine centers in </a:t>
            </a:r>
            <a:r>
              <a:rPr lang="en-US" sz="1800" kern="1200" dirty="0" err="1">
                <a:solidFill>
                  <a:prstClr val="black"/>
                </a:solidFill>
                <a:latin typeface="Calibri"/>
                <a:ea typeface="+mn-ea"/>
                <a:cs typeface="+mn-cs"/>
              </a:rPr>
              <a:t>Minkowski</a:t>
            </a:r>
            <a:r>
              <a:rPr lang="en-US" sz="1800" kern="1200" dirty="0">
                <a:solidFill>
                  <a:prstClr val="black"/>
                </a:solidFill>
                <a:latin typeface="Calibri"/>
                <a:ea typeface="+mn-ea"/>
                <a:cs typeface="+mn-cs"/>
              </a:rPr>
              <a:t> metric with parameter </a:t>
            </a:r>
            <a:r>
              <a:rPr lang="en-US" sz="1800" i="1" kern="1200" dirty="0">
                <a:solidFill>
                  <a:prstClr val="black"/>
                </a:solidFill>
                <a:latin typeface="Calibri"/>
                <a:ea typeface="+mn-ea"/>
                <a:cs typeface="+mn-cs"/>
              </a:rPr>
              <a:t>p = 2</a:t>
            </a:r>
            <a:r>
              <a:rPr lang="en-US" sz="1800" kern="1200" dirty="0">
                <a:solidFill>
                  <a:prstClr val="black"/>
                </a:solidFill>
                <a:latin typeface="Calibri"/>
                <a:ea typeface="+mn-ea"/>
                <a:cs typeface="+mn-cs"/>
              </a:rPr>
              <a:t> (</a:t>
            </a:r>
            <a:r>
              <a:rPr lang="en-US" sz="1800" i="1" kern="1200" dirty="0">
                <a:solidFill>
                  <a:prstClr val="black"/>
                </a:solidFill>
                <a:latin typeface="Calibri"/>
                <a:ea typeface="+mn-ea"/>
                <a:cs typeface="+mn-cs"/>
              </a:rPr>
              <a:t>a</a:t>
            </a:r>
            <a:r>
              <a:rPr lang="en-US" sz="1800" kern="1200" dirty="0">
                <a:solidFill>
                  <a:prstClr val="black"/>
                </a:solidFill>
                <a:latin typeface="Calibri"/>
                <a:ea typeface="+mn-ea"/>
                <a:cs typeface="+mn-cs"/>
              </a:rPr>
              <a:t>) and </a:t>
            </a:r>
            <a:r>
              <a:rPr lang="en-US" sz="1800" i="1" kern="1200" dirty="0">
                <a:solidFill>
                  <a:prstClr val="black"/>
                </a:solidFill>
                <a:latin typeface="Calibri"/>
                <a:ea typeface="+mn-ea"/>
                <a:cs typeface="+mn-cs"/>
              </a:rPr>
              <a:t>p = 1  </a:t>
            </a:r>
            <a:r>
              <a:rPr lang="en-US" sz="1800" kern="1200" dirty="0">
                <a:solidFill>
                  <a:prstClr val="black"/>
                </a:solidFill>
                <a:latin typeface="Calibri"/>
                <a:ea typeface="+mn-ea"/>
                <a:cs typeface="+mn-cs"/>
              </a:rPr>
              <a:t>(</a:t>
            </a:r>
            <a:r>
              <a:rPr lang="en-US" sz="1800" i="1" kern="1200" dirty="0">
                <a:solidFill>
                  <a:prstClr val="black"/>
                </a:solidFill>
                <a:latin typeface="Calibri"/>
                <a:ea typeface="+mn-ea"/>
                <a:cs typeface="+mn-cs"/>
              </a:rPr>
              <a:t>b</a:t>
            </a:r>
            <a:r>
              <a:rPr lang="en-US" sz="1800" kern="1200" dirty="0">
                <a:solidFill>
                  <a:prstClr val="black"/>
                </a:solidFill>
                <a:latin typeface="Calibri"/>
                <a:ea typeface="+mn-ea"/>
                <a:cs typeface="+mn-cs"/>
              </a:rPr>
              <a:t>)</a:t>
            </a:r>
            <a:endParaRPr lang="ru-RU" sz="1800" kern="1200" dirty="0">
              <a:solidFill>
                <a:prstClr val="black"/>
              </a:solidFill>
              <a:latin typeface="Calibri"/>
              <a:ea typeface="+mn-ea"/>
              <a:cs typeface="+mn-cs"/>
            </a:endParaRPr>
          </a:p>
        </p:txBody>
      </p:sp>
      <p:pic>
        <p:nvPicPr>
          <p:cNvPr id="11" name="Рисунок 10"/>
          <p:cNvPicPr/>
          <p:nvPr/>
        </p:nvPicPr>
        <p:blipFill rotWithShape="1">
          <a:blip r:embed="rId3"/>
          <a:srcRect l="25947" t="13573" r="27483" b="35276"/>
          <a:stretch/>
        </p:blipFill>
        <p:spPr bwMode="auto">
          <a:xfrm>
            <a:off x="2047874" y="1124745"/>
            <a:ext cx="2895998" cy="1893896"/>
          </a:xfrm>
          <a:prstGeom prst="rect">
            <a:avLst/>
          </a:prstGeom>
          <a:ln>
            <a:noFill/>
          </a:ln>
          <a:extLst>
            <a:ext uri="{53640926-AAD7-44D8-BBD7-CCE9431645EC}">
              <a14:shadowObscured xmlns:a14="http://schemas.microsoft.com/office/drawing/2010/main"/>
            </a:ext>
          </a:extLst>
        </p:spPr>
      </p:pic>
      <p:sp>
        <p:nvSpPr>
          <p:cNvPr id="12" name="Прямоугольник 1"/>
          <p:cNvSpPr>
            <a:spLocks noChangeArrowheads="1"/>
          </p:cNvSpPr>
          <p:nvPr/>
        </p:nvSpPr>
        <p:spPr bwMode="auto">
          <a:xfrm>
            <a:off x="1949450" y="2924945"/>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pPr>
            <a:r>
              <a:rPr lang="ru-RU" sz="1600" i="1" kern="1200">
                <a:solidFill>
                  <a:prstClr val="black"/>
                </a:solidFill>
                <a:latin typeface="Calibri"/>
                <a:ea typeface="+mn-ea"/>
                <a:cs typeface="+mn-cs"/>
              </a:rPr>
              <a:t>а</a:t>
            </a:r>
            <a:endParaRPr lang="ru-RU" sz="1600" kern="1200">
              <a:solidFill>
                <a:prstClr val="black"/>
              </a:solidFill>
              <a:latin typeface="Calibri"/>
              <a:ea typeface="+mn-ea"/>
              <a:cs typeface="+mn-cs"/>
            </a:endParaRPr>
          </a:p>
        </p:txBody>
      </p:sp>
      <p:sp>
        <p:nvSpPr>
          <p:cNvPr id="13" name="Прямоугольник 1"/>
          <p:cNvSpPr>
            <a:spLocks noChangeArrowheads="1"/>
          </p:cNvSpPr>
          <p:nvPr/>
        </p:nvSpPr>
        <p:spPr bwMode="auto">
          <a:xfrm>
            <a:off x="6888163" y="2924945"/>
            <a:ext cx="2849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pPr>
            <a:r>
              <a:rPr lang="en-US" sz="1600" i="1" kern="1200">
                <a:solidFill>
                  <a:prstClr val="black"/>
                </a:solidFill>
                <a:latin typeface="Calibri"/>
                <a:ea typeface="+mn-ea"/>
                <a:cs typeface="+mn-cs"/>
              </a:rPr>
              <a:t>b</a:t>
            </a:r>
            <a:endParaRPr lang="ru-RU" sz="1600" kern="1200">
              <a:solidFill>
                <a:prstClr val="black"/>
              </a:solidFill>
              <a:latin typeface="Calibri"/>
              <a:ea typeface="+mn-ea"/>
              <a:cs typeface="+mn-cs"/>
            </a:endParaRPr>
          </a:p>
        </p:txBody>
      </p:sp>
      <p:sp>
        <p:nvSpPr>
          <p:cNvPr id="14" name="Прямоугольник 1"/>
          <p:cNvSpPr>
            <a:spLocks noChangeArrowheads="1"/>
          </p:cNvSpPr>
          <p:nvPr/>
        </p:nvSpPr>
        <p:spPr bwMode="auto">
          <a:xfrm>
            <a:off x="3683605" y="5693389"/>
            <a:ext cx="47533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Tx/>
            </a:pPr>
            <a:r>
              <a:rPr lang="en-US" sz="1800" kern="1200" dirty="0">
                <a:solidFill>
                  <a:prstClr val="black"/>
                </a:solidFill>
                <a:latin typeface="Calibri"/>
                <a:ea typeface="+mn-ea"/>
                <a:cs typeface="+mn-cs"/>
              </a:rPr>
              <a:t>Fig. 2</a:t>
            </a:r>
            <a:r>
              <a:rPr lang="ru-RU" sz="1800" kern="1200" dirty="0">
                <a:solidFill>
                  <a:prstClr val="black"/>
                </a:solidFill>
                <a:latin typeface="Calibri"/>
                <a:ea typeface="+mn-ea"/>
                <a:cs typeface="+mn-cs"/>
              </a:rPr>
              <a:t>. </a:t>
            </a:r>
            <a:r>
              <a:rPr lang="en-US" sz="1800" kern="1200" dirty="0">
                <a:solidFill>
                  <a:prstClr val="black"/>
                </a:solidFill>
                <a:latin typeface="Calibri"/>
                <a:ea typeface="+mn-ea"/>
                <a:cs typeface="+mn-cs"/>
              </a:rPr>
              <a:t>Optimal partition of the second order of a disjoint set for nine using data from GIS</a:t>
            </a:r>
            <a:endParaRPr lang="ru-RU" sz="1800" kern="1200" dirty="0">
              <a:solidFill>
                <a:prstClr val="black"/>
              </a:solidFill>
              <a:latin typeface="Calibri"/>
              <a:ea typeface="+mn-ea"/>
              <a:cs typeface="+mn-cs"/>
            </a:endParaRPr>
          </a:p>
          <a:p>
            <a:pPr algn="ctr">
              <a:buClrTx/>
            </a:pPr>
            <a:endParaRPr lang="ru-RU" sz="1800" kern="1200" dirty="0">
              <a:solidFill>
                <a:prstClr val="black"/>
              </a:solidFill>
              <a:latin typeface="Calibri"/>
              <a:ea typeface="+mn-ea"/>
              <a:cs typeface="+mn-cs"/>
            </a:endParaRPr>
          </a:p>
        </p:txBody>
      </p:sp>
      <p:pic>
        <p:nvPicPr>
          <p:cNvPr id="15" name="Рисунок 14"/>
          <p:cNvPicPr/>
          <p:nvPr/>
        </p:nvPicPr>
        <p:blipFill rotWithShape="1">
          <a:blip r:embed="rId4"/>
          <a:srcRect l="26203" t="14442" r="27421" b="35667"/>
          <a:stretch/>
        </p:blipFill>
        <p:spPr bwMode="auto">
          <a:xfrm>
            <a:off x="6888163" y="1124744"/>
            <a:ext cx="2952253" cy="1865074"/>
          </a:xfrm>
          <a:prstGeom prst="rect">
            <a:avLst/>
          </a:prstGeom>
          <a:ln>
            <a:noFill/>
          </a:ln>
          <a:extLst>
            <a:ext uri="{53640926-AAD7-44D8-BBD7-CCE9431645EC}">
              <a14:shadowObscured xmlns:a14="http://schemas.microsoft.com/office/drawing/2010/main"/>
            </a:ext>
          </a:extLst>
        </p:spPr>
      </p:pic>
      <p:pic>
        <p:nvPicPr>
          <p:cNvPr id="16" name="Рисунок 15"/>
          <p:cNvPicPr/>
          <p:nvPr/>
        </p:nvPicPr>
        <p:blipFill rotWithShape="1">
          <a:blip r:embed="rId5"/>
          <a:srcRect l="26330" t="14028" r="26975" b="36272"/>
          <a:stretch/>
        </p:blipFill>
        <p:spPr bwMode="auto">
          <a:xfrm>
            <a:off x="4511570" y="3859714"/>
            <a:ext cx="3097422" cy="18530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5123528"/>
      </p:ext>
    </p:extLst>
  </p:cSld>
  <p:clrMapOvr>
    <a:masterClrMapping/>
  </p:clrMapOvr>
  <p:transition spd="slow">
    <p:strips dir="l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922114"/>
          </a:xfrm>
        </p:spPr>
        <p:txBody>
          <a:bodyPr>
            <a:normAutofit/>
          </a:bodyPr>
          <a:lstStyle/>
          <a:p>
            <a:r>
              <a:rPr lang="en-US" sz="4000" dirty="0">
                <a:latin typeface="Arial" charset="0"/>
              </a:rPr>
              <a:t>Practical applications</a:t>
            </a:r>
            <a:endParaRPr lang="ru-RU" sz="4000" dirty="0"/>
          </a:p>
        </p:txBody>
      </p:sp>
      <p:sp>
        <p:nvSpPr>
          <p:cNvPr id="4" name="Номер слайда 3"/>
          <p:cNvSpPr>
            <a:spLocks noGrp="1"/>
          </p:cNvSpPr>
          <p:nvPr>
            <p:ph type="sldNum" sz="quarter" idx="12"/>
          </p:nvPr>
        </p:nvSpPr>
        <p:spPr>
          <a:xfrm>
            <a:off x="9912424" y="6525345"/>
            <a:ext cx="519572" cy="293117"/>
          </a:xfrm>
        </p:spPr>
        <p:txBody>
          <a:bodyPr/>
          <a:lstStyle/>
          <a:p>
            <a:pPr>
              <a:buClrTx/>
            </a:pPr>
            <a:fld id="{B19B0651-EE4F-4900-A07F-96A6BFA9D0F0}" type="slidenum">
              <a:rPr lang="ru-RU" kern="1200">
                <a:solidFill>
                  <a:prstClr val="white"/>
                </a:solidFill>
                <a:latin typeface="Calibri"/>
                <a:ea typeface="+mn-ea"/>
                <a:cs typeface="+mn-cs"/>
              </a:rPr>
              <a:pPr>
                <a:buClrTx/>
              </a:pPr>
              <a:t>21</a:t>
            </a:fld>
            <a:r>
              <a:rPr lang="en-US" kern="1200" dirty="0">
                <a:solidFill>
                  <a:prstClr val="white"/>
                </a:solidFill>
                <a:latin typeface="Calibri"/>
                <a:ea typeface="+mn-ea"/>
                <a:cs typeface="+mn-cs"/>
              </a:rPr>
              <a:t>/5</a:t>
            </a:r>
            <a:endParaRPr lang="ru-RU" kern="1200" dirty="0">
              <a:solidFill>
                <a:prstClr val="white"/>
              </a:solidFill>
              <a:latin typeface="Calibri"/>
              <a:ea typeface="+mn-ea"/>
              <a:cs typeface="+mn-cs"/>
            </a:endParaRPr>
          </a:p>
        </p:txBody>
      </p:sp>
      <p:sp>
        <p:nvSpPr>
          <p:cNvPr id="5" name="Объект 4"/>
          <p:cNvSpPr>
            <a:spLocks noGrp="1"/>
          </p:cNvSpPr>
          <p:nvPr>
            <p:ph idx="1"/>
          </p:nvPr>
        </p:nvSpPr>
        <p:spPr>
          <a:xfrm>
            <a:off x="632195" y="1286610"/>
            <a:ext cx="5463805" cy="4896544"/>
          </a:xfrm>
        </p:spPr>
        <p:txBody>
          <a:bodyPr>
            <a:noAutofit/>
          </a:bodyPr>
          <a:lstStyle/>
          <a:p>
            <a:pPr algn="just">
              <a:lnSpc>
                <a:spcPct val="150000"/>
              </a:lnSpc>
              <a:spcBef>
                <a:spcPts val="0"/>
              </a:spcBef>
              <a:buClr>
                <a:schemeClr val="tx2">
                  <a:lumMod val="65000"/>
                  <a:lumOff val="35000"/>
                </a:schemeClr>
              </a:buClr>
              <a:buSzPct val="70000"/>
              <a:buFont typeface="Wingdings" pitchFamily="2" charset="2"/>
              <a:buChar char="Ø"/>
            </a:pPr>
            <a:r>
              <a:rPr lang="en-US" sz="2400" dirty="0"/>
              <a:t>computer graphics,</a:t>
            </a:r>
          </a:p>
          <a:p>
            <a:pPr algn="just">
              <a:lnSpc>
                <a:spcPct val="150000"/>
              </a:lnSpc>
              <a:spcBef>
                <a:spcPts val="0"/>
              </a:spcBef>
              <a:buClr>
                <a:schemeClr val="tx2">
                  <a:lumMod val="65000"/>
                  <a:lumOff val="35000"/>
                </a:schemeClr>
              </a:buClr>
              <a:buSzPct val="70000"/>
              <a:buFont typeface="Wingdings" pitchFamily="2" charset="2"/>
              <a:buChar char="Ø"/>
            </a:pPr>
            <a:r>
              <a:rPr lang="en-US" sz="2400" dirty="0"/>
              <a:t>geometric modeling,</a:t>
            </a:r>
          </a:p>
          <a:p>
            <a:pPr algn="just">
              <a:lnSpc>
                <a:spcPct val="150000"/>
              </a:lnSpc>
              <a:spcBef>
                <a:spcPts val="0"/>
              </a:spcBef>
              <a:buClr>
                <a:schemeClr val="tx2">
                  <a:lumMod val="65000"/>
                  <a:lumOff val="35000"/>
                </a:schemeClr>
              </a:buClr>
              <a:buSzPct val="70000"/>
              <a:buFont typeface="Wingdings" pitchFamily="2" charset="2"/>
              <a:buChar char="Ø"/>
            </a:pPr>
            <a:r>
              <a:rPr lang="en-US" sz="2400" dirty="0"/>
              <a:t>pattern recognition and forms analysis,</a:t>
            </a:r>
          </a:p>
          <a:p>
            <a:pPr algn="just">
              <a:lnSpc>
                <a:spcPct val="150000"/>
              </a:lnSpc>
              <a:spcBef>
                <a:spcPts val="0"/>
              </a:spcBef>
              <a:buClr>
                <a:schemeClr val="tx2">
                  <a:lumMod val="65000"/>
                  <a:lumOff val="35000"/>
                </a:schemeClr>
              </a:buClr>
              <a:buSzPct val="70000"/>
              <a:buFont typeface="Wingdings" pitchFamily="2" charset="2"/>
              <a:buChar char="Ø"/>
            </a:pPr>
            <a:r>
              <a:rPr lang="en-US" sz="2400" dirty="0"/>
              <a:t>maps segmentation,</a:t>
            </a:r>
          </a:p>
          <a:p>
            <a:pPr algn="just">
              <a:lnSpc>
                <a:spcPct val="150000"/>
              </a:lnSpc>
              <a:spcBef>
                <a:spcPts val="0"/>
              </a:spcBef>
              <a:buClr>
                <a:schemeClr val="tx2">
                  <a:lumMod val="65000"/>
                  <a:lumOff val="35000"/>
                </a:schemeClr>
              </a:buClr>
              <a:buSzPct val="70000"/>
              <a:buFont typeface="Wingdings" pitchFamily="2" charset="2"/>
              <a:buChar char="Ø"/>
            </a:pPr>
            <a:r>
              <a:rPr lang="en-US" sz="2400" dirty="0"/>
              <a:t>geospatial data mining,</a:t>
            </a:r>
          </a:p>
          <a:p>
            <a:pPr algn="just">
              <a:lnSpc>
                <a:spcPct val="150000"/>
              </a:lnSpc>
              <a:spcBef>
                <a:spcPts val="0"/>
              </a:spcBef>
              <a:buClr>
                <a:schemeClr val="tx2">
                  <a:lumMod val="65000"/>
                  <a:lumOff val="35000"/>
                </a:schemeClr>
              </a:buClr>
              <a:buSzPct val="70000"/>
              <a:buFont typeface="Wingdings" pitchFamily="2" charset="2"/>
              <a:buChar char="Ø"/>
            </a:pPr>
            <a:r>
              <a:rPr lang="en-US" sz="2400" dirty="0"/>
              <a:t>modeling of retail trade areas,</a:t>
            </a:r>
          </a:p>
          <a:p>
            <a:pPr algn="just">
              <a:lnSpc>
                <a:spcPct val="150000"/>
              </a:lnSpc>
              <a:spcBef>
                <a:spcPts val="0"/>
              </a:spcBef>
              <a:buClr>
                <a:schemeClr val="tx2">
                  <a:lumMod val="65000"/>
                  <a:lumOff val="35000"/>
                </a:schemeClr>
              </a:buClr>
              <a:buSzPct val="70000"/>
              <a:buFont typeface="Wingdings" pitchFamily="2" charset="2"/>
              <a:buChar char="Ø"/>
            </a:pPr>
            <a:r>
              <a:rPr lang="en-US" sz="2400" dirty="0"/>
              <a:t>analysis of video frames content,</a:t>
            </a:r>
          </a:p>
          <a:p>
            <a:pPr algn="just">
              <a:lnSpc>
                <a:spcPct val="150000"/>
              </a:lnSpc>
              <a:spcBef>
                <a:spcPts val="0"/>
              </a:spcBef>
              <a:buClr>
                <a:schemeClr val="tx2">
                  <a:lumMod val="65000"/>
                  <a:lumOff val="35000"/>
                </a:schemeClr>
              </a:buClr>
              <a:buSzPct val="70000"/>
              <a:buFont typeface="Wingdings" pitchFamily="2" charset="2"/>
              <a:buChar char="Ø"/>
            </a:pPr>
            <a:r>
              <a:rPr lang="en-US" sz="2400" dirty="0"/>
              <a:t> etc.</a:t>
            </a:r>
            <a:endParaRPr lang="ru-RU" sz="2400" dirty="0"/>
          </a:p>
          <a:p>
            <a:pPr algn="just">
              <a:lnSpc>
                <a:spcPct val="150000"/>
              </a:lnSpc>
              <a:spcBef>
                <a:spcPts val="0"/>
              </a:spcBef>
              <a:buClr>
                <a:schemeClr val="accent1"/>
              </a:buClr>
              <a:buSzPct val="70000"/>
              <a:buFont typeface="Wingdings" pitchFamily="2" charset="2"/>
              <a:buChar char="Ø"/>
            </a:pPr>
            <a:endParaRPr lang="ru-RU" sz="2400" dirty="0"/>
          </a:p>
          <a:p>
            <a:pPr>
              <a:lnSpc>
                <a:spcPct val="150000"/>
              </a:lnSpc>
              <a:spcBef>
                <a:spcPts val="0"/>
              </a:spcBef>
            </a:pPr>
            <a:endParaRPr lang="ru-RU" sz="2400" dirty="0"/>
          </a:p>
        </p:txBody>
      </p:sp>
      <p:pic>
        <p:nvPicPr>
          <p:cNvPr id="1026" name="Picture 2" descr="voronoy11.png (50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120" y="1146643"/>
            <a:ext cx="3817462" cy="25882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147" t="42063" r="45226" b="22875"/>
          <a:stretch/>
        </p:blipFill>
        <p:spPr bwMode="auto">
          <a:xfrm>
            <a:off x="7176120" y="3888999"/>
            <a:ext cx="3817462" cy="248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335853"/>
      </p:ext>
    </p:extLst>
  </p:cSld>
  <p:clrMapOvr>
    <a:masterClrMapping/>
  </p:clrMapOvr>
  <p:transition spd="slow">
    <p:strips dir="l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611B854-D448-4191-A93D-2F8F66C376CE}"/>
              </a:ext>
            </a:extLst>
          </p:cNvPr>
          <p:cNvSpPr>
            <a:spLocks noGrp="1"/>
          </p:cNvSpPr>
          <p:nvPr>
            <p:ph idx="1"/>
          </p:nvPr>
        </p:nvSpPr>
        <p:spPr>
          <a:xfrm>
            <a:off x="609600" y="1184564"/>
            <a:ext cx="10972800" cy="4987635"/>
          </a:xfrm>
        </p:spPr>
        <p:txBody>
          <a:bodyPr>
            <a:normAutofit/>
          </a:bodyPr>
          <a:lstStyle/>
          <a:p>
            <a:r>
              <a:rPr lang="en-US" sz="2800" dirty="0"/>
              <a:t>Koriashkina L.S. Continuous problems of optimal multiplex-partitioning of sets without constraints and solving methods / L.S. Koriashkina, </a:t>
            </a:r>
            <a:r>
              <a:rPr lang="ru-RU" sz="2800" dirty="0"/>
              <a:t>А.Р. </a:t>
            </a:r>
            <a:r>
              <a:rPr lang="en-US" sz="2800" dirty="0" err="1"/>
              <a:t>Cherevatenko</a:t>
            </a:r>
            <a:r>
              <a:rPr lang="en-US" sz="2800" dirty="0"/>
              <a:t> // Journal of Computational &amp; Applied Mathematics. — 2015. — N 2 (119). — P. 15–32. </a:t>
            </a:r>
          </a:p>
          <a:p>
            <a:pPr marL="0" indent="0">
              <a:buNone/>
            </a:pPr>
            <a:endParaRPr lang="en-US" sz="2800" dirty="0"/>
          </a:p>
          <a:p>
            <a:r>
              <a:rPr lang="en-US" sz="2800" dirty="0"/>
              <a:t>Koriashkina L. The continuous problems of the optimal multiplex partitioning an application of sets / L. Koriashkina, A. </a:t>
            </a:r>
            <a:r>
              <a:rPr lang="en-US" sz="2800" dirty="0" err="1"/>
              <a:t>Cherevatenko</a:t>
            </a:r>
            <a:r>
              <a:rPr lang="en-US" sz="2800" dirty="0"/>
              <a:t>, O. </a:t>
            </a:r>
            <a:r>
              <a:rPr lang="en-US" sz="2800" dirty="0" err="1"/>
              <a:t>Mykhalova</a:t>
            </a:r>
            <a:r>
              <a:rPr lang="en-US" sz="2800" dirty="0"/>
              <a:t> // Power Engineering and Information Technologies in Technical Objects Control – </a:t>
            </a:r>
            <a:r>
              <a:rPr lang="en-US" sz="2800" dirty="0" err="1"/>
              <a:t>Pivnyak</a:t>
            </a:r>
            <a:r>
              <a:rPr lang="en-US" sz="2800" dirty="0"/>
              <a:t>, </a:t>
            </a:r>
            <a:r>
              <a:rPr lang="en-US" sz="2800" dirty="0" err="1"/>
              <a:t>Beshta</a:t>
            </a:r>
            <a:r>
              <a:rPr lang="en-US" sz="2800" dirty="0"/>
              <a:t> &amp; Alekseyev (eds). — Taylor &amp; Francis Group, London. — 2016. — P. 233–239.</a:t>
            </a:r>
          </a:p>
        </p:txBody>
      </p:sp>
      <p:sp>
        <p:nvSpPr>
          <p:cNvPr id="4" name="Номер слайда 3">
            <a:extLst>
              <a:ext uri="{FF2B5EF4-FFF2-40B4-BE49-F238E27FC236}">
                <a16:creationId xmlns:a16="http://schemas.microsoft.com/office/drawing/2014/main" id="{D44991A4-45C1-43D9-B99F-D2C6FBDCBA0F}"/>
              </a:ext>
            </a:extLst>
          </p:cNvPr>
          <p:cNvSpPr>
            <a:spLocks noGrp="1"/>
          </p:cNvSpPr>
          <p:nvPr>
            <p:ph type="sldNum" sz="quarter" idx="12"/>
          </p:nvPr>
        </p:nvSpPr>
        <p:spPr/>
        <p:txBody>
          <a:bodyPr/>
          <a:lstStyle/>
          <a:p>
            <a:fld id="{B19B0651-EE4F-4900-A07F-96A6BFA9D0F0}" type="slidenum">
              <a:rPr lang="ru-RU" smtClean="0"/>
              <a:t>22</a:t>
            </a:fld>
            <a:endParaRPr lang="ru-RU" dirty="0"/>
          </a:p>
        </p:txBody>
      </p:sp>
    </p:spTree>
    <p:extLst>
      <p:ext uri="{BB962C8B-B14F-4D97-AF65-F5344CB8AC3E}">
        <p14:creationId xmlns:p14="http://schemas.microsoft.com/office/powerpoint/2010/main" val="3819493963"/>
      </p:ext>
    </p:extLst>
  </p:cSld>
  <p:clrMapOvr>
    <a:masterClrMapping/>
  </p:clrMapOvr>
  <p:transition spd="slow">
    <p:strips dir="l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0AA6F3B6-DA95-44D9-B716-189AD373EAF2}"/>
              </a:ext>
            </a:extLst>
          </p:cNvPr>
          <p:cNvSpPr>
            <a:spLocks noGrp="1"/>
          </p:cNvSpPr>
          <p:nvPr>
            <p:ph type="body" idx="1"/>
          </p:nvPr>
        </p:nvSpPr>
        <p:spPr/>
        <p:txBody>
          <a:bodyPr/>
          <a:lstStyle/>
          <a:p>
            <a:endParaRPr lang="ru-RU"/>
          </a:p>
        </p:txBody>
      </p:sp>
      <p:sp>
        <p:nvSpPr>
          <p:cNvPr id="3" name="Прямоугольник 2">
            <a:extLst>
              <a:ext uri="{FF2B5EF4-FFF2-40B4-BE49-F238E27FC236}">
                <a16:creationId xmlns:a16="http://schemas.microsoft.com/office/drawing/2014/main" id="{4D9675F3-7311-4BD1-BF0D-58E828DC3420}"/>
              </a:ext>
            </a:extLst>
          </p:cNvPr>
          <p:cNvSpPr/>
          <p:nvPr/>
        </p:nvSpPr>
        <p:spPr>
          <a:xfrm>
            <a:off x="387926" y="429875"/>
            <a:ext cx="9882834" cy="584775"/>
          </a:xfrm>
          <a:prstGeom prst="rect">
            <a:avLst/>
          </a:prstGeom>
        </p:spPr>
        <p:txBody>
          <a:bodyPr wrap="none">
            <a:spAutoFit/>
          </a:bodyPr>
          <a:lstStyle/>
          <a:p>
            <a:r>
              <a:rPr lang="ru-RU" sz="3200" b="1" dirty="0"/>
              <a:t> </a:t>
            </a:r>
            <a:r>
              <a:rPr lang="en-US" sz="3200" b="1" dirty="0"/>
              <a:t>D</a:t>
            </a:r>
            <a:r>
              <a:rPr lang="ru-RU" sz="3200" b="1" dirty="0" err="1"/>
              <a:t>evelop</a:t>
            </a:r>
            <a:r>
              <a:rPr lang="en-US" sz="3200" b="1" dirty="0" err="1"/>
              <a:t>ment</a:t>
            </a:r>
            <a:r>
              <a:rPr lang="en-US" sz="3200" b="1" dirty="0"/>
              <a:t> of the</a:t>
            </a:r>
            <a:r>
              <a:rPr lang="ru-RU" sz="3200" b="1" dirty="0"/>
              <a:t> </a:t>
            </a:r>
            <a:r>
              <a:rPr lang="ru-RU" sz="3200" b="1" dirty="0" err="1"/>
              <a:t>adversarial</a:t>
            </a:r>
            <a:r>
              <a:rPr lang="ru-RU" sz="3200" b="1" dirty="0"/>
              <a:t> </a:t>
            </a:r>
            <a:r>
              <a:rPr lang="ru-RU" sz="3200" b="1" dirty="0" err="1"/>
              <a:t>attack</a:t>
            </a:r>
            <a:r>
              <a:rPr lang="ru-RU" sz="3200" b="1" dirty="0"/>
              <a:t> </a:t>
            </a:r>
            <a:r>
              <a:rPr lang="ru-RU" sz="3200" b="1" dirty="0" err="1"/>
              <a:t>algorithms</a:t>
            </a:r>
            <a:endParaRPr lang="en-US" sz="3200" b="1" dirty="0"/>
          </a:p>
        </p:txBody>
      </p:sp>
      <p:sp>
        <p:nvSpPr>
          <p:cNvPr id="4" name="Прямоугольник 3">
            <a:extLst>
              <a:ext uri="{FF2B5EF4-FFF2-40B4-BE49-F238E27FC236}">
                <a16:creationId xmlns:a16="http://schemas.microsoft.com/office/drawing/2014/main" id="{E7601D7F-80B7-4ED8-8E4F-1C767F585EFB}"/>
              </a:ext>
            </a:extLst>
          </p:cNvPr>
          <p:cNvSpPr/>
          <p:nvPr/>
        </p:nvSpPr>
        <p:spPr>
          <a:xfrm>
            <a:off x="1102628" y="1261850"/>
            <a:ext cx="8777095" cy="646331"/>
          </a:xfrm>
          <a:prstGeom prst="rect">
            <a:avLst/>
          </a:prstGeom>
        </p:spPr>
        <p:txBody>
          <a:bodyPr wrap="square">
            <a:spAutoFit/>
          </a:bodyPr>
          <a:lstStyle/>
          <a:p>
            <a:pPr lvl="0">
              <a:buClr>
                <a:schemeClr val="dk1"/>
              </a:buClr>
              <a:buSzPts val="1100"/>
            </a:pPr>
            <a:r>
              <a:rPr lang="en-US" sz="1800" dirty="0">
                <a:solidFill>
                  <a:schemeClr val="dk1"/>
                </a:solidFill>
              </a:rPr>
              <a:t>Provided by </a:t>
            </a:r>
            <a:r>
              <a:rPr lang="en-US" sz="1800" b="1" dirty="0" err="1">
                <a:solidFill>
                  <a:schemeClr val="dk1"/>
                </a:solidFill>
              </a:rPr>
              <a:t>Larysa</a:t>
            </a:r>
            <a:r>
              <a:rPr lang="en-US" sz="1800" b="1" dirty="0">
                <a:solidFill>
                  <a:schemeClr val="dk1"/>
                </a:solidFill>
              </a:rPr>
              <a:t> S. Koriashkina </a:t>
            </a:r>
            <a:r>
              <a:rPr lang="en-US" sz="1800" dirty="0">
                <a:solidFill>
                  <a:schemeClr val="dk1"/>
                </a:solidFill>
              </a:rPr>
              <a:t>P. , PhD in Physics and Mathematics, associated professor and </a:t>
            </a:r>
            <a:r>
              <a:rPr lang="en-US" sz="1800" b="1" dirty="0" err="1">
                <a:solidFill>
                  <a:schemeClr val="dk1"/>
                </a:solidFill>
              </a:rPr>
              <a:t>Kostiantyn</a:t>
            </a:r>
            <a:r>
              <a:rPr lang="en-US" sz="1800" b="1" dirty="0">
                <a:solidFill>
                  <a:schemeClr val="dk1"/>
                </a:solidFill>
              </a:rPr>
              <a:t> </a:t>
            </a:r>
            <a:r>
              <a:rPr lang="en-US" sz="1800" b="1" dirty="0" err="1">
                <a:solidFill>
                  <a:schemeClr val="dk1"/>
                </a:solidFill>
              </a:rPr>
              <a:t>Khabarlak</a:t>
            </a:r>
            <a:r>
              <a:rPr lang="en-US" sz="1800" dirty="0">
                <a:solidFill>
                  <a:schemeClr val="dk1"/>
                </a:solidFill>
              </a:rPr>
              <a:t>, postgraduate student </a:t>
            </a:r>
          </a:p>
        </p:txBody>
      </p:sp>
      <p:sp>
        <p:nvSpPr>
          <p:cNvPr id="6" name="Прямоугольник 5">
            <a:extLst>
              <a:ext uri="{FF2B5EF4-FFF2-40B4-BE49-F238E27FC236}">
                <a16:creationId xmlns:a16="http://schemas.microsoft.com/office/drawing/2014/main" id="{22378337-2E97-46C0-AF65-5543BD1CF475}"/>
              </a:ext>
            </a:extLst>
          </p:cNvPr>
          <p:cNvSpPr/>
          <p:nvPr/>
        </p:nvSpPr>
        <p:spPr>
          <a:xfrm>
            <a:off x="387926" y="2155381"/>
            <a:ext cx="11083638" cy="3477875"/>
          </a:xfrm>
          <a:prstGeom prst="rect">
            <a:avLst/>
          </a:prstGeom>
        </p:spPr>
        <p:txBody>
          <a:bodyPr wrap="square">
            <a:spAutoFit/>
          </a:bodyPr>
          <a:lstStyle/>
          <a:p>
            <a:r>
              <a:rPr lang="en-US" sz="2000" dirty="0"/>
              <a:t>The ongoing research in a direction of neural network inference understanding has led to a discovery coined as </a:t>
            </a:r>
            <a:r>
              <a:rPr lang="en-US" sz="2000" b="1" dirty="0"/>
              <a:t>Adversarial Attack</a:t>
            </a:r>
            <a:r>
              <a:rPr lang="en-US" sz="2000" dirty="0"/>
              <a:t>. </a:t>
            </a:r>
          </a:p>
          <a:p>
            <a:endParaRPr lang="en-US" sz="2000" dirty="0"/>
          </a:p>
          <a:p>
            <a:r>
              <a:rPr lang="en-US" sz="2000" dirty="0"/>
              <a:t>By adding a slight human-imperceptible perturbation to an input image, it has been made possible to fool the network and force it to misclassify the image as an instance of another class. </a:t>
            </a:r>
          </a:p>
          <a:p>
            <a:endParaRPr lang="en-US" sz="2000" dirty="0"/>
          </a:p>
          <a:p>
            <a:r>
              <a:rPr lang="en-US" sz="2000" dirty="0"/>
              <a:t>Such an attack has been further divided into </a:t>
            </a:r>
            <a:r>
              <a:rPr lang="en-US" sz="2000" b="1" dirty="0"/>
              <a:t>2 subgroups</a:t>
            </a:r>
            <a:r>
              <a:rPr lang="en-US" sz="2000" dirty="0"/>
              <a:t>: </a:t>
            </a:r>
          </a:p>
          <a:p>
            <a:pPr marL="457200" indent="-457200">
              <a:buAutoNum type="arabicParenR"/>
            </a:pPr>
            <a:r>
              <a:rPr lang="en-US" sz="2000" b="1" dirty="0"/>
              <a:t>the non-targeted attack</a:t>
            </a:r>
            <a:r>
              <a:rPr lang="en-US" sz="2000" dirty="0"/>
              <a:t>, when the new inference class is of no importance unless it’s different from the source; </a:t>
            </a:r>
          </a:p>
          <a:p>
            <a:pPr marL="457200" indent="-457200">
              <a:buAutoNum type="arabicParenR"/>
            </a:pPr>
            <a:r>
              <a:rPr lang="en-US" sz="2000" b="1" dirty="0"/>
              <a:t>the targeted attack</a:t>
            </a:r>
            <a:r>
              <a:rPr lang="en-US" sz="2000" dirty="0"/>
              <a:t>, when we specify the target class we want the network to predict after the attack for a given image. </a:t>
            </a:r>
            <a:endParaRPr lang="ru-RU" sz="2000" dirty="0"/>
          </a:p>
        </p:txBody>
      </p:sp>
    </p:spTree>
    <p:extLst>
      <p:ext uri="{BB962C8B-B14F-4D97-AF65-F5344CB8AC3E}">
        <p14:creationId xmlns:p14="http://schemas.microsoft.com/office/powerpoint/2010/main" val="1383620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0AA6F3B6-DA95-44D9-B716-189AD373EAF2}"/>
              </a:ext>
            </a:extLst>
          </p:cNvPr>
          <p:cNvSpPr>
            <a:spLocks noGrp="1"/>
          </p:cNvSpPr>
          <p:nvPr>
            <p:ph type="body" idx="1"/>
          </p:nvPr>
        </p:nvSpPr>
        <p:spPr/>
        <p:txBody>
          <a:bodyPr/>
          <a:lstStyle/>
          <a:p>
            <a:endParaRPr lang="ru-RU"/>
          </a:p>
        </p:txBody>
      </p:sp>
      <p:sp>
        <p:nvSpPr>
          <p:cNvPr id="5" name="Прямоугольник 4">
            <a:extLst>
              <a:ext uri="{FF2B5EF4-FFF2-40B4-BE49-F238E27FC236}">
                <a16:creationId xmlns:a16="http://schemas.microsoft.com/office/drawing/2014/main" id="{78FB250D-6675-4046-A6B8-ECBE56842006}"/>
              </a:ext>
            </a:extLst>
          </p:cNvPr>
          <p:cNvSpPr/>
          <p:nvPr/>
        </p:nvSpPr>
        <p:spPr>
          <a:xfrm>
            <a:off x="410079" y="679817"/>
            <a:ext cx="4598340" cy="5498365"/>
          </a:xfrm>
          <a:prstGeom prst="rect">
            <a:avLst/>
          </a:prstGeom>
        </p:spPr>
        <p:txBody>
          <a:bodyPr wrap="square">
            <a:spAutoFit/>
          </a:bodyPr>
          <a:lstStyle/>
          <a:p>
            <a:pPr marL="0" marR="0" lvl="0" indent="0" algn="just" defTabSz="914400" rtl="0" eaLnBrk="1" fontAlgn="auto" latinLnBrk="0" hangingPunct="1">
              <a:lnSpc>
                <a:spcPct val="110000"/>
              </a:lnSpc>
              <a:spcBef>
                <a:spcPts val="500"/>
              </a:spcBef>
              <a:spcAft>
                <a:spcPts val="0"/>
              </a:spcAft>
              <a:buClr>
                <a:srgbClr val="C00000"/>
              </a:buClr>
              <a:buSzPct val="70000"/>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Problem statement</a:t>
            </a:r>
            <a:r>
              <a:rPr kumimoji="0" lang="en-US" sz="2000" b="0" i="0" u="none" strike="noStrike" kern="0" cap="none" spc="0" normalizeH="0" baseline="0" noProof="0" dirty="0">
                <a:ln>
                  <a:noFill/>
                </a:ln>
                <a:solidFill>
                  <a:srgbClr val="000000"/>
                </a:solidFill>
                <a:effectLst/>
                <a:uLnTx/>
                <a:uFillTx/>
                <a:latin typeface="Arial"/>
                <a:cs typeface="Arial"/>
                <a:sym typeface="Arial"/>
              </a:rPr>
              <a:t>: It is required to develop simplified adversarial attack algorithms based on a scoping idea, which </a:t>
            </a:r>
          </a:p>
          <a:p>
            <a:pPr marL="342900" marR="0" lvl="0" indent="-342900" algn="just" defTabSz="914400" rtl="0" eaLnBrk="1" fontAlgn="auto" latinLnBrk="0" hangingPunct="1">
              <a:lnSpc>
                <a:spcPct val="110000"/>
              </a:lnSpc>
              <a:spcBef>
                <a:spcPts val="1800"/>
              </a:spcBef>
              <a:spcAft>
                <a:spcPts val="0"/>
              </a:spcAft>
              <a:buClr>
                <a:srgbClr val="C00000"/>
              </a:buClr>
              <a:buSzPct val="70000"/>
              <a:buFontTx/>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enables execution of fast adversarial attacks that minimize structural image quality (SSIM) loss, </a:t>
            </a:r>
          </a:p>
          <a:p>
            <a:pPr marL="342900" marR="0" lvl="0" indent="-342900" algn="just" defTabSz="914400" rtl="0" eaLnBrk="1" fontAlgn="auto" latinLnBrk="0" hangingPunct="1">
              <a:lnSpc>
                <a:spcPct val="110000"/>
              </a:lnSpc>
              <a:spcBef>
                <a:spcPts val="1800"/>
              </a:spcBef>
              <a:spcAft>
                <a:spcPts val="0"/>
              </a:spcAft>
              <a:buClr>
                <a:srgbClr val="C00000"/>
              </a:buClr>
              <a:buSzPct val="70000"/>
              <a:buFontTx/>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allows performing efficient transfer attacks with low target inference network call count </a:t>
            </a:r>
          </a:p>
          <a:p>
            <a:pPr marL="342900" marR="0" lvl="0" indent="-342900" algn="just" defTabSz="914400" rtl="0" eaLnBrk="1" fontAlgn="auto" latinLnBrk="0" hangingPunct="1">
              <a:lnSpc>
                <a:spcPct val="110000"/>
              </a:lnSpc>
              <a:spcBef>
                <a:spcPts val="1800"/>
              </a:spcBef>
              <a:spcAft>
                <a:spcPts val="0"/>
              </a:spcAft>
              <a:buClr>
                <a:srgbClr val="C00000"/>
              </a:buClr>
              <a:buSzPct val="70000"/>
              <a:buFontTx/>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opens a possibility of an attack using pen-only drawings on a paper for the MNIST handwritten digit dataset. </a:t>
            </a:r>
          </a:p>
        </p:txBody>
      </p:sp>
      <p:pic>
        <p:nvPicPr>
          <p:cNvPr id="7" name="Объект 6">
            <a:extLst>
              <a:ext uri="{FF2B5EF4-FFF2-40B4-BE49-F238E27FC236}">
                <a16:creationId xmlns:a16="http://schemas.microsoft.com/office/drawing/2014/main" id="{1BCF4A41-0BD1-4323-BD1B-6E50099C3267}"/>
              </a:ext>
            </a:extLst>
          </p:cNvPr>
          <p:cNvPicPr>
            <a:picLocks noChangeAspect="1"/>
          </p:cNvPicPr>
          <p:nvPr/>
        </p:nvPicPr>
        <p:blipFill>
          <a:blip r:embed="rId2"/>
          <a:stretch>
            <a:fillRect/>
          </a:stretch>
        </p:blipFill>
        <p:spPr>
          <a:xfrm>
            <a:off x="6096000" y="679817"/>
            <a:ext cx="5685921" cy="3472496"/>
          </a:xfrm>
          <a:prstGeom prst="rect">
            <a:avLst/>
          </a:prstGeom>
        </p:spPr>
      </p:pic>
      <p:sp>
        <p:nvSpPr>
          <p:cNvPr id="8" name="TextBox 7">
            <a:extLst>
              <a:ext uri="{FF2B5EF4-FFF2-40B4-BE49-F238E27FC236}">
                <a16:creationId xmlns:a16="http://schemas.microsoft.com/office/drawing/2014/main" id="{06D39040-9575-422E-AF32-4768A495C972}"/>
              </a:ext>
            </a:extLst>
          </p:cNvPr>
          <p:cNvSpPr txBox="1"/>
          <p:nvPr/>
        </p:nvSpPr>
        <p:spPr>
          <a:xfrm>
            <a:off x="6762492" y="4299959"/>
            <a:ext cx="4829544" cy="1446550"/>
          </a:xfrm>
          <a:prstGeom prst="rect">
            <a:avLst/>
          </a:prstGeom>
          <a:noFill/>
        </p:spPr>
        <p:txBody>
          <a:bodyPr wrap="square" rtlCol="0">
            <a:spAutoFit/>
          </a:bodyPr>
          <a:lstStyle/>
          <a:p>
            <a:pPr>
              <a:buClrTx/>
              <a:buFontTx/>
              <a:buNone/>
            </a:pPr>
            <a:r>
              <a:rPr lang="en-US" sz="2800" kern="1200" dirty="0">
                <a:solidFill>
                  <a:prstClr val="black"/>
                </a:solidFill>
                <a:latin typeface="Calibri" panose="020F0502020204030204"/>
                <a:ea typeface="+mn-ea"/>
              </a:rPr>
              <a:t>Floor mat</a:t>
            </a:r>
            <a:r>
              <a:rPr lang="ru-RU" sz="2800" kern="1200" dirty="0">
                <a:solidFill>
                  <a:prstClr val="black"/>
                </a:solidFill>
                <a:latin typeface="Calibri" panose="020F0502020204030204"/>
                <a:ea typeface="+mn-ea"/>
              </a:rPr>
              <a:t> </a:t>
            </a:r>
          </a:p>
          <a:p>
            <a:pPr>
              <a:buClrTx/>
              <a:buFontTx/>
              <a:buNone/>
            </a:pPr>
            <a:r>
              <a:rPr lang="en-US" sz="2000" kern="1200" dirty="0">
                <a:solidFill>
                  <a:prstClr val="black"/>
                </a:solidFill>
                <a:latin typeface="Calibri" panose="020F0502020204030204"/>
                <a:ea typeface="+mn-ea"/>
              </a:rPr>
              <a:t>Adversarial examples in the physical world / A. </a:t>
            </a:r>
            <a:r>
              <a:rPr lang="en-US" sz="2000" kern="1200" dirty="0" err="1">
                <a:solidFill>
                  <a:prstClr val="black"/>
                </a:solidFill>
                <a:latin typeface="Calibri" panose="020F0502020204030204"/>
                <a:ea typeface="+mn-ea"/>
              </a:rPr>
              <a:t>Kurakin</a:t>
            </a:r>
            <a:r>
              <a:rPr lang="en-US" sz="2000" kern="1200" dirty="0">
                <a:solidFill>
                  <a:prstClr val="black"/>
                </a:solidFill>
                <a:latin typeface="Calibri" panose="020F0502020204030204"/>
                <a:ea typeface="+mn-ea"/>
              </a:rPr>
              <a:t>, I. Goodfellow, and S. </a:t>
            </a:r>
            <a:r>
              <a:rPr lang="en-US" sz="2000" kern="1200" dirty="0" err="1">
                <a:solidFill>
                  <a:prstClr val="black"/>
                </a:solidFill>
                <a:latin typeface="Calibri" panose="020F0502020204030204"/>
                <a:ea typeface="+mn-ea"/>
              </a:rPr>
              <a:t>Bengio</a:t>
            </a:r>
            <a:r>
              <a:rPr lang="en-US" sz="2000" kern="1200" dirty="0">
                <a:solidFill>
                  <a:prstClr val="black"/>
                </a:solidFill>
                <a:latin typeface="Calibri" panose="020F0502020204030204"/>
                <a:ea typeface="+mn-ea"/>
              </a:rPr>
              <a:t>. – 2016.</a:t>
            </a:r>
            <a:endParaRPr lang="ru-RU" sz="2000" kern="1200" dirty="0">
              <a:solidFill>
                <a:prstClr val="black"/>
              </a:solidFill>
              <a:latin typeface="Calibri" panose="020F0502020204030204"/>
              <a:ea typeface="+mn-ea"/>
            </a:endParaRPr>
          </a:p>
        </p:txBody>
      </p:sp>
    </p:spTree>
    <p:extLst>
      <p:ext uri="{BB962C8B-B14F-4D97-AF65-F5344CB8AC3E}">
        <p14:creationId xmlns:p14="http://schemas.microsoft.com/office/powerpoint/2010/main" val="3762830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1396E1-4609-4E4F-9C6E-A465B9B34356}"/>
              </a:ext>
            </a:extLst>
          </p:cNvPr>
          <p:cNvSpPr>
            <a:spLocks noGrp="1"/>
          </p:cNvSpPr>
          <p:nvPr>
            <p:ph type="title"/>
          </p:nvPr>
        </p:nvSpPr>
        <p:spPr/>
        <p:txBody>
          <a:bodyPr/>
          <a:lstStyle/>
          <a:p>
            <a:r>
              <a:rPr lang="en-US" dirty="0"/>
              <a:t>Adversarial attacks can be conducted in real-world</a:t>
            </a:r>
            <a:endParaRPr lang="ru-RU" dirty="0"/>
          </a:p>
        </p:txBody>
      </p:sp>
      <p:pic>
        <p:nvPicPr>
          <p:cNvPr id="7" name="Объект 6">
            <a:extLst>
              <a:ext uri="{FF2B5EF4-FFF2-40B4-BE49-F238E27FC236}">
                <a16:creationId xmlns:a16="http://schemas.microsoft.com/office/drawing/2014/main" id="{D4CE14A7-F731-4816-A671-11A33A3420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8030" y="1402716"/>
            <a:ext cx="7555939" cy="3710304"/>
          </a:xfrm>
          <a:prstGeom prst="rect">
            <a:avLst/>
          </a:prstGeom>
        </p:spPr>
      </p:pic>
      <p:sp>
        <p:nvSpPr>
          <p:cNvPr id="8" name="TextBox 7">
            <a:extLst>
              <a:ext uri="{FF2B5EF4-FFF2-40B4-BE49-F238E27FC236}">
                <a16:creationId xmlns:a16="http://schemas.microsoft.com/office/drawing/2014/main" id="{C4B8C7F5-8280-4E03-A2A3-DA0463C8DD84}"/>
              </a:ext>
            </a:extLst>
          </p:cNvPr>
          <p:cNvSpPr txBox="1"/>
          <p:nvPr/>
        </p:nvSpPr>
        <p:spPr>
          <a:xfrm>
            <a:off x="2537460" y="5029200"/>
            <a:ext cx="6972300"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Stop</a:t>
            </a: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Speed Limit </a:t>
            </a: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45»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Robust Physical-World Attacks on Deep Learning Models. / Kevin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Eykholt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Ivan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Evtimov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Earlence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Fernandes, Bo Li, Amir Rahmati,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Chaowei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Xiao, Atul Prakash,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Tadayoshi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Kohno, Dawn Song. – 2018. </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86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3693DDEB-815D-4FC2-AB8A-F32A121788D0}"/>
              </a:ext>
            </a:extLst>
          </p:cNvPr>
          <p:cNvGraphicFramePr>
            <a:graphicFrameLocks noGrp="1"/>
          </p:cNvGraphicFramePr>
          <p:nvPr>
            <p:ph idx="1"/>
          </p:nvPr>
        </p:nvGraphicFramePr>
        <p:xfrm>
          <a:off x="838200" y="1825625"/>
          <a:ext cx="10515600" cy="3910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Схема 6">
            <a:extLst>
              <a:ext uri="{FF2B5EF4-FFF2-40B4-BE49-F238E27FC236}">
                <a16:creationId xmlns:a16="http://schemas.microsoft.com/office/drawing/2014/main" id="{FF3A969B-3275-492F-96F5-5663CF97B309}"/>
              </a:ext>
            </a:extLst>
          </p:cNvPr>
          <p:cNvGraphicFramePr/>
          <p:nvPr>
            <p:extLst>
              <p:ext uri="{D42A27DB-BD31-4B8C-83A1-F6EECF244321}">
                <p14:modId xmlns:p14="http://schemas.microsoft.com/office/powerpoint/2010/main" val="2606994504"/>
              </p:ext>
            </p:extLst>
          </p:nvPr>
        </p:nvGraphicFramePr>
        <p:xfrm>
          <a:off x="838200" y="-166255"/>
          <a:ext cx="11353800" cy="68429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Заголовок 1">
            <a:extLst>
              <a:ext uri="{FF2B5EF4-FFF2-40B4-BE49-F238E27FC236}">
                <a16:creationId xmlns:a16="http://schemas.microsoft.com/office/drawing/2014/main" id="{1D275741-E5D5-4D23-897B-BE4FA2289B3A}"/>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ru-RU" dirty="0"/>
          </a:p>
        </p:txBody>
      </p:sp>
      <p:sp>
        <p:nvSpPr>
          <p:cNvPr id="6" name="Заголовок 5">
            <a:extLst>
              <a:ext uri="{FF2B5EF4-FFF2-40B4-BE49-F238E27FC236}">
                <a16:creationId xmlns:a16="http://schemas.microsoft.com/office/drawing/2014/main" id="{FBE5F3FF-4CF9-4392-BFEE-86EBA0166E0C}"/>
              </a:ext>
            </a:extLst>
          </p:cNvPr>
          <p:cNvSpPr>
            <a:spLocks noGrp="1"/>
          </p:cNvSpPr>
          <p:nvPr>
            <p:ph type="title"/>
          </p:nvPr>
        </p:nvSpPr>
        <p:spPr>
          <a:xfrm>
            <a:off x="685800" y="517525"/>
            <a:ext cx="10515600" cy="1110384"/>
          </a:xfrm>
        </p:spPr>
        <p:txBody>
          <a:bodyPr>
            <a:normAutofit fontScale="90000"/>
          </a:bodyPr>
          <a:lstStyle/>
          <a:p>
            <a:r>
              <a:rPr lang="en-US" dirty="0"/>
              <a:t>Practical application</a:t>
            </a:r>
            <a:br>
              <a:rPr lang="ru-RU" dirty="0"/>
            </a:br>
            <a:endParaRPr lang="ru-RU" dirty="0"/>
          </a:p>
        </p:txBody>
      </p:sp>
    </p:spTree>
    <p:extLst>
      <p:ext uri="{BB962C8B-B14F-4D97-AF65-F5344CB8AC3E}">
        <p14:creationId xmlns:p14="http://schemas.microsoft.com/office/powerpoint/2010/main" val="1334995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47901A-AAAB-4338-9AE7-69E9AFB52AC4}"/>
              </a:ext>
            </a:extLst>
          </p:cNvPr>
          <p:cNvSpPr>
            <a:spLocks noGrp="1"/>
          </p:cNvSpPr>
          <p:nvPr>
            <p:ph type="title"/>
          </p:nvPr>
        </p:nvSpPr>
        <p:spPr>
          <a:xfrm>
            <a:off x="801387" y="312230"/>
            <a:ext cx="10515600" cy="1325563"/>
          </a:xfrm>
        </p:spPr>
        <p:txBody>
          <a:bodyPr>
            <a:normAutofit/>
          </a:bodyPr>
          <a:lstStyle/>
          <a:p>
            <a:r>
              <a:rPr lang="en-US" sz="4000" dirty="0"/>
              <a:t>Attacks performed with the help of the designed importance map are successful</a:t>
            </a:r>
            <a:endParaRPr lang="ru-RU" sz="4000" dirty="0"/>
          </a:p>
        </p:txBody>
      </p:sp>
      <p:graphicFrame>
        <p:nvGraphicFramePr>
          <p:cNvPr id="4" name="Схема 3">
            <a:extLst>
              <a:ext uri="{FF2B5EF4-FFF2-40B4-BE49-F238E27FC236}">
                <a16:creationId xmlns:a16="http://schemas.microsoft.com/office/drawing/2014/main" id="{9F6F6E49-9C52-4E08-B20D-D8900A55757A}"/>
              </a:ext>
            </a:extLst>
          </p:cNvPr>
          <p:cNvGraphicFramePr/>
          <p:nvPr/>
        </p:nvGraphicFramePr>
        <p:xfrm>
          <a:off x="764574" y="1358149"/>
          <a:ext cx="3839821" cy="2559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Схема 5">
            <a:extLst>
              <a:ext uri="{FF2B5EF4-FFF2-40B4-BE49-F238E27FC236}">
                <a16:creationId xmlns:a16="http://schemas.microsoft.com/office/drawing/2014/main" id="{6E46E2F8-5358-46BF-8355-D88020C4BF7E}"/>
              </a:ext>
            </a:extLst>
          </p:cNvPr>
          <p:cNvGraphicFramePr/>
          <p:nvPr/>
        </p:nvGraphicFramePr>
        <p:xfrm>
          <a:off x="7513979" y="1290631"/>
          <a:ext cx="3839821" cy="25598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Схема 6">
            <a:extLst>
              <a:ext uri="{FF2B5EF4-FFF2-40B4-BE49-F238E27FC236}">
                <a16:creationId xmlns:a16="http://schemas.microsoft.com/office/drawing/2014/main" id="{8AD0BBA9-4911-4D37-873E-871795431A1A}"/>
              </a:ext>
            </a:extLst>
          </p:cNvPr>
          <p:cNvGraphicFramePr/>
          <p:nvPr/>
        </p:nvGraphicFramePr>
        <p:xfrm>
          <a:off x="3301358" y="3490105"/>
          <a:ext cx="5362292" cy="305566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947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C9E489-F351-45F9-806A-AC8139B21C67}"/>
              </a:ext>
            </a:extLst>
          </p:cNvPr>
          <p:cNvSpPr>
            <a:spLocks noGrp="1"/>
          </p:cNvSpPr>
          <p:nvPr>
            <p:ph type="title"/>
          </p:nvPr>
        </p:nvSpPr>
        <p:spPr/>
        <p:txBody>
          <a:bodyPr/>
          <a:lstStyle/>
          <a:p>
            <a:r>
              <a:rPr lang="en-US" dirty="0"/>
              <a:t>What was be used</a:t>
            </a:r>
            <a:r>
              <a:rPr lang="ru-RU" dirty="0"/>
              <a:t>?</a:t>
            </a:r>
          </a:p>
        </p:txBody>
      </p:sp>
      <p:sp>
        <p:nvSpPr>
          <p:cNvPr id="3" name="Объект 2">
            <a:extLst>
              <a:ext uri="{FF2B5EF4-FFF2-40B4-BE49-F238E27FC236}">
                <a16:creationId xmlns:a16="http://schemas.microsoft.com/office/drawing/2014/main" id="{B403B257-AEFA-41FB-A3E1-6CE4424D3FBA}"/>
              </a:ext>
            </a:extLst>
          </p:cNvPr>
          <p:cNvSpPr>
            <a:spLocks noGrp="1"/>
          </p:cNvSpPr>
          <p:nvPr>
            <p:ph sz="half" idx="1"/>
          </p:nvPr>
        </p:nvSpPr>
        <p:spPr>
          <a:xfrm>
            <a:off x="838200" y="1825625"/>
            <a:ext cx="4689764" cy="4351338"/>
          </a:xfrm>
        </p:spPr>
        <p:txBody>
          <a:bodyPr/>
          <a:lstStyle/>
          <a:p>
            <a:r>
              <a:rPr lang="en-US" dirty="0"/>
              <a:t>binary map of importance</a:t>
            </a:r>
            <a:endParaRPr lang="ru-RU" dirty="0"/>
          </a:p>
          <a:p>
            <a:r>
              <a:rPr lang="en-US" dirty="0"/>
              <a:t>Ability to write in only one color</a:t>
            </a:r>
          </a:p>
          <a:p>
            <a:r>
              <a:rPr lang="en-US" dirty="0"/>
              <a:t>Regularization of the algorithm’s parameter </a:t>
            </a:r>
            <a:r>
              <a:rPr lang="en-US" i="1" dirty="0" err="1"/>
              <a:t>min_diffrence</a:t>
            </a:r>
            <a:r>
              <a:rPr lang="en-US" i="1" dirty="0"/>
              <a:t> </a:t>
            </a:r>
            <a:endParaRPr lang="ru-RU" i="1" dirty="0"/>
          </a:p>
          <a:p>
            <a:endParaRPr lang="ru-RU" dirty="0"/>
          </a:p>
        </p:txBody>
      </p:sp>
      <p:pic>
        <p:nvPicPr>
          <p:cNvPr id="6" name="Объект 3">
            <a:extLst>
              <a:ext uri="{FF2B5EF4-FFF2-40B4-BE49-F238E27FC236}">
                <a16:creationId xmlns:a16="http://schemas.microsoft.com/office/drawing/2014/main" id="{87EC0FAD-433E-4AD6-B081-A533A593C236}"/>
              </a:ext>
            </a:extLst>
          </p:cNvPr>
          <p:cNvPicPr>
            <a:picLocks noGrp="1" noChangeAspect="1"/>
          </p:cNvPicPr>
          <p:nvPr>
            <p:ph sz="half" idx="2"/>
          </p:nvPr>
        </p:nvPicPr>
        <p:blipFill>
          <a:blip r:embed="rId2"/>
          <a:stretch>
            <a:fillRect/>
          </a:stretch>
        </p:blipFill>
        <p:spPr>
          <a:xfrm>
            <a:off x="6172200" y="1059873"/>
            <a:ext cx="5181600" cy="5117090"/>
          </a:xfrm>
          <a:prstGeom prst="rect">
            <a:avLst/>
          </a:prstGeom>
        </p:spPr>
      </p:pic>
    </p:spTree>
    <p:extLst>
      <p:ext uri="{BB962C8B-B14F-4D97-AF65-F5344CB8AC3E}">
        <p14:creationId xmlns:p14="http://schemas.microsoft.com/office/powerpoint/2010/main" val="3204069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628054-8870-4D3C-A66F-EA536E7C0F33}"/>
              </a:ext>
            </a:extLst>
          </p:cNvPr>
          <p:cNvSpPr>
            <a:spLocks noGrp="1"/>
          </p:cNvSpPr>
          <p:nvPr>
            <p:ph type="title"/>
          </p:nvPr>
        </p:nvSpPr>
        <p:spPr>
          <a:xfrm>
            <a:off x="838200" y="183813"/>
            <a:ext cx="5257800" cy="1325563"/>
          </a:xfrm>
        </p:spPr>
        <p:txBody>
          <a:bodyPr>
            <a:normAutofit fontScale="90000"/>
          </a:bodyPr>
          <a:lstStyle/>
          <a:p>
            <a:r>
              <a:rPr lang="en-US" sz="3600" dirty="0"/>
              <a:t> Random perturbations without knowing vulnerable regions have no effect </a:t>
            </a:r>
            <a:endParaRPr lang="ru-RU" sz="3600" dirty="0"/>
          </a:p>
        </p:txBody>
      </p:sp>
      <p:graphicFrame>
        <p:nvGraphicFramePr>
          <p:cNvPr id="4" name="Схема 3">
            <a:extLst>
              <a:ext uri="{FF2B5EF4-FFF2-40B4-BE49-F238E27FC236}">
                <a16:creationId xmlns:a16="http://schemas.microsoft.com/office/drawing/2014/main" id="{0834BE4A-BF64-4E10-BA2E-4514BA19CD0E}"/>
              </a:ext>
            </a:extLst>
          </p:cNvPr>
          <p:cNvGraphicFramePr/>
          <p:nvPr>
            <p:extLst>
              <p:ext uri="{D42A27DB-BD31-4B8C-83A1-F6EECF244321}">
                <p14:modId xmlns:p14="http://schemas.microsoft.com/office/powerpoint/2010/main" val="43679421"/>
              </p:ext>
            </p:extLst>
          </p:nvPr>
        </p:nvGraphicFramePr>
        <p:xfrm>
          <a:off x="304799" y="1509376"/>
          <a:ext cx="6898640" cy="4599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Объект 2">
            <a:extLst>
              <a:ext uri="{FF2B5EF4-FFF2-40B4-BE49-F238E27FC236}">
                <a16:creationId xmlns:a16="http://schemas.microsoft.com/office/drawing/2014/main" id="{B75DCF83-FCBB-4B74-885C-DAB41486FE6F}"/>
              </a:ext>
            </a:extLst>
          </p:cNvPr>
          <p:cNvSpPr>
            <a:spLocks noGrp="1"/>
          </p:cNvSpPr>
          <p:nvPr>
            <p:ph idx="1"/>
          </p:nvPr>
        </p:nvSpPr>
        <p:spPr>
          <a:xfrm>
            <a:off x="7203439" y="2198457"/>
            <a:ext cx="4862943" cy="3910013"/>
          </a:xfrm>
        </p:spPr>
        <p:txBody>
          <a:bodyPr>
            <a:normAutofit fontScale="77500" lnSpcReduction="20000"/>
          </a:bodyPr>
          <a:lstStyle/>
          <a:p>
            <a:endParaRPr lang="ru-RU" b="1" dirty="0"/>
          </a:p>
          <a:p>
            <a:r>
              <a:rPr lang="en-US" b="1" dirty="0" err="1"/>
              <a:t>Khabarlak</a:t>
            </a:r>
            <a:r>
              <a:rPr lang="en-US" b="1" dirty="0"/>
              <a:t>. K, </a:t>
            </a:r>
            <a:r>
              <a:rPr lang="en-US" b="1" dirty="0" err="1"/>
              <a:t>Koriashkina</a:t>
            </a:r>
            <a:r>
              <a:rPr lang="en-US" b="1" dirty="0"/>
              <a:t> L. </a:t>
            </a:r>
            <a:r>
              <a:rPr lang="en-US" dirty="0"/>
              <a:t>Minimizing Perceived Image Quality Loss Through Adversarial Attack Scoping – </a:t>
            </a:r>
            <a:r>
              <a:rPr lang="en-US" dirty="0" err="1"/>
              <a:t>arXiv</a:t>
            </a:r>
            <a:r>
              <a:rPr lang="en-US" dirty="0"/>
              <a:t> preprint arXiv:1904.10390</a:t>
            </a:r>
          </a:p>
          <a:p>
            <a:endParaRPr lang="en-US" dirty="0"/>
          </a:p>
          <a:p>
            <a:endParaRPr lang="en-US" dirty="0"/>
          </a:p>
          <a:p>
            <a:r>
              <a:rPr lang="en-US" b="1" dirty="0" err="1"/>
              <a:t>Khabarlak</a:t>
            </a:r>
            <a:r>
              <a:rPr lang="en-US" b="1" dirty="0"/>
              <a:t>. K, </a:t>
            </a:r>
            <a:r>
              <a:rPr lang="en-US" b="1" dirty="0" err="1"/>
              <a:t>Koriashkina</a:t>
            </a:r>
            <a:r>
              <a:rPr lang="en-US" b="1" dirty="0"/>
              <a:t> L. </a:t>
            </a:r>
            <a:r>
              <a:rPr lang="en-US" dirty="0"/>
              <a:t>Scoping Adversarial Attack for Improving its Quality – Radio Electronics, Computer Science, Control, 108-118 – 2019</a:t>
            </a:r>
          </a:p>
          <a:p>
            <a:endParaRPr lang="ru-RU" dirty="0"/>
          </a:p>
        </p:txBody>
      </p:sp>
    </p:spTree>
    <p:extLst>
      <p:ext uri="{BB962C8B-B14F-4D97-AF65-F5344CB8AC3E}">
        <p14:creationId xmlns:p14="http://schemas.microsoft.com/office/powerpoint/2010/main" val="434565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16" y="428264"/>
            <a:ext cx="5977345" cy="866944"/>
          </a:xfrm>
        </p:spPr>
        <p:txBody>
          <a:bodyPr/>
          <a:lstStyle/>
          <a:p>
            <a:pPr algn="ctr">
              <a:lnSpc>
                <a:spcPct val="100000"/>
              </a:lnSpc>
            </a:pPr>
            <a:r>
              <a:rPr lang="en-US" sz="2800" dirty="0"/>
              <a:t>System analysis and control department</a:t>
            </a:r>
            <a:br>
              <a:rPr lang="en-US" sz="2800" dirty="0"/>
            </a:br>
            <a:r>
              <a:rPr lang="en-US" sz="1600" dirty="0">
                <a:solidFill>
                  <a:srgbClr val="002060"/>
                </a:solidFill>
              </a:rPr>
              <a:t>http://sau.nmu.org.ua/en/index.php </a:t>
            </a:r>
            <a:endParaRPr lang="en-US" sz="2800" dirty="0"/>
          </a:p>
        </p:txBody>
      </p:sp>
      <p:sp>
        <p:nvSpPr>
          <p:cNvPr id="4" name="Текст 3"/>
          <p:cNvSpPr>
            <a:spLocks noGrp="1"/>
          </p:cNvSpPr>
          <p:nvPr>
            <p:ph type="body" sz="quarter" idx="10"/>
          </p:nvPr>
        </p:nvSpPr>
        <p:spPr>
          <a:xfrm>
            <a:off x="447760" y="1743706"/>
            <a:ext cx="5977345" cy="4453259"/>
          </a:xfrm>
        </p:spPr>
        <p:txBody>
          <a:bodyPr/>
          <a:lstStyle/>
          <a:p>
            <a:pPr marL="342900" indent="-342900">
              <a:buFont typeface="Arial" panose="020B0604020202020204" pitchFamily="34" charset="0"/>
              <a:buChar char="•"/>
            </a:pPr>
            <a:r>
              <a:rPr lang="en-US" sz="2000" dirty="0"/>
              <a:t>was founded in 1971. </a:t>
            </a:r>
          </a:p>
          <a:p>
            <a:pPr marL="342900" indent="-342900">
              <a:buFont typeface="Arial" panose="020B0604020202020204" pitchFamily="34" charset="0"/>
              <a:buChar char="•"/>
            </a:pPr>
            <a:r>
              <a:rPr lang="en-US" sz="2000" dirty="0"/>
              <a:t>carries out preparation of bachelors and masters of direction "System Analysis“ since 1999.</a:t>
            </a:r>
          </a:p>
          <a:p>
            <a:pPr marL="342900" indent="-342900">
              <a:buFont typeface="Arial" panose="020B0604020202020204" pitchFamily="34" charset="0"/>
              <a:buChar char="•"/>
            </a:pPr>
            <a:r>
              <a:rPr lang="en-US" sz="2000" dirty="0">
                <a:solidFill>
                  <a:schemeClr val="dk1"/>
                </a:solidFill>
                <a:ea typeface="Arial"/>
                <a:cs typeface="Arial"/>
                <a:sym typeface="Arial"/>
              </a:rPr>
              <a:t>The educational process is provided by</a:t>
            </a:r>
          </a:p>
          <a:p>
            <a:pPr marL="881063" indent="-342900">
              <a:buFont typeface="Courier New" panose="02070309020205020404" pitchFamily="49" charset="0"/>
              <a:buChar char="o"/>
            </a:pPr>
            <a:r>
              <a:rPr lang="en-US" sz="2000" dirty="0">
                <a:solidFill>
                  <a:schemeClr val="dk1"/>
                </a:solidFill>
                <a:ea typeface="Arial"/>
                <a:cs typeface="Arial"/>
                <a:sym typeface="Arial"/>
              </a:rPr>
              <a:t> 4 professors, 3 doctors of sciences; </a:t>
            </a:r>
          </a:p>
          <a:p>
            <a:pPr marL="881063" indent="-342900">
              <a:buFont typeface="Courier New" panose="02070309020205020404" pitchFamily="49" charset="0"/>
              <a:buChar char="o"/>
            </a:pPr>
            <a:r>
              <a:rPr lang="en-US" sz="2000" dirty="0">
                <a:solidFill>
                  <a:schemeClr val="dk1"/>
                </a:solidFill>
                <a:ea typeface="Arial"/>
                <a:cs typeface="Arial"/>
                <a:sym typeface="Arial"/>
              </a:rPr>
              <a:t>8 associate professors (4 </a:t>
            </a:r>
            <a:r>
              <a:rPr lang="en-US" sz="2000" dirty="0" err="1">
                <a:solidFill>
                  <a:schemeClr val="dk1"/>
                </a:solidFill>
                <a:ea typeface="Arial"/>
                <a:cs typeface="Arial"/>
                <a:sym typeface="Arial"/>
              </a:rPr>
              <a:t>Phd</a:t>
            </a:r>
            <a:r>
              <a:rPr lang="en-US" sz="2000" dirty="0">
                <a:solidFill>
                  <a:schemeClr val="dk1"/>
                </a:solidFill>
                <a:ea typeface="Arial"/>
                <a:cs typeface="Arial"/>
                <a:sym typeface="Arial"/>
              </a:rPr>
              <a:t> in physics and mathematics, 4 </a:t>
            </a:r>
            <a:r>
              <a:rPr lang="en-US" sz="2000" dirty="0" err="1">
                <a:solidFill>
                  <a:schemeClr val="dk1"/>
                </a:solidFill>
                <a:ea typeface="Arial"/>
                <a:cs typeface="Arial"/>
                <a:sym typeface="Arial"/>
              </a:rPr>
              <a:t>Phd</a:t>
            </a:r>
            <a:r>
              <a:rPr lang="en-US" sz="2000" dirty="0">
                <a:solidFill>
                  <a:schemeClr val="dk1"/>
                </a:solidFill>
                <a:ea typeface="Arial"/>
                <a:cs typeface="Arial"/>
                <a:sym typeface="Arial"/>
              </a:rPr>
              <a:t> in technical sciences); </a:t>
            </a:r>
          </a:p>
          <a:p>
            <a:pPr marL="881063" indent="-342900">
              <a:buFont typeface="Courier New" panose="02070309020205020404" pitchFamily="49" charset="0"/>
              <a:buChar char="o"/>
            </a:pPr>
            <a:r>
              <a:rPr lang="en-US" sz="2000" dirty="0">
                <a:solidFill>
                  <a:schemeClr val="dk1"/>
                </a:solidFill>
                <a:ea typeface="Arial"/>
                <a:cs typeface="Arial"/>
                <a:sym typeface="Arial"/>
              </a:rPr>
              <a:t> 4 experienced assistants. </a:t>
            </a:r>
            <a:endParaRPr lang="en-US" sz="2000" dirty="0"/>
          </a:p>
          <a:p>
            <a:pPr marL="342900" indent="-342900">
              <a:buFont typeface="Arial" panose="020B0604020202020204" pitchFamily="34" charset="0"/>
              <a:buChar char="•"/>
            </a:pPr>
            <a:endParaRPr lang="en-US" sz="2000" dirty="0"/>
          </a:p>
          <a:p>
            <a:pPr marL="0" indent="0">
              <a:buNone/>
            </a:pPr>
            <a:endParaRPr lang="ru-RU"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331698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g6eb6e2a179_0_23"/>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5" name="Текст 4">
            <a:extLst>
              <a:ext uri="{FF2B5EF4-FFF2-40B4-BE49-F238E27FC236}">
                <a16:creationId xmlns:a16="http://schemas.microsoft.com/office/drawing/2014/main" id="{1581DE34-A090-4FB6-AECE-26BE31A07BE8}"/>
              </a:ext>
            </a:extLst>
          </p:cNvPr>
          <p:cNvSpPr>
            <a:spLocks noGrp="1"/>
          </p:cNvSpPr>
          <p:nvPr>
            <p:ph type="body" idx="1"/>
          </p:nvPr>
        </p:nvSpPr>
        <p:spPr>
          <a:xfrm>
            <a:off x="176009" y="220889"/>
            <a:ext cx="11817327" cy="756573"/>
          </a:xfrm>
        </p:spPr>
        <p:txBody>
          <a:bodyPr/>
          <a:lstStyle/>
          <a:p>
            <a:pPr algn="ctr"/>
            <a:r>
              <a:rPr lang="ru-RU" dirty="0" err="1"/>
              <a:t>Directions</a:t>
            </a:r>
            <a:r>
              <a:rPr lang="ru-RU" dirty="0"/>
              <a:t> </a:t>
            </a:r>
            <a:r>
              <a:rPr lang="ru-RU" dirty="0" err="1"/>
              <a:t>of</a:t>
            </a:r>
            <a:r>
              <a:rPr lang="ru-RU" dirty="0"/>
              <a:t> </a:t>
            </a:r>
            <a:r>
              <a:rPr lang="ru-RU" dirty="0" err="1"/>
              <a:t>student</a:t>
            </a:r>
            <a:r>
              <a:rPr lang="en-US" dirty="0"/>
              <a:t> </a:t>
            </a:r>
            <a:r>
              <a:rPr lang="ru-RU" dirty="0" err="1"/>
              <a:t>scientific</a:t>
            </a:r>
            <a:r>
              <a:rPr lang="ru-RU" dirty="0"/>
              <a:t> </a:t>
            </a:r>
            <a:r>
              <a:rPr lang="ru-RU" dirty="0" err="1"/>
              <a:t>work</a:t>
            </a:r>
            <a:endParaRPr lang="ru-RU" dirty="0"/>
          </a:p>
        </p:txBody>
      </p:sp>
      <p:sp>
        <p:nvSpPr>
          <p:cNvPr id="7" name="Прямоугольник 6">
            <a:extLst>
              <a:ext uri="{FF2B5EF4-FFF2-40B4-BE49-F238E27FC236}">
                <a16:creationId xmlns:a16="http://schemas.microsoft.com/office/drawing/2014/main" id="{F14D6B60-CE1C-4555-8509-5D20E320C5B9}"/>
              </a:ext>
            </a:extLst>
          </p:cNvPr>
          <p:cNvSpPr/>
          <p:nvPr/>
        </p:nvSpPr>
        <p:spPr>
          <a:xfrm>
            <a:off x="652916" y="1182258"/>
            <a:ext cx="10711770" cy="3908762"/>
          </a:xfrm>
          <a:prstGeom prst="rect">
            <a:avLst/>
          </a:prstGeom>
        </p:spPr>
        <p:txBody>
          <a:bodyPr wrap="square">
            <a:spAutoFit/>
          </a:bodyPr>
          <a:lstStyle/>
          <a:p>
            <a:pPr marL="342900" indent="-342900">
              <a:spcBef>
                <a:spcPts val="1800"/>
              </a:spcBef>
              <a:spcAft>
                <a:spcPts val="600"/>
              </a:spcAft>
              <a:buFont typeface="Arial" panose="020B0604020202020204" pitchFamily="34" charset="0"/>
              <a:buChar char="•"/>
            </a:pPr>
            <a:r>
              <a:rPr lang="ru-RU" sz="2400" dirty="0" err="1"/>
              <a:t>Development</a:t>
            </a:r>
            <a:r>
              <a:rPr lang="ru-RU" sz="2400" dirty="0"/>
              <a:t> </a:t>
            </a:r>
            <a:r>
              <a:rPr lang="ru-RU" sz="2400" dirty="0" err="1"/>
              <a:t>of</a:t>
            </a:r>
            <a:r>
              <a:rPr lang="ru-RU" sz="2400" dirty="0"/>
              <a:t> </a:t>
            </a:r>
            <a:r>
              <a:rPr lang="ru-RU" sz="2400" dirty="0" err="1"/>
              <a:t>distributed</a:t>
            </a:r>
            <a:r>
              <a:rPr lang="ru-RU" sz="2400" dirty="0"/>
              <a:t> </a:t>
            </a:r>
            <a:r>
              <a:rPr lang="ru-RU" sz="2400" dirty="0" err="1"/>
              <a:t>client-server</a:t>
            </a:r>
            <a:r>
              <a:rPr lang="ru-RU" sz="2400" dirty="0"/>
              <a:t> </a:t>
            </a:r>
            <a:r>
              <a:rPr lang="ru-RU" sz="2400" dirty="0" err="1"/>
              <a:t>applications</a:t>
            </a:r>
            <a:r>
              <a:rPr lang="ru-UA" sz="2400" dirty="0"/>
              <a:t>;</a:t>
            </a:r>
            <a:endParaRPr lang="ru-RU" sz="2400" dirty="0"/>
          </a:p>
          <a:p>
            <a:pPr marL="342900" indent="-342900">
              <a:spcBef>
                <a:spcPts val="1800"/>
              </a:spcBef>
              <a:spcAft>
                <a:spcPts val="600"/>
              </a:spcAft>
              <a:buFont typeface="Arial" panose="020B0604020202020204" pitchFamily="34" charset="0"/>
              <a:buChar char="•"/>
            </a:pPr>
            <a:r>
              <a:rPr lang="ru-RU" sz="2400" dirty="0" err="1"/>
              <a:t>Development</a:t>
            </a:r>
            <a:r>
              <a:rPr lang="ru-RU" sz="2400" dirty="0"/>
              <a:t> </a:t>
            </a:r>
            <a:r>
              <a:rPr lang="ru-RU" sz="2400" dirty="0" err="1"/>
              <a:t>of</a:t>
            </a:r>
            <a:r>
              <a:rPr lang="ru-RU" sz="2400" dirty="0"/>
              <a:t> </a:t>
            </a:r>
            <a:r>
              <a:rPr lang="ru-RU" sz="2400" dirty="0" err="1"/>
              <a:t>expert</a:t>
            </a:r>
            <a:r>
              <a:rPr lang="ru-RU" sz="2400" dirty="0"/>
              <a:t> </a:t>
            </a:r>
            <a:r>
              <a:rPr lang="ru-RU" sz="2400" dirty="0" err="1"/>
              <a:t>systems</a:t>
            </a:r>
            <a:r>
              <a:rPr lang="ru-UA" sz="2400" dirty="0"/>
              <a:t>;</a:t>
            </a:r>
            <a:endParaRPr lang="en-US" sz="2400" dirty="0"/>
          </a:p>
          <a:p>
            <a:pPr marL="342900" indent="-342900">
              <a:spcBef>
                <a:spcPts val="1800"/>
              </a:spcBef>
              <a:spcAft>
                <a:spcPts val="600"/>
              </a:spcAft>
              <a:buFont typeface="Arial" panose="020B0604020202020204" pitchFamily="34" charset="0"/>
              <a:buChar char="•"/>
            </a:pPr>
            <a:r>
              <a:rPr lang="ru-RU" sz="2400" dirty="0"/>
              <a:t> </a:t>
            </a:r>
            <a:r>
              <a:rPr lang="ru-RU" sz="2400" dirty="0" err="1"/>
              <a:t>Analysis</a:t>
            </a:r>
            <a:r>
              <a:rPr lang="ru-RU" sz="2400" dirty="0"/>
              <a:t> </a:t>
            </a:r>
            <a:r>
              <a:rPr lang="ru-RU" sz="2400" dirty="0" err="1"/>
              <a:t>and</a:t>
            </a:r>
            <a:r>
              <a:rPr lang="ru-RU" sz="2400" dirty="0"/>
              <a:t> </a:t>
            </a:r>
            <a:r>
              <a:rPr lang="ru-RU" sz="2400" dirty="0" err="1"/>
              <a:t>optimization</a:t>
            </a:r>
            <a:r>
              <a:rPr lang="ru-RU" sz="2400" dirty="0"/>
              <a:t> </a:t>
            </a:r>
            <a:r>
              <a:rPr lang="ru-RU" sz="2400" dirty="0" err="1"/>
              <a:t>of</a:t>
            </a:r>
            <a:r>
              <a:rPr lang="ru-RU" sz="2400" dirty="0"/>
              <a:t> </a:t>
            </a:r>
            <a:r>
              <a:rPr lang="ru-RU" sz="2400" dirty="0" err="1"/>
              <a:t>business</a:t>
            </a:r>
            <a:r>
              <a:rPr lang="ru-RU" sz="2400" dirty="0"/>
              <a:t> </a:t>
            </a:r>
            <a:r>
              <a:rPr lang="ru-RU" sz="2400" dirty="0" err="1"/>
              <a:t>processes</a:t>
            </a:r>
            <a:r>
              <a:rPr lang="ru-RU" sz="2400" dirty="0"/>
              <a:t> </a:t>
            </a:r>
            <a:r>
              <a:rPr lang="ru-RU" sz="2400" dirty="0" err="1"/>
              <a:t>of</a:t>
            </a:r>
            <a:r>
              <a:rPr lang="ru-RU" sz="2400" dirty="0"/>
              <a:t> </a:t>
            </a:r>
            <a:r>
              <a:rPr lang="ru-RU" sz="2400" dirty="0" err="1"/>
              <a:t>enterprises</a:t>
            </a:r>
            <a:r>
              <a:rPr lang="ru-UA" sz="2400" dirty="0"/>
              <a:t>;</a:t>
            </a:r>
            <a:endParaRPr lang="ru-RU" sz="2400" dirty="0"/>
          </a:p>
          <a:p>
            <a:pPr marL="342900" indent="-342900">
              <a:spcBef>
                <a:spcPts val="1800"/>
              </a:spcBef>
              <a:spcAft>
                <a:spcPts val="600"/>
              </a:spcAft>
              <a:buFont typeface="Arial" panose="020B0604020202020204" pitchFamily="34" charset="0"/>
              <a:buChar char="•"/>
            </a:pPr>
            <a:r>
              <a:rPr lang="ru-RU" sz="2400" dirty="0" err="1"/>
              <a:t>Conducting</a:t>
            </a:r>
            <a:r>
              <a:rPr lang="ru-RU" sz="2400" dirty="0"/>
              <a:t> </a:t>
            </a:r>
            <a:r>
              <a:rPr lang="ru-RU" sz="2400" dirty="0" err="1"/>
              <a:t>system</a:t>
            </a:r>
            <a:r>
              <a:rPr lang="ru-RU" sz="2400" dirty="0"/>
              <a:t> </a:t>
            </a:r>
            <a:r>
              <a:rPr lang="ru-RU" sz="2400" dirty="0" err="1"/>
              <a:t>analysis</a:t>
            </a:r>
            <a:r>
              <a:rPr lang="ru-RU" sz="2400" dirty="0"/>
              <a:t> </a:t>
            </a:r>
            <a:r>
              <a:rPr lang="ru-RU" sz="2400" dirty="0" err="1"/>
              <a:t>and</a:t>
            </a:r>
            <a:r>
              <a:rPr lang="ru-RU" sz="2400" dirty="0"/>
              <a:t> </a:t>
            </a:r>
            <a:r>
              <a:rPr lang="ru-RU" sz="2400" dirty="0" err="1"/>
              <a:t>development</a:t>
            </a:r>
            <a:r>
              <a:rPr lang="ru-RU" sz="2400" dirty="0"/>
              <a:t> </a:t>
            </a:r>
            <a:r>
              <a:rPr lang="ru-RU" sz="2400" dirty="0" err="1"/>
              <a:t>of</a:t>
            </a:r>
            <a:r>
              <a:rPr lang="ru-RU" sz="2400" dirty="0"/>
              <a:t> DSS </a:t>
            </a:r>
            <a:r>
              <a:rPr lang="ru-RU" sz="2400" dirty="0" err="1"/>
              <a:t>for</a:t>
            </a:r>
            <a:r>
              <a:rPr lang="ru-RU" sz="2400" dirty="0"/>
              <a:t> </a:t>
            </a:r>
            <a:r>
              <a:rPr lang="ru-RU" sz="2400" dirty="0" err="1"/>
              <a:t>making</a:t>
            </a:r>
            <a:r>
              <a:rPr lang="ru-RU" sz="2400" dirty="0"/>
              <a:t> </a:t>
            </a:r>
            <a:r>
              <a:rPr lang="ru-RU" sz="2400" dirty="0" err="1"/>
              <a:t>managerial</a:t>
            </a:r>
            <a:r>
              <a:rPr lang="ru-RU" sz="2400" dirty="0"/>
              <a:t> </a:t>
            </a:r>
            <a:r>
              <a:rPr lang="ru-RU" sz="2400" dirty="0" err="1"/>
              <a:t>decisions</a:t>
            </a:r>
            <a:r>
              <a:rPr lang="ru-RU" sz="2400" dirty="0"/>
              <a:t> </a:t>
            </a:r>
            <a:r>
              <a:rPr lang="ru-RU" sz="2400" dirty="0" err="1"/>
              <a:t>in</a:t>
            </a:r>
            <a:r>
              <a:rPr lang="ru-RU" sz="2400" dirty="0"/>
              <a:t> </a:t>
            </a:r>
            <a:r>
              <a:rPr lang="ru-RU" sz="2400" dirty="0" err="1"/>
              <a:t>the</a:t>
            </a:r>
            <a:r>
              <a:rPr lang="ru-RU" sz="2400" dirty="0"/>
              <a:t> </a:t>
            </a:r>
            <a:r>
              <a:rPr lang="ru-RU" sz="2400" dirty="0" err="1"/>
              <a:t>conditions</a:t>
            </a:r>
            <a:r>
              <a:rPr lang="ru-RU" sz="2400" dirty="0"/>
              <a:t> </a:t>
            </a:r>
            <a:r>
              <a:rPr lang="ru-RU" sz="2400" dirty="0" err="1"/>
              <a:t>of</a:t>
            </a:r>
            <a:r>
              <a:rPr lang="ru-RU" sz="2400" dirty="0"/>
              <a:t> </a:t>
            </a:r>
            <a:r>
              <a:rPr lang="ru-RU" sz="2400" dirty="0" err="1"/>
              <a:t>production</a:t>
            </a:r>
            <a:r>
              <a:rPr lang="ru-RU" sz="2400" dirty="0"/>
              <a:t> </a:t>
            </a:r>
            <a:r>
              <a:rPr lang="ru-RU" sz="2400" dirty="0" err="1"/>
              <a:t>enterprises</a:t>
            </a:r>
            <a:r>
              <a:rPr lang="ru-UA" sz="2400" dirty="0"/>
              <a:t>;</a:t>
            </a:r>
            <a:endParaRPr lang="ru-RU" sz="2400" dirty="0"/>
          </a:p>
          <a:p>
            <a:pPr marL="342900" indent="-342900">
              <a:spcBef>
                <a:spcPts val="1800"/>
              </a:spcBef>
              <a:spcAft>
                <a:spcPts val="600"/>
              </a:spcAft>
              <a:buFont typeface="Arial" panose="020B0604020202020204" pitchFamily="34" charset="0"/>
              <a:buChar char="•"/>
            </a:pPr>
            <a:r>
              <a:rPr lang="ru-RU" sz="2400" dirty="0" err="1"/>
              <a:t>The</a:t>
            </a:r>
            <a:r>
              <a:rPr lang="ru-RU" sz="2400" dirty="0"/>
              <a:t> </a:t>
            </a:r>
            <a:r>
              <a:rPr lang="ru-RU" sz="2400" dirty="0" err="1"/>
              <a:t>use</a:t>
            </a:r>
            <a:r>
              <a:rPr lang="ru-RU" sz="2400" dirty="0"/>
              <a:t> </a:t>
            </a:r>
            <a:r>
              <a:rPr lang="ru-RU" sz="2400" dirty="0" err="1"/>
              <a:t>of</a:t>
            </a:r>
            <a:r>
              <a:rPr lang="ru-RU" sz="2400" dirty="0"/>
              <a:t> </a:t>
            </a:r>
            <a:r>
              <a:rPr lang="ru-RU" sz="2400" dirty="0" err="1"/>
              <a:t>adaptive</a:t>
            </a:r>
            <a:r>
              <a:rPr lang="ru-RU" sz="2400" dirty="0"/>
              <a:t> </a:t>
            </a:r>
            <a:r>
              <a:rPr lang="ru-RU" sz="2400" dirty="0" err="1"/>
              <a:t>smoothing</a:t>
            </a:r>
            <a:r>
              <a:rPr lang="ru-RU" sz="2400" dirty="0"/>
              <a:t> </a:t>
            </a:r>
            <a:r>
              <a:rPr lang="ru-RU" sz="2400" dirty="0" err="1"/>
              <a:t>methods</a:t>
            </a:r>
            <a:r>
              <a:rPr lang="ru-RU" sz="2400" dirty="0"/>
              <a:t> </a:t>
            </a:r>
            <a:r>
              <a:rPr lang="ru-RU" sz="2400" dirty="0" err="1"/>
              <a:t>for</a:t>
            </a:r>
            <a:r>
              <a:rPr lang="ru-RU" sz="2400" dirty="0"/>
              <a:t> </a:t>
            </a:r>
            <a:r>
              <a:rPr lang="ru-RU" sz="2400" dirty="0" err="1"/>
              <a:t>predicting</a:t>
            </a:r>
            <a:r>
              <a:rPr lang="ru-RU" sz="2400" dirty="0"/>
              <a:t> </a:t>
            </a:r>
            <a:r>
              <a:rPr lang="ru-RU" sz="2400" dirty="0" err="1"/>
              <a:t>the</a:t>
            </a:r>
            <a:r>
              <a:rPr lang="ru-RU" sz="2400" dirty="0"/>
              <a:t> </a:t>
            </a:r>
            <a:r>
              <a:rPr lang="ru-RU" sz="2400" dirty="0" err="1"/>
              <a:t>performance</a:t>
            </a:r>
            <a:r>
              <a:rPr lang="ru-RU" sz="2400" dirty="0"/>
              <a:t> </a:t>
            </a:r>
            <a:r>
              <a:rPr lang="ru-RU" sz="2400" dirty="0" err="1"/>
              <a:t>of</a:t>
            </a:r>
            <a:r>
              <a:rPr lang="ru-RU" sz="2400" dirty="0"/>
              <a:t> </a:t>
            </a:r>
            <a:r>
              <a:rPr lang="ru-RU" sz="2400" dirty="0" err="1"/>
              <a:t>enterprises</a:t>
            </a:r>
            <a:r>
              <a:rPr lang="ru-UA" sz="2400" dirty="0"/>
              <a:t>.</a:t>
            </a:r>
            <a:endParaRPr lang="ru-RU" sz="2400" dirty="0"/>
          </a:p>
        </p:txBody>
      </p:sp>
    </p:spTree>
    <p:extLst>
      <p:ext uri="{BB962C8B-B14F-4D97-AF65-F5344CB8AC3E}">
        <p14:creationId xmlns:p14="http://schemas.microsoft.com/office/powerpoint/2010/main" val="3243275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6"/>
          <p:cNvSpPr txBox="1">
            <a:spLocks noGrp="1"/>
          </p:cNvSpPr>
          <p:nvPr>
            <p:ph type="body" idx="1"/>
          </p:nvPr>
        </p:nvSpPr>
        <p:spPr>
          <a:xfrm>
            <a:off x="176009" y="220889"/>
            <a:ext cx="11817300" cy="963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ru-RU" sz="3200" dirty="0"/>
              <a:t>D</a:t>
            </a:r>
            <a:r>
              <a:rPr lang="en-US" sz="3200" dirty="0" err="1"/>
              <a:t>ua</a:t>
            </a:r>
            <a:r>
              <a:rPr lang="ru-RU" sz="3200" dirty="0"/>
              <a:t>l </a:t>
            </a:r>
            <a:r>
              <a:rPr lang="ru-RU" sz="3200" dirty="0" err="1"/>
              <a:t>degree</a:t>
            </a:r>
            <a:r>
              <a:rPr lang="ru-RU" sz="3200" dirty="0"/>
              <a:t> </a:t>
            </a:r>
            <a:r>
              <a:rPr lang="ru-RU" sz="3200" dirty="0" err="1"/>
              <a:t>programm</a:t>
            </a:r>
            <a:r>
              <a:rPr lang="ru-RU" sz="3200" dirty="0"/>
              <a:t> </a:t>
            </a:r>
            <a:endParaRPr sz="3200" dirty="0"/>
          </a:p>
        </p:txBody>
      </p:sp>
      <p:sp>
        <p:nvSpPr>
          <p:cNvPr id="177" name="Google Shape;177;p36"/>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178" name="Google Shape;178;p36"/>
          <p:cNvSpPr txBox="1"/>
          <p:nvPr/>
        </p:nvSpPr>
        <p:spPr>
          <a:xfrm>
            <a:off x="1115624" y="1184488"/>
            <a:ext cx="10111176" cy="386503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sz="2800" b="1" dirty="0" err="1"/>
              <a:t>Problems</a:t>
            </a:r>
            <a:endParaRPr lang="en-US" sz="2800" b="1" dirty="0"/>
          </a:p>
          <a:p>
            <a:pPr marL="0" lvl="0" indent="0" algn="ctr" rtl="0">
              <a:spcBef>
                <a:spcPts val="0"/>
              </a:spcBef>
              <a:spcAft>
                <a:spcPts val="0"/>
              </a:spcAft>
              <a:buNone/>
            </a:pPr>
            <a:endParaRPr sz="2400" b="1" dirty="0"/>
          </a:p>
          <a:p>
            <a:pPr marL="285750" lvl="0" indent="-285750">
              <a:spcAft>
                <a:spcPts val="1800"/>
              </a:spcAft>
              <a:buFont typeface="Wingdings" panose="05000000000000000000" pitchFamily="2" charset="2"/>
              <a:buChar char="§"/>
            </a:pPr>
            <a:r>
              <a:rPr lang="en-US" sz="2400" dirty="0"/>
              <a:t>Differences in the schedule of the educational process;</a:t>
            </a:r>
          </a:p>
          <a:p>
            <a:pPr marL="285750" lvl="0" indent="-285750">
              <a:spcAft>
                <a:spcPts val="1800"/>
              </a:spcAft>
              <a:buFont typeface="Wingdings" panose="05000000000000000000" pitchFamily="2" charset="2"/>
              <a:buChar char="§"/>
            </a:pPr>
            <a:r>
              <a:rPr lang="en-US" sz="2400" dirty="0"/>
              <a:t>Annual changes to the list of available courses</a:t>
            </a:r>
          </a:p>
          <a:p>
            <a:pPr marL="538163" lvl="0">
              <a:spcAft>
                <a:spcPts val="1800"/>
              </a:spcAft>
              <a:tabLst>
                <a:tab pos="538163" algn="l"/>
              </a:tabLst>
            </a:pPr>
            <a:r>
              <a:rPr lang="en-US" sz="2400" dirty="0"/>
              <a:t>We need it by September or earlier to coordinate  a curriculum before educational process will be start</a:t>
            </a:r>
            <a:endParaRP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066509BA-99D1-4231-849C-2C8FBE590E9A}"/>
              </a:ext>
            </a:extLst>
          </p:cNvPr>
          <p:cNvSpPr>
            <a:spLocks noGrp="1"/>
          </p:cNvSpPr>
          <p:nvPr>
            <p:ph type="body" idx="1"/>
          </p:nvPr>
        </p:nvSpPr>
        <p:spPr/>
        <p:txBody>
          <a:bodyPr/>
          <a:lstStyle/>
          <a:p>
            <a:pPr algn="ctr"/>
            <a:r>
              <a:rPr lang="en-US" altLang="ru-RU"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Module Equivalents at the University of Koblenz-Landau and at the National Mining University</a:t>
            </a:r>
            <a:endParaRPr lang="ru-RU" sz="2400" dirty="0"/>
          </a:p>
        </p:txBody>
      </p:sp>
      <p:sp>
        <p:nvSpPr>
          <p:cNvPr id="3" name="Текст 2">
            <a:extLst>
              <a:ext uri="{FF2B5EF4-FFF2-40B4-BE49-F238E27FC236}">
                <a16:creationId xmlns:a16="http://schemas.microsoft.com/office/drawing/2014/main" id="{F27B0376-1124-4A01-BC47-E802D4B5F883}"/>
              </a:ext>
            </a:extLst>
          </p:cNvPr>
          <p:cNvSpPr>
            <a:spLocks noGrp="1"/>
          </p:cNvSpPr>
          <p:nvPr>
            <p:ph type="body" idx="2"/>
          </p:nvPr>
        </p:nvSpPr>
        <p:spPr/>
        <p:txBody>
          <a:bodyPr/>
          <a:lstStyle/>
          <a:p>
            <a:endParaRPr lang="ru-RU"/>
          </a:p>
        </p:txBody>
      </p:sp>
      <p:graphicFrame>
        <p:nvGraphicFramePr>
          <p:cNvPr id="4" name="Таблица 3">
            <a:extLst>
              <a:ext uri="{FF2B5EF4-FFF2-40B4-BE49-F238E27FC236}">
                <a16:creationId xmlns:a16="http://schemas.microsoft.com/office/drawing/2014/main" id="{95D4EF00-62C4-4406-9F3B-A73C96525152}"/>
              </a:ext>
            </a:extLst>
          </p:cNvPr>
          <p:cNvGraphicFramePr>
            <a:graphicFrameLocks noGrp="1"/>
          </p:cNvGraphicFramePr>
          <p:nvPr/>
        </p:nvGraphicFramePr>
        <p:xfrm>
          <a:off x="1149072" y="1184500"/>
          <a:ext cx="10459348" cy="4830608"/>
        </p:xfrm>
        <a:graphic>
          <a:graphicData uri="http://schemas.openxmlformats.org/drawingml/2006/table">
            <a:tbl>
              <a:tblPr firstRow="1" firstCol="1" bandRow="1">
                <a:tableStyleId>{5940675A-B579-460E-94D1-54222C63F5DA}</a:tableStyleId>
              </a:tblPr>
              <a:tblGrid>
                <a:gridCol w="4853158">
                  <a:extLst>
                    <a:ext uri="{9D8B030D-6E8A-4147-A177-3AD203B41FA5}">
                      <a16:colId xmlns:a16="http://schemas.microsoft.com/office/drawing/2014/main" val="1241826022"/>
                    </a:ext>
                  </a:extLst>
                </a:gridCol>
                <a:gridCol w="5606190">
                  <a:extLst>
                    <a:ext uri="{9D8B030D-6E8A-4147-A177-3AD203B41FA5}">
                      <a16:colId xmlns:a16="http://schemas.microsoft.com/office/drawing/2014/main" val="235683269"/>
                    </a:ext>
                  </a:extLst>
                </a:gridCol>
              </a:tblGrid>
              <a:tr h="663912">
                <a:tc>
                  <a:txBody>
                    <a:bodyPr/>
                    <a:lstStyle/>
                    <a:p>
                      <a:pPr>
                        <a:lnSpc>
                          <a:spcPct val="107000"/>
                        </a:lnSpc>
                        <a:spcAft>
                          <a:spcPts val="0"/>
                        </a:spcAft>
                      </a:pPr>
                      <a:r>
                        <a:rPr lang="en-US" sz="1600" dirty="0">
                          <a:effectLst/>
                        </a:rPr>
                        <a:t>Modules and Study Units at the Uni KO-LD </a:t>
                      </a:r>
                      <a:endParaRPr lang="ru-RU" sz="1600" dirty="0">
                        <a:effectLst/>
                      </a:endParaRPr>
                    </a:p>
                    <a:p>
                      <a:pPr>
                        <a:lnSpc>
                          <a:spcPct val="107000"/>
                        </a:lnSpc>
                        <a:spcAft>
                          <a:spcPts val="800"/>
                        </a:spcAft>
                      </a:pPr>
                      <a:r>
                        <a:rPr lang="en-US" sz="1600" dirty="0">
                          <a:effectLst/>
                        </a:rPr>
                        <a:t>“Mathematical Modeling of Complex Systems”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solidFill>
                      <a:schemeClr val="accent4">
                        <a:lumMod val="20000"/>
                        <a:lumOff val="80000"/>
                      </a:schemeClr>
                    </a:solidFill>
                  </a:tcPr>
                </a:tc>
                <a:tc>
                  <a:txBody>
                    <a:bodyPr/>
                    <a:lstStyle/>
                    <a:p>
                      <a:pPr>
                        <a:lnSpc>
                          <a:spcPct val="107000"/>
                        </a:lnSpc>
                        <a:spcAft>
                          <a:spcPts val="800"/>
                        </a:spcAft>
                      </a:pPr>
                      <a:r>
                        <a:rPr lang="en-US" sz="1600" dirty="0">
                          <a:effectLst/>
                        </a:rPr>
                        <a:t>Modules and Study Units at the National Mining University  “System analyses and control”</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solidFill>
                      <a:schemeClr val="accent4">
                        <a:lumMod val="20000"/>
                        <a:lumOff val="80000"/>
                      </a:schemeClr>
                    </a:solidFill>
                  </a:tcPr>
                </a:tc>
                <a:extLst>
                  <a:ext uri="{0D108BD9-81ED-4DB2-BD59-A6C34878D82A}">
                    <a16:rowId xmlns:a16="http://schemas.microsoft.com/office/drawing/2014/main" val="1965233989"/>
                  </a:ext>
                </a:extLst>
              </a:tr>
              <a:tr h="960857">
                <a:tc>
                  <a:txBody>
                    <a:bodyPr/>
                    <a:lstStyle/>
                    <a:p>
                      <a:pPr>
                        <a:lnSpc>
                          <a:spcPct val="107000"/>
                        </a:lnSpc>
                        <a:spcAft>
                          <a:spcPts val="0"/>
                        </a:spcAft>
                      </a:pPr>
                      <a:r>
                        <a:rPr lang="en-US" sz="1600" dirty="0">
                          <a:effectLst/>
                        </a:rPr>
                        <a:t>Project seminar</a:t>
                      </a:r>
                      <a:endParaRPr lang="ru-RU" sz="1600" dirty="0">
                        <a:effectLst/>
                      </a:endParaRPr>
                    </a:p>
                    <a:p>
                      <a:pPr>
                        <a:lnSpc>
                          <a:spcPct val="107000"/>
                        </a:lnSpc>
                        <a:spcAft>
                          <a:spcPts val="0"/>
                        </a:spcAft>
                      </a:pPr>
                      <a:r>
                        <a:rPr lang="ru-RU" sz="1600" dirty="0">
                          <a:effectLst/>
                        </a:rPr>
                        <a:t> </a:t>
                      </a:r>
                    </a:p>
                    <a:p>
                      <a:pPr>
                        <a:lnSpc>
                          <a:spcPct val="107000"/>
                        </a:lnSpc>
                        <a:spcAft>
                          <a:spcPts val="0"/>
                        </a:spcAft>
                      </a:pPr>
                      <a:r>
                        <a:rPr lang="en-US" sz="1600" dirty="0">
                          <a:effectLst/>
                        </a:rPr>
                        <a:t>Project seminar</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tc>
                  <a:txBody>
                    <a:bodyPr/>
                    <a:lstStyle/>
                    <a:p>
                      <a:pPr>
                        <a:lnSpc>
                          <a:spcPct val="107000"/>
                        </a:lnSpc>
                        <a:spcAft>
                          <a:spcPts val="0"/>
                        </a:spcAft>
                      </a:pPr>
                      <a:r>
                        <a:rPr lang="en-US" sz="1600">
                          <a:effectLst/>
                        </a:rPr>
                        <a:t>Industrial Practical Training </a:t>
                      </a:r>
                      <a:endParaRPr lang="ru-RU" sz="1600">
                        <a:effectLst/>
                      </a:endParaRPr>
                    </a:p>
                    <a:p>
                      <a:pPr>
                        <a:lnSpc>
                          <a:spcPct val="107000"/>
                        </a:lnSpc>
                        <a:spcAft>
                          <a:spcPts val="0"/>
                        </a:spcAft>
                      </a:pPr>
                      <a:r>
                        <a:rPr lang="en-US" sz="1600">
                          <a:effectLst/>
                        </a:rPr>
                        <a:t> </a:t>
                      </a:r>
                      <a:endParaRPr lang="ru-RU" sz="1600">
                        <a:effectLst/>
                      </a:endParaRPr>
                    </a:p>
                    <a:p>
                      <a:pPr>
                        <a:lnSpc>
                          <a:spcPct val="107000"/>
                        </a:lnSpc>
                        <a:spcAft>
                          <a:spcPts val="0"/>
                        </a:spcAft>
                      </a:pPr>
                      <a:r>
                        <a:rPr lang="en-US" sz="1600">
                          <a:effectLst/>
                        </a:rPr>
                        <a:t>Pre-Diploma</a:t>
                      </a:r>
                      <a:endParaRPr lang="ru-RU" sz="1600">
                        <a:effectLst/>
                      </a:endParaRPr>
                    </a:p>
                    <a:p>
                      <a:pPr>
                        <a:lnSpc>
                          <a:spcPct val="107000"/>
                        </a:lnSpc>
                        <a:spcAft>
                          <a:spcPts val="0"/>
                        </a:spcAft>
                      </a:pPr>
                      <a:r>
                        <a:rPr lang="en-US" sz="1600">
                          <a:effectLst/>
                        </a:rPr>
                        <a:t>Practical Training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extLst>
                  <a:ext uri="{0D108BD9-81ED-4DB2-BD59-A6C34878D82A}">
                    <a16:rowId xmlns:a16="http://schemas.microsoft.com/office/drawing/2014/main" val="668324900"/>
                  </a:ext>
                </a:extLst>
              </a:tr>
              <a:tr h="344770">
                <a:tc>
                  <a:txBody>
                    <a:bodyPr/>
                    <a:lstStyle/>
                    <a:p>
                      <a:pPr>
                        <a:lnSpc>
                          <a:spcPct val="107000"/>
                        </a:lnSpc>
                        <a:spcAft>
                          <a:spcPts val="0"/>
                        </a:spcAft>
                      </a:pPr>
                      <a:r>
                        <a:rPr lang="en-US" sz="1600" dirty="0">
                          <a:effectLst/>
                        </a:rPr>
                        <a:t>Master thesis final oral exam</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tc>
                  <a:txBody>
                    <a:bodyPr/>
                    <a:lstStyle/>
                    <a:p>
                      <a:pPr>
                        <a:lnSpc>
                          <a:spcPct val="107000"/>
                        </a:lnSpc>
                        <a:spcAft>
                          <a:spcPts val="0"/>
                        </a:spcAft>
                      </a:pPr>
                      <a:r>
                        <a:rPr lang="en-US" sz="1600">
                          <a:effectLst/>
                        </a:rPr>
                        <a:t>Master thesis final oral exam</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extLst>
                  <a:ext uri="{0D108BD9-81ED-4DB2-BD59-A6C34878D82A}">
                    <a16:rowId xmlns:a16="http://schemas.microsoft.com/office/drawing/2014/main" val="1755493861"/>
                  </a:ext>
                </a:extLst>
              </a:tr>
              <a:tr h="617754">
                <a:tc>
                  <a:txBody>
                    <a:bodyPr/>
                    <a:lstStyle/>
                    <a:p>
                      <a:pPr>
                        <a:lnSpc>
                          <a:spcPct val="107000"/>
                        </a:lnSpc>
                        <a:spcAft>
                          <a:spcPts val="600"/>
                        </a:spcAft>
                      </a:pPr>
                      <a:r>
                        <a:rPr lang="en-US" sz="1600" dirty="0">
                          <a:effectLst/>
                        </a:rPr>
                        <a:t>Special topics of Applied Mathematics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tc>
                  <a:txBody>
                    <a:bodyPr/>
                    <a:lstStyle/>
                    <a:p>
                      <a:pPr>
                        <a:lnSpc>
                          <a:spcPct val="107000"/>
                        </a:lnSpc>
                        <a:spcAft>
                          <a:spcPts val="600"/>
                        </a:spcAft>
                      </a:pPr>
                      <a:r>
                        <a:rPr lang="en-US" sz="1600" dirty="0">
                          <a:effectLst/>
                        </a:rPr>
                        <a:t>Game Theory in the Conflict Situation Studies</a:t>
                      </a:r>
                    </a:p>
                    <a:p>
                      <a:pPr marL="0" marR="0" lvl="0" indent="0" algn="l" defTabSz="914400" rtl="0" eaLnBrk="1" fontAlgn="auto" latinLnBrk="0" hangingPunct="1">
                        <a:lnSpc>
                          <a:spcPct val="107000"/>
                        </a:lnSpc>
                        <a:spcBef>
                          <a:spcPts val="0"/>
                        </a:spcBef>
                        <a:spcAft>
                          <a:spcPts val="600"/>
                        </a:spcAft>
                        <a:buClr>
                          <a:srgbClr val="000000"/>
                        </a:buClr>
                        <a:buSzTx/>
                        <a:buFont typeface="Arial"/>
                        <a:buNone/>
                        <a:tabLst/>
                        <a:defRPr/>
                      </a:pPr>
                      <a:r>
                        <a:rPr lang="en-US" sz="1600" dirty="0">
                          <a:effectLst/>
                          <a:highlight>
                            <a:srgbClr val="FFFF00"/>
                          </a:highlight>
                        </a:rPr>
                        <a:t>Special topics of Applied Mathematics</a:t>
                      </a:r>
                      <a:endParaRPr lang="ru-RU" sz="16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extLst>
                  <a:ext uri="{0D108BD9-81ED-4DB2-BD59-A6C34878D82A}">
                    <a16:rowId xmlns:a16="http://schemas.microsoft.com/office/drawing/2014/main" val="3780160768"/>
                  </a:ext>
                </a:extLst>
              </a:tr>
              <a:tr h="395662">
                <a:tc>
                  <a:txBody>
                    <a:bodyPr/>
                    <a:lstStyle/>
                    <a:p>
                      <a:pPr>
                        <a:lnSpc>
                          <a:spcPct val="107000"/>
                        </a:lnSpc>
                        <a:spcAft>
                          <a:spcPts val="600"/>
                        </a:spcAft>
                      </a:pPr>
                      <a:r>
                        <a:rPr lang="en-US" sz="1600" dirty="0" err="1">
                          <a:effectLst/>
                        </a:rPr>
                        <a:t>Numerics</a:t>
                      </a:r>
                      <a:r>
                        <a:rPr lang="en-US" sz="1600" dirty="0">
                          <a:effectLst/>
                        </a:rPr>
                        <a:t> for Partial Differential Equations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tc>
                  <a:txBody>
                    <a:bodyPr/>
                    <a:lstStyle/>
                    <a:p>
                      <a:pPr>
                        <a:lnSpc>
                          <a:spcPct val="107000"/>
                        </a:lnSpc>
                        <a:spcAft>
                          <a:spcPts val="600"/>
                        </a:spcAft>
                      </a:pPr>
                      <a:r>
                        <a:rPr lang="en-US" sz="1600" dirty="0">
                          <a:effectLst/>
                        </a:rPr>
                        <a:t>Mathematic Modelling and Analysis Dynamic System</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extLst>
                  <a:ext uri="{0D108BD9-81ED-4DB2-BD59-A6C34878D82A}">
                    <a16:rowId xmlns:a16="http://schemas.microsoft.com/office/drawing/2014/main" val="1776761995"/>
                  </a:ext>
                </a:extLst>
              </a:tr>
              <a:tr h="344770">
                <a:tc>
                  <a:txBody>
                    <a:bodyPr/>
                    <a:lstStyle/>
                    <a:p>
                      <a:pPr>
                        <a:lnSpc>
                          <a:spcPct val="107000"/>
                        </a:lnSpc>
                        <a:spcAft>
                          <a:spcPts val="600"/>
                        </a:spcAft>
                      </a:pPr>
                      <a:r>
                        <a:rPr lang="en-US" sz="1600">
                          <a:effectLst/>
                        </a:rPr>
                        <a:t>Integer Optimization</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tc>
                  <a:txBody>
                    <a:bodyPr/>
                    <a:lstStyle/>
                    <a:p>
                      <a:pPr>
                        <a:lnSpc>
                          <a:spcPct val="107000"/>
                        </a:lnSpc>
                        <a:spcAft>
                          <a:spcPts val="600"/>
                        </a:spcAft>
                      </a:pPr>
                      <a:r>
                        <a:rPr lang="en-US" sz="1600" dirty="0">
                          <a:effectLst/>
                        </a:rPr>
                        <a:t>Methods of discreet optimization</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extLst>
                  <a:ext uri="{0D108BD9-81ED-4DB2-BD59-A6C34878D82A}">
                    <a16:rowId xmlns:a16="http://schemas.microsoft.com/office/drawing/2014/main" val="192353603"/>
                  </a:ext>
                </a:extLst>
              </a:tr>
              <a:tr h="517614">
                <a:tc>
                  <a:txBody>
                    <a:bodyPr/>
                    <a:lstStyle/>
                    <a:p>
                      <a:pPr>
                        <a:lnSpc>
                          <a:spcPct val="107000"/>
                        </a:lnSpc>
                        <a:spcAft>
                          <a:spcPts val="600"/>
                        </a:spcAft>
                      </a:pPr>
                      <a:r>
                        <a:rPr lang="en-US" sz="1600">
                          <a:effectLst/>
                        </a:rPr>
                        <a:t>Pattern Recognition</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tc>
                  <a:txBody>
                    <a:bodyPr/>
                    <a:lstStyle/>
                    <a:p>
                      <a:pPr>
                        <a:lnSpc>
                          <a:spcPct val="107000"/>
                        </a:lnSpc>
                        <a:spcAft>
                          <a:spcPts val="600"/>
                        </a:spcAft>
                      </a:pPr>
                      <a:r>
                        <a:rPr lang="en-US" sz="1600" dirty="0">
                          <a:effectLst/>
                        </a:rPr>
                        <a:t>Machine Learning of Complex Systems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extLst>
                  <a:ext uri="{0D108BD9-81ED-4DB2-BD59-A6C34878D82A}">
                    <a16:rowId xmlns:a16="http://schemas.microsoft.com/office/drawing/2014/main" val="3120951510"/>
                  </a:ext>
                </a:extLst>
              </a:tr>
              <a:tr h="401820">
                <a:tc>
                  <a:txBody>
                    <a:bodyPr/>
                    <a:lstStyle/>
                    <a:p>
                      <a:pPr>
                        <a:lnSpc>
                          <a:spcPct val="107000"/>
                        </a:lnSpc>
                        <a:spcAft>
                          <a:spcPts val="600"/>
                        </a:spcAft>
                      </a:pPr>
                      <a:r>
                        <a:rPr lang="en-US" sz="1600" dirty="0">
                          <a:effectLst/>
                        </a:rPr>
                        <a:t>Machine Learning &amp; Data Mining</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tc>
                  <a:txBody>
                    <a:bodyPr/>
                    <a:lstStyle/>
                    <a:p>
                      <a:pPr>
                        <a:lnSpc>
                          <a:spcPct val="107000"/>
                        </a:lnSpc>
                        <a:spcAft>
                          <a:spcPts val="600"/>
                        </a:spcAft>
                      </a:pPr>
                      <a:r>
                        <a:rPr lang="en-US" sz="1600" dirty="0">
                          <a:effectLst/>
                        </a:rPr>
                        <a:t>Intellectual Data Analysis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extLst>
                  <a:ext uri="{0D108BD9-81ED-4DB2-BD59-A6C34878D82A}">
                    <a16:rowId xmlns:a16="http://schemas.microsoft.com/office/drawing/2014/main" val="4084694647"/>
                  </a:ext>
                </a:extLst>
              </a:tr>
              <a:tr h="256914">
                <a:tc>
                  <a:txBody>
                    <a:bodyPr/>
                    <a:lstStyle/>
                    <a:p>
                      <a:pPr>
                        <a:lnSpc>
                          <a:spcPct val="107000"/>
                        </a:lnSpc>
                        <a:spcAft>
                          <a:spcPts val="600"/>
                        </a:spcAft>
                      </a:pPr>
                      <a:r>
                        <a:rPr lang="en-US" sz="1600">
                          <a:effectLst/>
                        </a:rPr>
                        <a:t>Robotics and Computer Vision</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tc>
                  <a:txBody>
                    <a:bodyPr/>
                    <a:lstStyle/>
                    <a:p>
                      <a:pPr>
                        <a:lnSpc>
                          <a:spcPct val="107000"/>
                        </a:lnSpc>
                        <a:spcAft>
                          <a:spcPts val="600"/>
                        </a:spcAft>
                      </a:pPr>
                      <a:r>
                        <a:rPr lang="en-US" sz="1600" dirty="0">
                          <a:effectLst/>
                        </a:rPr>
                        <a:t>Robotics and Computer Vision</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extLst>
                  <a:ext uri="{0D108BD9-81ED-4DB2-BD59-A6C34878D82A}">
                    <a16:rowId xmlns:a16="http://schemas.microsoft.com/office/drawing/2014/main" val="4211484680"/>
                  </a:ext>
                </a:extLst>
              </a:tr>
              <a:tr h="256914">
                <a:tc>
                  <a:txBody>
                    <a:bodyPr/>
                    <a:lstStyle/>
                    <a:p>
                      <a:pPr>
                        <a:lnSpc>
                          <a:spcPct val="107000"/>
                        </a:lnSpc>
                        <a:spcAft>
                          <a:spcPts val="600"/>
                        </a:spcAft>
                      </a:pPr>
                      <a:r>
                        <a:rPr lang="en-US" sz="1600">
                          <a:effectLst/>
                        </a:rPr>
                        <a:t>Enterprise Architecture Modeling</a:t>
                      </a:r>
                      <a:r>
                        <a:rPr lang="ru-RU" sz="1600">
                          <a:effectLst/>
                        </a:rPr>
                        <a:t> I</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tc>
                  <a:txBody>
                    <a:bodyPr/>
                    <a:lstStyle/>
                    <a:p>
                      <a:pPr>
                        <a:lnSpc>
                          <a:spcPct val="107000"/>
                        </a:lnSpc>
                        <a:spcAft>
                          <a:spcPts val="600"/>
                        </a:spcAft>
                      </a:pPr>
                      <a:r>
                        <a:rPr lang="en-US" sz="1600" dirty="0">
                          <a:effectLst/>
                        </a:rPr>
                        <a:t>Enterprise Architecture Modeling</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263" marR="67263" marT="0" marB="0"/>
                </a:tc>
                <a:extLst>
                  <a:ext uri="{0D108BD9-81ED-4DB2-BD59-A6C34878D82A}">
                    <a16:rowId xmlns:a16="http://schemas.microsoft.com/office/drawing/2014/main" val="3789976318"/>
                  </a:ext>
                </a:extLst>
              </a:tr>
            </a:tbl>
          </a:graphicData>
        </a:graphic>
      </p:graphicFrame>
      <p:sp>
        <p:nvSpPr>
          <p:cNvPr id="5" name="Rectangle 1">
            <a:extLst>
              <a:ext uri="{FF2B5EF4-FFF2-40B4-BE49-F238E27FC236}">
                <a16:creationId xmlns:a16="http://schemas.microsoft.com/office/drawing/2014/main" id="{309000E9-607E-42C7-8900-2547914EA368}"/>
              </a:ext>
            </a:extLst>
          </p:cNvPr>
          <p:cNvSpPr>
            <a:spLocks noChangeArrowheads="1"/>
          </p:cNvSpPr>
          <p:nvPr/>
        </p:nvSpPr>
        <p:spPr bwMode="auto">
          <a:xfrm>
            <a:off x="1398255" y="548806"/>
            <a:ext cx="2744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8431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607903D7-DF20-44D8-8ABC-37F22182F32D}"/>
              </a:ext>
            </a:extLst>
          </p:cNvPr>
          <p:cNvSpPr>
            <a:spLocks noGrp="1"/>
          </p:cNvSpPr>
          <p:nvPr>
            <p:ph type="body" idx="1"/>
          </p:nvPr>
        </p:nvSpPr>
        <p:spPr>
          <a:xfrm>
            <a:off x="187336" y="141468"/>
            <a:ext cx="11817327" cy="591435"/>
          </a:xfrm>
        </p:spPr>
        <p:txBody>
          <a:bodyPr/>
          <a:lstStyle/>
          <a:p>
            <a:pPr algn="ctr"/>
            <a:r>
              <a:rPr lang="en-US" sz="2400" dirty="0"/>
              <a:t>Comparative characteristic of the program modules </a:t>
            </a:r>
            <a:endParaRPr lang="ru-RU" sz="2400" dirty="0"/>
          </a:p>
          <a:p>
            <a:endParaRPr lang="ru-RU" dirty="0"/>
          </a:p>
        </p:txBody>
      </p:sp>
      <p:sp>
        <p:nvSpPr>
          <p:cNvPr id="3" name="Текст 2">
            <a:extLst>
              <a:ext uri="{FF2B5EF4-FFF2-40B4-BE49-F238E27FC236}">
                <a16:creationId xmlns:a16="http://schemas.microsoft.com/office/drawing/2014/main" id="{1FD86C54-8842-46D1-BBCB-EA942E630A9A}"/>
              </a:ext>
            </a:extLst>
          </p:cNvPr>
          <p:cNvSpPr>
            <a:spLocks noGrp="1"/>
          </p:cNvSpPr>
          <p:nvPr>
            <p:ph type="body" idx="2"/>
          </p:nvPr>
        </p:nvSpPr>
        <p:spPr/>
        <p:txBody>
          <a:bodyPr/>
          <a:lstStyle/>
          <a:p>
            <a:endParaRPr lang="ru-RU"/>
          </a:p>
        </p:txBody>
      </p:sp>
      <p:graphicFrame>
        <p:nvGraphicFramePr>
          <p:cNvPr id="4" name="Таблица 3">
            <a:extLst>
              <a:ext uri="{FF2B5EF4-FFF2-40B4-BE49-F238E27FC236}">
                <a16:creationId xmlns:a16="http://schemas.microsoft.com/office/drawing/2014/main" id="{57D27D9D-4E6B-486C-B174-14690D141143}"/>
              </a:ext>
            </a:extLst>
          </p:cNvPr>
          <p:cNvGraphicFramePr>
            <a:graphicFrameLocks noGrp="1"/>
          </p:cNvGraphicFramePr>
          <p:nvPr/>
        </p:nvGraphicFramePr>
        <p:xfrm>
          <a:off x="652916" y="732903"/>
          <a:ext cx="10932161" cy="6132491"/>
        </p:xfrm>
        <a:graphic>
          <a:graphicData uri="http://schemas.openxmlformats.org/drawingml/2006/table">
            <a:tbl>
              <a:tblPr firstRow="1" firstCol="1" bandRow="1">
                <a:tableStyleId>{5C22544A-7EE6-4342-B048-85BDC9FD1C3A}</a:tableStyleId>
              </a:tblPr>
              <a:tblGrid>
                <a:gridCol w="167823">
                  <a:extLst>
                    <a:ext uri="{9D8B030D-6E8A-4147-A177-3AD203B41FA5}">
                      <a16:colId xmlns:a16="http://schemas.microsoft.com/office/drawing/2014/main" val="1974259508"/>
                    </a:ext>
                  </a:extLst>
                </a:gridCol>
                <a:gridCol w="3760762">
                  <a:extLst>
                    <a:ext uri="{9D8B030D-6E8A-4147-A177-3AD203B41FA5}">
                      <a16:colId xmlns:a16="http://schemas.microsoft.com/office/drawing/2014/main" val="1514794562"/>
                    </a:ext>
                  </a:extLst>
                </a:gridCol>
                <a:gridCol w="833024">
                  <a:extLst>
                    <a:ext uri="{9D8B030D-6E8A-4147-A177-3AD203B41FA5}">
                      <a16:colId xmlns:a16="http://schemas.microsoft.com/office/drawing/2014/main" val="2529498055"/>
                    </a:ext>
                  </a:extLst>
                </a:gridCol>
                <a:gridCol w="5337527">
                  <a:extLst>
                    <a:ext uri="{9D8B030D-6E8A-4147-A177-3AD203B41FA5}">
                      <a16:colId xmlns:a16="http://schemas.microsoft.com/office/drawing/2014/main" val="2019928569"/>
                    </a:ext>
                  </a:extLst>
                </a:gridCol>
                <a:gridCol w="833025">
                  <a:extLst>
                    <a:ext uri="{9D8B030D-6E8A-4147-A177-3AD203B41FA5}">
                      <a16:colId xmlns:a16="http://schemas.microsoft.com/office/drawing/2014/main" val="510210934"/>
                    </a:ext>
                  </a:extLst>
                </a:gridCol>
              </a:tblGrid>
              <a:tr h="0">
                <a:tc gridSpan="2">
                  <a:txBody>
                    <a:bodyPr/>
                    <a:lstStyle/>
                    <a:p>
                      <a:pPr algn="ctr">
                        <a:lnSpc>
                          <a:spcPct val="100000"/>
                        </a:lnSpc>
                        <a:spcAft>
                          <a:spcPts val="0"/>
                        </a:spcAft>
                      </a:pPr>
                      <a:r>
                        <a:rPr lang="en-US" sz="1200" b="1" dirty="0">
                          <a:effectLst/>
                        </a:rPr>
                        <a:t>Course name</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solidFill>
                      <a:schemeClr val="accent4">
                        <a:lumMod val="60000"/>
                        <a:lumOff val="40000"/>
                      </a:schemeClr>
                    </a:solidFill>
                  </a:tcPr>
                </a:tc>
                <a:tc hMerge="1">
                  <a:txBody>
                    <a:bodyPr/>
                    <a:lstStyle/>
                    <a:p>
                      <a:endParaRPr lang="ru-RU"/>
                    </a:p>
                  </a:txBody>
                  <a:tcPr/>
                </a:tc>
                <a:tc>
                  <a:txBody>
                    <a:bodyPr/>
                    <a:lstStyle/>
                    <a:p>
                      <a:pPr algn="ctr">
                        <a:lnSpc>
                          <a:spcPct val="100000"/>
                        </a:lnSpc>
                        <a:spcAft>
                          <a:spcPts val="0"/>
                        </a:spcAft>
                      </a:pPr>
                      <a:r>
                        <a:rPr lang="en-US" sz="1200" dirty="0">
                          <a:effectLst/>
                        </a:rPr>
                        <a:t>Numbers of credits</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effectLst/>
                        </a:rPr>
                        <a:t> Course name</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effectLst/>
                        </a:rPr>
                        <a:t> Numbers of credits</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444998934"/>
                  </a:ext>
                </a:extLst>
              </a:tr>
              <a:tr h="155331">
                <a:tc>
                  <a:txBody>
                    <a:bodyPr/>
                    <a:lstStyle/>
                    <a:p>
                      <a:pPr algn="ctr">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0"/>
                        </a:spcAft>
                      </a:pPr>
                      <a:r>
                        <a:rPr lang="en-US" sz="1200" b="1" dirty="0">
                          <a:effectLst/>
                        </a:rPr>
                        <a:t>Obligatory modules 2017</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dirty="0">
                          <a:effectLst/>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effectLst/>
                        </a:rPr>
                        <a:t>Obligatory modules 2019</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uk-UA" sz="1200" b="1" dirty="0">
                          <a:effectLst/>
                        </a:rPr>
                        <a:t> </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6089404"/>
                  </a:ext>
                </a:extLst>
              </a:tr>
              <a:tr h="17677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 Higher School Pedagogy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b="1" dirty="0">
                          <a:effectLst/>
                        </a:rPr>
                        <a:t>3</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3" gridSpan="2">
                  <a:txBody>
                    <a:bodyPr/>
                    <a:lstStyle/>
                    <a:p>
                      <a:pPr algn="ctr">
                        <a:lnSpc>
                          <a:spcPct val="100000"/>
                        </a:lnSpc>
                        <a:spcAft>
                          <a:spcPts val="0"/>
                        </a:spcAft>
                      </a:pP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pPr algn="ctr">
                        <a:lnSpc>
                          <a:spcPct val="107000"/>
                        </a:lnSpc>
                        <a:spcAft>
                          <a:spcPts val="0"/>
                        </a:spcAft>
                      </a:pP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14254"/>
                  </a:ext>
                </a:extLst>
              </a:tr>
              <a:tr h="17677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Intellectual Property</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b="1" dirty="0">
                          <a:effectLst/>
                        </a:rPr>
                        <a:t>3</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vMerge="1">
                  <a:txBody>
                    <a:bodyPr/>
                    <a:lstStyle/>
                    <a:p>
                      <a:pPr algn="l">
                        <a:lnSpc>
                          <a:spcPct val="107000"/>
                        </a:lnSpc>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lnSpc>
                          <a:spcPct val="107000"/>
                        </a:lnSpc>
                        <a:spcAft>
                          <a:spcPts val="0"/>
                        </a:spcAft>
                      </a:pP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3227808"/>
                  </a:ext>
                </a:extLst>
              </a:tr>
              <a:tr h="17677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Philosophical Issues of Scientific Research</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b="1" dirty="0">
                          <a:effectLst/>
                        </a:rPr>
                        <a:t>3</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vMerge="1">
                  <a:txBody>
                    <a:bodyPr/>
                    <a:lstStyle/>
                    <a:p>
                      <a:pPr algn="l">
                        <a:lnSpc>
                          <a:spcPct val="107000"/>
                        </a:lnSpc>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lnSpc>
                          <a:spcPct val="107000"/>
                        </a:lnSpc>
                        <a:spcAft>
                          <a:spcPts val="0"/>
                        </a:spcAft>
                      </a:pP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5132725"/>
                  </a:ext>
                </a:extLst>
              </a:tr>
              <a:tr h="17677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highlight>
                            <a:srgbClr val="FFFF00"/>
                          </a:highligh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US" sz="1400" b="1" dirty="0">
                          <a:effectLst/>
                        </a:rPr>
                        <a:t>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07000"/>
                        </a:lnSpc>
                        <a:spcAft>
                          <a:spcPts val="0"/>
                        </a:spcAft>
                      </a:pPr>
                      <a:r>
                        <a:rPr lang="uk-UA" sz="1400" dirty="0" err="1">
                          <a:solidFill>
                            <a:schemeClr val="accent1">
                              <a:lumMod val="50000"/>
                            </a:schemeClr>
                          </a:solidFill>
                          <a:effectLst/>
                        </a:rPr>
                        <a:t>English</a:t>
                      </a:r>
                      <a:r>
                        <a:rPr lang="uk-UA" sz="1400" dirty="0">
                          <a:solidFill>
                            <a:schemeClr val="accent1">
                              <a:lumMod val="50000"/>
                            </a:schemeClr>
                          </a:solidFill>
                          <a:effectLst/>
                        </a:rPr>
                        <a:t>/</a:t>
                      </a:r>
                      <a:r>
                        <a:rPr lang="uk-UA" sz="1400" dirty="0" err="1">
                          <a:solidFill>
                            <a:schemeClr val="accent1">
                              <a:lumMod val="50000"/>
                            </a:schemeClr>
                          </a:solidFill>
                          <a:effectLst/>
                        </a:rPr>
                        <a:t>German</a:t>
                      </a:r>
                      <a:r>
                        <a:rPr lang="uk-UA" sz="1400" dirty="0">
                          <a:solidFill>
                            <a:schemeClr val="accent1">
                              <a:lumMod val="50000"/>
                            </a:schemeClr>
                          </a:solidFill>
                          <a:effectLst/>
                        </a:rPr>
                        <a:t>/</a:t>
                      </a:r>
                      <a:r>
                        <a:rPr lang="uk-UA" sz="1400" dirty="0" err="1">
                          <a:solidFill>
                            <a:schemeClr val="accent1">
                              <a:lumMod val="50000"/>
                            </a:schemeClr>
                          </a:solidFill>
                          <a:effectLst/>
                        </a:rPr>
                        <a:t>French</a:t>
                      </a:r>
                      <a:r>
                        <a:rPr lang="uk-UA" sz="1400" dirty="0">
                          <a:solidFill>
                            <a:schemeClr val="accent1">
                              <a:lumMod val="50000"/>
                            </a:schemeClr>
                          </a:solidFill>
                          <a:effectLst/>
                        </a:rPr>
                        <a:t> </a:t>
                      </a:r>
                      <a:r>
                        <a:rPr lang="uk-UA" sz="1400" dirty="0" err="1">
                          <a:solidFill>
                            <a:schemeClr val="accent1">
                              <a:lumMod val="50000"/>
                            </a:schemeClr>
                          </a:solidFill>
                          <a:effectLst/>
                        </a:rPr>
                        <a:t>for</a:t>
                      </a:r>
                      <a:r>
                        <a:rPr lang="uk-UA" sz="1400" dirty="0">
                          <a:solidFill>
                            <a:schemeClr val="accent1">
                              <a:lumMod val="50000"/>
                            </a:schemeClr>
                          </a:solidFill>
                          <a:effectLst/>
                        </a:rPr>
                        <a:t> Professional </a:t>
                      </a:r>
                      <a:r>
                        <a:rPr lang="uk-UA" sz="1400" dirty="0" err="1">
                          <a:solidFill>
                            <a:schemeClr val="accent1">
                              <a:lumMod val="50000"/>
                            </a:schemeClr>
                          </a:solidFill>
                          <a:effectLst/>
                        </a:rPr>
                        <a:t>Purposes</a:t>
                      </a:r>
                      <a:endParaRPr lang="ru-RU"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27673997"/>
                  </a:ext>
                </a:extLst>
              </a:tr>
              <a:tr h="310056">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Labor Safety in the Branch</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US" sz="1400" b="1" dirty="0">
                          <a:effectLst/>
                        </a:rPr>
                        <a:t>3</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07000"/>
                        </a:lnSpc>
                        <a:spcAft>
                          <a:spcPts val="0"/>
                        </a:spcAft>
                      </a:pPr>
                      <a:r>
                        <a:rPr lang="uk-UA" sz="1400" dirty="0" err="1">
                          <a:solidFill>
                            <a:schemeClr val="accent1">
                              <a:lumMod val="50000"/>
                            </a:schemeClr>
                          </a:solidFill>
                          <a:effectLst/>
                        </a:rPr>
                        <a:t>Security</a:t>
                      </a:r>
                      <a:r>
                        <a:rPr lang="uk-UA" sz="1400" dirty="0">
                          <a:solidFill>
                            <a:schemeClr val="accent1">
                              <a:lumMod val="50000"/>
                            </a:schemeClr>
                          </a:solidFill>
                          <a:effectLst/>
                        </a:rPr>
                        <a:t> </a:t>
                      </a:r>
                      <a:r>
                        <a:rPr lang="uk-UA" sz="1400" dirty="0" err="1">
                          <a:solidFill>
                            <a:schemeClr val="accent1">
                              <a:lumMod val="50000"/>
                            </a:schemeClr>
                          </a:solidFill>
                          <a:effectLst/>
                        </a:rPr>
                        <a:t>Management</a:t>
                      </a:r>
                      <a:r>
                        <a:rPr lang="uk-UA" sz="1400" dirty="0">
                          <a:solidFill>
                            <a:schemeClr val="accent1">
                              <a:lumMod val="50000"/>
                            </a:schemeClr>
                          </a:solidFill>
                          <a:effectLst/>
                        </a:rPr>
                        <a:t>, </a:t>
                      </a:r>
                      <a:r>
                        <a:rPr lang="uk-UA" sz="1400" dirty="0" err="1">
                          <a:solidFill>
                            <a:schemeClr val="accent1">
                              <a:lumMod val="50000"/>
                            </a:schemeClr>
                          </a:solidFill>
                          <a:effectLst/>
                        </a:rPr>
                        <a:t>Autonomy</a:t>
                      </a:r>
                      <a:r>
                        <a:rPr lang="uk-UA" sz="1400" dirty="0">
                          <a:solidFill>
                            <a:schemeClr val="accent1">
                              <a:lumMod val="50000"/>
                            </a:schemeClr>
                          </a:solidFill>
                          <a:effectLst/>
                        </a:rPr>
                        <a:t> </a:t>
                      </a:r>
                      <a:r>
                        <a:rPr lang="uk-UA" sz="1400" dirty="0" err="1">
                          <a:solidFill>
                            <a:schemeClr val="accent1">
                              <a:lumMod val="50000"/>
                            </a:schemeClr>
                          </a:solidFill>
                          <a:effectLst/>
                        </a:rPr>
                        <a:t>and</a:t>
                      </a:r>
                      <a:r>
                        <a:rPr lang="uk-UA" sz="1400" dirty="0">
                          <a:solidFill>
                            <a:schemeClr val="accent1">
                              <a:lumMod val="50000"/>
                            </a:schemeClr>
                          </a:solidFill>
                          <a:effectLst/>
                        </a:rPr>
                        <a:t> </a:t>
                      </a:r>
                      <a:r>
                        <a:rPr lang="uk-UA" sz="1400" dirty="0" err="1">
                          <a:solidFill>
                            <a:schemeClr val="accent1">
                              <a:lumMod val="50000"/>
                            </a:schemeClr>
                          </a:solidFill>
                          <a:effectLst/>
                        </a:rPr>
                        <a:t>Responsibility</a:t>
                      </a:r>
                      <a:r>
                        <a:rPr lang="uk-UA" sz="1400" dirty="0">
                          <a:solidFill>
                            <a:schemeClr val="accent1">
                              <a:lumMod val="50000"/>
                            </a:schemeClr>
                          </a:solidFill>
                          <a:effectLst/>
                        </a:rPr>
                        <a:t> </a:t>
                      </a:r>
                      <a:r>
                        <a:rPr lang="uk-UA" sz="1400" dirty="0" err="1">
                          <a:solidFill>
                            <a:schemeClr val="accent1">
                              <a:lumMod val="50000"/>
                            </a:schemeClr>
                          </a:solidFill>
                          <a:effectLst/>
                        </a:rPr>
                        <a:t>in</a:t>
                      </a:r>
                      <a:r>
                        <a:rPr lang="uk-UA" sz="1400" dirty="0">
                          <a:solidFill>
                            <a:schemeClr val="accent1">
                              <a:lumMod val="50000"/>
                            </a:schemeClr>
                          </a:solidFill>
                          <a:effectLst/>
                        </a:rPr>
                        <a:t> Professional </a:t>
                      </a:r>
                      <a:r>
                        <a:rPr lang="uk-UA" sz="1400" dirty="0" err="1">
                          <a:solidFill>
                            <a:schemeClr val="accent1">
                              <a:lumMod val="50000"/>
                            </a:schemeClr>
                          </a:solidFill>
                          <a:effectLst/>
                        </a:rPr>
                        <a:t>Activities</a:t>
                      </a:r>
                      <a:endParaRPr lang="ru-RU"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uk-UA" sz="1400" b="1">
                          <a:effectLst/>
                        </a:rPr>
                        <a:t>3 </a:t>
                      </a:r>
                      <a:endParaRPr lang="ru-RU" sz="1400" b="1">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9991375"/>
                  </a:ext>
                </a:extLst>
              </a:tr>
              <a:tr h="17677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Methodology of Scientific Research</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US" sz="1400" b="1" dirty="0">
                          <a:effectLst/>
                        </a:rPr>
                        <a:t>3</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07000"/>
                        </a:lnSpc>
                        <a:spcAft>
                          <a:spcPts val="0"/>
                        </a:spcAft>
                      </a:pPr>
                      <a:r>
                        <a:rPr lang="uk-UA" sz="1400" dirty="0" err="1">
                          <a:effectLst/>
                        </a:rPr>
                        <a:t>Methodology</a:t>
                      </a:r>
                      <a:r>
                        <a:rPr lang="uk-UA" sz="1400" dirty="0">
                          <a:effectLst/>
                        </a:rPr>
                        <a:t> </a:t>
                      </a:r>
                      <a:r>
                        <a:rPr lang="uk-UA" sz="1400" dirty="0" err="1">
                          <a:effectLst/>
                        </a:rPr>
                        <a:t>of</a:t>
                      </a:r>
                      <a:r>
                        <a:rPr lang="uk-UA" sz="1400" dirty="0">
                          <a:effectLst/>
                        </a:rPr>
                        <a:t> </a:t>
                      </a:r>
                      <a:r>
                        <a:rPr lang="uk-UA" sz="1400" dirty="0" err="1">
                          <a:effectLst/>
                        </a:rPr>
                        <a:t>Scientific</a:t>
                      </a:r>
                      <a:r>
                        <a:rPr lang="uk-UA" sz="1400" dirty="0">
                          <a:effectLst/>
                        </a:rPr>
                        <a:t> </a:t>
                      </a:r>
                      <a:r>
                        <a:rPr lang="uk-UA" sz="1400" dirty="0" err="1">
                          <a:effectLst/>
                        </a:rPr>
                        <a:t>Research</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uk-UA" sz="1400" b="1">
                          <a:effectLst/>
                        </a:rPr>
                        <a:t>3 </a:t>
                      </a:r>
                      <a:endParaRPr lang="ru-RU" sz="1400" b="1">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1474803"/>
                  </a:ext>
                </a:extLst>
              </a:tr>
              <a:tr h="28620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Game Theory in the Conflict Situation Studies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US" sz="1400" b="1" dirty="0">
                          <a:effectLst/>
                        </a:rPr>
                        <a:t>5</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07000"/>
                        </a:lnSpc>
                        <a:spcAft>
                          <a:spcPts val="0"/>
                        </a:spcAft>
                      </a:pPr>
                      <a:r>
                        <a:rPr lang="uk-UA" sz="1400" b="1" dirty="0" err="1">
                          <a:effectLst/>
                        </a:rPr>
                        <a:t>Game</a:t>
                      </a:r>
                      <a:r>
                        <a:rPr lang="uk-UA" sz="1400" b="1" dirty="0">
                          <a:effectLst/>
                        </a:rPr>
                        <a:t> </a:t>
                      </a:r>
                      <a:r>
                        <a:rPr lang="uk-UA" sz="1400" b="1" dirty="0" err="1">
                          <a:effectLst/>
                        </a:rPr>
                        <a:t>Theory</a:t>
                      </a:r>
                      <a:r>
                        <a:rPr lang="uk-UA" sz="1400" b="1" dirty="0">
                          <a:effectLst/>
                        </a:rPr>
                        <a:t> </a:t>
                      </a:r>
                      <a:r>
                        <a:rPr lang="uk-UA" sz="1400" b="1" dirty="0" err="1">
                          <a:effectLst/>
                        </a:rPr>
                        <a:t>in</a:t>
                      </a:r>
                      <a:r>
                        <a:rPr lang="uk-UA" sz="1400" b="1" dirty="0">
                          <a:effectLst/>
                        </a:rPr>
                        <a:t> </a:t>
                      </a:r>
                      <a:r>
                        <a:rPr lang="uk-UA" sz="1400" b="1" dirty="0" err="1">
                          <a:effectLst/>
                        </a:rPr>
                        <a:t>Conflict</a:t>
                      </a:r>
                      <a:r>
                        <a:rPr lang="uk-UA" sz="1400" b="1" dirty="0">
                          <a:effectLst/>
                        </a:rPr>
                        <a:t> </a:t>
                      </a:r>
                      <a:r>
                        <a:rPr lang="uk-UA" sz="1400" b="1" dirty="0" err="1">
                          <a:effectLst/>
                        </a:rPr>
                        <a:t>Situation</a:t>
                      </a:r>
                      <a:r>
                        <a:rPr lang="uk-UA" sz="1400" b="1" dirty="0">
                          <a:effectLst/>
                        </a:rPr>
                        <a:t> </a:t>
                      </a:r>
                      <a:r>
                        <a:rPr lang="uk-UA" sz="1400" b="1" dirty="0" err="1">
                          <a:effectLst/>
                        </a:rPr>
                        <a:t>Studies</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83700869"/>
                  </a:ext>
                </a:extLst>
              </a:tr>
              <a:tr h="28620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Intellectual Data Analysis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US" sz="1400" b="1">
                          <a:effectLst/>
                        </a:rPr>
                        <a:t>6</a:t>
                      </a:r>
                      <a:endParaRPr lang="ru-RU" sz="1400" b="1">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07000"/>
                        </a:lnSpc>
                        <a:spcAft>
                          <a:spcPts val="0"/>
                        </a:spcAft>
                      </a:pPr>
                      <a:r>
                        <a:rPr lang="uk-UA" sz="1400" b="1" dirty="0" err="1">
                          <a:effectLst/>
                        </a:rPr>
                        <a:t>Intellectual</a:t>
                      </a:r>
                      <a:r>
                        <a:rPr lang="uk-UA" sz="1400" b="1" dirty="0">
                          <a:effectLst/>
                        </a:rPr>
                        <a:t> </a:t>
                      </a:r>
                      <a:r>
                        <a:rPr lang="uk-UA" sz="1400" b="1" dirty="0" err="1">
                          <a:effectLst/>
                        </a:rPr>
                        <a:t>Data</a:t>
                      </a:r>
                      <a:r>
                        <a:rPr lang="uk-UA" sz="1400" b="1" dirty="0">
                          <a:effectLst/>
                        </a:rPr>
                        <a:t> </a:t>
                      </a:r>
                      <a:r>
                        <a:rPr lang="uk-UA" sz="1400" b="1" dirty="0" err="1">
                          <a:effectLst/>
                        </a:rPr>
                        <a:t>Analysis</a:t>
                      </a:r>
                      <a:r>
                        <a:rPr lang="uk-UA" sz="1400" b="1" dirty="0">
                          <a:effectLst/>
                        </a:rPr>
                        <a:t>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88129217"/>
                  </a:ext>
                </a:extLst>
              </a:tr>
              <a:tr h="291121">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Basics of Logistics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US" sz="1400" b="1" dirty="0">
                          <a:effectLst/>
                        </a:rPr>
                        <a:t>6.5</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07000"/>
                        </a:lnSpc>
                        <a:spcAft>
                          <a:spcPts val="0"/>
                        </a:spcAft>
                      </a:pPr>
                      <a:r>
                        <a:rPr lang="uk-UA" sz="1400" dirty="0" err="1">
                          <a:effectLst/>
                        </a:rPr>
                        <a:t>Basics</a:t>
                      </a:r>
                      <a:r>
                        <a:rPr lang="uk-UA" sz="1400" dirty="0">
                          <a:effectLst/>
                        </a:rPr>
                        <a:t> </a:t>
                      </a:r>
                      <a:r>
                        <a:rPr lang="uk-UA" sz="1400" dirty="0" err="1">
                          <a:effectLst/>
                        </a:rPr>
                        <a:t>of</a:t>
                      </a:r>
                      <a:r>
                        <a:rPr lang="uk-UA" sz="1400" dirty="0">
                          <a:effectLst/>
                        </a:rPr>
                        <a:t> </a:t>
                      </a:r>
                      <a:r>
                        <a:rPr lang="uk-UA" sz="1400" dirty="0" err="1">
                          <a:effectLst/>
                        </a:rPr>
                        <a:t>Logistics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uk-UA" sz="1400" b="1" dirty="0">
                          <a:effectLst/>
                        </a:rPr>
                        <a:t> 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07587401"/>
                  </a:ext>
                </a:extLst>
              </a:tr>
              <a:tr h="28620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Industrial Practical Training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07000"/>
                        </a:lnSpc>
                        <a:spcAft>
                          <a:spcPts val="0"/>
                        </a:spcAft>
                      </a:pPr>
                      <a:r>
                        <a:rPr lang="en-US" sz="1400" b="1" dirty="0">
                          <a:effectLst/>
                        </a:rPr>
                        <a:t>6</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a:lnSpc>
                          <a:spcPct val="107000"/>
                        </a:lnSpc>
                        <a:spcAft>
                          <a:spcPts val="0"/>
                        </a:spcAft>
                      </a:pPr>
                      <a:r>
                        <a:rPr lang="uk-UA" sz="1400" b="1" dirty="0" err="1">
                          <a:solidFill>
                            <a:schemeClr val="accent1">
                              <a:lumMod val="50000"/>
                            </a:schemeClr>
                          </a:solidFill>
                          <a:effectLst/>
                        </a:rPr>
                        <a:t>Industrial</a:t>
                      </a:r>
                      <a:r>
                        <a:rPr lang="uk-UA" sz="1400" b="1" dirty="0">
                          <a:solidFill>
                            <a:schemeClr val="accent1">
                              <a:lumMod val="50000"/>
                            </a:schemeClr>
                          </a:solidFill>
                          <a:effectLst/>
                        </a:rPr>
                        <a:t> </a:t>
                      </a:r>
                      <a:r>
                        <a:rPr lang="uk-UA" sz="1400" b="1" dirty="0" err="1">
                          <a:solidFill>
                            <a:schemeClr val="accent1">
                              <a:lumMod val="50000"/>
                            </a:schemeClr>
                          </a:solidFill>
                          <a:effectLst/>
                        </a:rPr>
                        <a:t>Practical</a:t>
                      </a:r>
                      <a:r>
                        <a:rPr lang="uk-UA" sz="1400" b="1" dirty="0">
                          <a:solidFill>
                            <a:schemeClr val="accent1">
                              <a:lumMod val="50000"/>
                            </a:schemeClr>
                          </a:solidFill>
                          <a:effectLst/>
                        </a:rPr>
                        <a:t> </a:t>
                      </a:r>
                      <a:r>
                        <a:rPr lang="uk-UA" sz="1400" b="1" dirty="0" err="1">
                          <a:solidFill>
                            <a:schemeClr val="accent1">
                              <a:lumMod val="50000"/>
                            </a:schemeClr>
                          </a:solidFill>
                          <a:effectLst/>
                        </a:rPr>
                        <a:t>Training</a:t>
                      </a:r>
                      <a:r>
                        <a:rPr lang="uk-UA" sz="1400" b="1" dirty="0">
                          <a:solidFill>
                            <a:schemeClr val="accent1">
                              <a:lumMod val="50000"/>
                            </a:schemeClr>
                          </a:solidFill>
                          <a:effectLst/>
                        </a:rPr>
                        <a:t> </a:t>
                      </a:r>
                      <a:endParaRPr lang="ru-RU" sz="14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07000"/>
                        </a:lnSpc>
                        <a:spcAft>
                          <a:spcPts val="0"/>
                        </a:spcAft>
                      </a:pPr>
                      <a:r>
                        <a:rPr lang="uk-UA" sz="1400" b="1">
                          <a:effectLst/>
                        </a:rPr>
                        <a:t>8 </a:t>
                      </a:r>
                      <a:endParaRPr lang="ru-RU" sz="1400" b="1">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952806987"/>
                  </a:ext>
                </a:extLst>
              </a:tr>
              <a:tr h="172341">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Pre-Diploma Practical Training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07000"/>
                        </a:lnSpc>
                        <a:spcAft>
                          <a:spcPts val="0"/>
                        </a:spcAft>
                      </a:pPr>
                      <a:r>
                        <a:rPr lang="en-US" sz="1400" b="1" dirty="0">
                          <a:effectLst/>
                        </a:rPr>
                        <a:t>3</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a:lnSpc>
                          <a:spcPct val="107000"/>
                        </a:lnSpc>
                        <a:spcAft>
                          <a:spcPts val="0"/>
                        </a:spcAft>
                      </a:pPr>
                      <a:r>
                        <a:rPr lang="uk-UA" sz="1400" b="1" dirty="0" err="1">
                          <a:solidFill>
                            <a:schemeClr val="accent1">
                              <a:lumMod val="50000"/>
                            </a:schemeClr>
                          </a:solidFill>
                          <a:effectLst/>
                        </a:rPr>
                        <a:t>Pre-Diploma</a:t>
                      </a:r>
                      <a:r>
                        <a:rPr lang="uk-UA" sz="1400" b="1" dirty="0">
                          <a:solidFill>
                            <a:schemeClr val="accent1">
                              <a:lumMod val="50000"/>
                            </a:schemeClr>
                          </a:solidFill>
                          <a:effectLst/>
                        </a:rPr>
                        <a:t> </a:t>
                      </a:r>
                      <a:r>
                        <a:rPr lang="uk-UA" sz="1400" b="1" dirty="0" err="1">
                          <a:solidFill>
                            <a:schemeClr val="accent1">
                              <a:lumMod val="50000"/>
                            </a:schemeClr>
                          </a:solidFill>
                          <a:effectLst/>
                        </a:rPr>
                        <a:t>Practical</a:t>
                      </a:r>
                      <a:r>
                        <a:rPr lang="uk-UA" sz="1400" b="1" dirty="0">
                          <a:solidFill>
                            <a:schemeClr val="accent1">
                              <a:lumMod val="50000"/>
                            </a:schemeClr>
                          </a:solidFill>
                          <a:effectLst/>
                        </a:rPr>
                        <a:t> </a:t>
                      </a:r>
                      <a:r>
                        <a:rPr lang="uk-UA" sz="1400" b="1" dirty="0" err="1">
                          <a:solidFill>
                            <a:schemeClr val="accent1">
                              <a:lumMod val="50000"/>
                            </a:schemeClr>
                          </a:solidFill>
                          <a:effectLst/>
                        </a:rPr>
                        <a:t>Training</a:t>
                      </a:r>
                      <a:endParaRPr lang="ru-RU" sz="14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07000"/>
                        </a:lnSpc>
                        <a:spcAft>
                          <a:spcPts val="0"/>
                        </a:spcAft>
                      </a:pPr>
                      <a:r>
                        <a:rPr lang="uk-UA" sz="1400" b="1" dirty="0">
                          <a:effectLst/>
                        </a:rPr>
                        <a:t>4</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134841485"/>
                  </a:ext>
                </a:extLst>
              </a:tr>
              <a:tr h="28620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Master Thesis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07000"/>
                        </a:lnSpc>
                        <a:spcAft>
                          <a:spcPts val="0"/>
                        </a:spcAft>
                      </a:pPr>
                      <a:r>
                        <a:rPr lang="en-US" sz="1400" b="1" dirty="0">
                          <a:effectLst/>
                        </a:rPr>
                        <a:t>21</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a:lnSpc>
                          <a:spcPct val="107000"/>
                        </a:lnSpc>
                        <a:spcAft>
                          <a:spcPts val="0"/>
                        </a:spcAft>
                      </a:pPr>
                      <a:r>
                        <a:rPr lang="uk-UA" sz="1400" b="1" dirty="0" err="1">
                          <a:solidFill>
                            <a:schemeClr val="accent1">
                              <a:lumMod val="50000"/>
                            </a:schemeClr>
                          </a:solidFill>
                          <a:effectLst/>
                        </a:rPr>
                        <a:t>Master</a:t>
                      </a:r>
                      <a:r>
                        <a:rPr lang="uk-UA" sz="1400" b="1" dirty="0">
                          <a:solidFill>
                            <a:schemeClr val="accent1">
                              <a:lumMod val="50000"/>
                            </a:schemeClr>
                          </a:solidFill>
                          <a:effectLst/>
                        </a:rPr>
                        <a:t> </a:t>
                      </a:r>
                      <a:r>
                        <a:rPr lang="uk-UA" sz="1400" b="1" dirty="0" err="1">
                          <a:solidFill>
                            <a:schemeClr val="accent1">
                              <a:lumMod val="50000"/>
                            </a:schemeClr>
                          </a:solidFill>
                          <a:effectLst/>
                        </a:rPr>
                        <a:t>Qualification</a:t>
                      </a:r>
                      <a:r>
                        <a:rPr lang="uk-UA" sz="1400" b="1" dirty="0">
                          <a:solidFill>
                            <a:schemeClr val="accent1">
                              <a:lumMod val="50000"/>
                            </a:schemeClr>
                          </a:solidFill>
                          <a:effectLst/>
                        </a:rPr>
                        <a:t> </a:t>
                      </a:r>
                      <a:r>
                        <a:rPr lang="uk-UA" sz="1400" b="1" dirty="0" err="1">
                          <a:solidFill>
                            <a:schemeClr val="accent1">
                              <a:lumMod val="50000"/>
                            </a:schemeClr>
                          </a:solidFill>
                          <a:effectLst/>
                        </a:rPr>
                        <a:t>Thesis</a:t>
                      </a:r>
                      <a:r>
                        <a:rPr lang="uk-UA" sz="1400" b="1" dirty="0">
                          <a:solidFill>
                            <a:schemeClr val="accent1">
                              <a:lumMod val="50000"/>
                            </a:schemeClr>
                          </a:solidFill>
                          <a:effectLst/>
                        </a:rPr>
                        <a:t>  </a:t>
                      </a:r>
                      <a:endParaRPr lang="ru-RU" sz="14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07000"/>
                        </a:lnSpc>
                        <a:spcAft>
                          <a:spcPts val="0"/>
                        </a:spcAft>
                      </a:pPr>
                      <a:r>
                        <a:rPr lang="uk-UA" sz="1400" b="1" dirty="0">
                          <a:effectLst/>
                        </a:rPr>
                        <a:t>18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102896183"/>
                  </a:ext>
                </a:extLst>
              </a:tr>
              <a:tr h="222536">
                <a:tc rowSpan="2">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gridSpan="2">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uk-UA" sz="1400" b="1" dirty="0" err="1">
                          <a:effectLst/>
                        </a:rPr>
                        <a:t>Optional</a:t>
                      </a:r>
                      <a:r>
                        <a:rPr lang="uk-UA" sz="1400" b="1" dirty="0">
                          <a:effectLst/>
                        </a:rPr>
                        <a:t> </a:t>
                      </a:r>
                      <a:r>
                        <a:rPr lang="uk-UA" sz="1400" b="1" dirty="0" err="1">
                          <a:effectLst/>
                        </a:rPr>
                        <a:t>Compulsory</a:t>
                      </a:r>
                      <a:r>
                        <a:rPr lang="uk-UA" sz="1400" b="1" dirty="0">
                          <a:effectLst/>
                        </a:rPr>
                        <a:t> </a:t>
                      </a:r>
                      <a:r>
                        <a:rPr lang="uk-UA" sz="1400" b="1" dirty="0" err="1">
                          <a:effectLst/>
                        </a:rPr>
                        <a:t>Sectio</a:t>
                      </a:r>
                      <a:r>
                        <a:rPr lang="en-US" sz="1400" b="1" dirty="0">
                          <a:effectLst/>
                        </a:rPr>
                        <a:t>n</a:t>
                      </a:r>
                      <a:endParaRPr lang="en-US" sz="1400" dirty="0">
                        <a:effectLst/>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en-US" sz="1400" b="1" dirty="0">
                        <a:effectLst/>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4" gridSpan="2">
                  <a:txBody>
                    <a:bodyPr/>
                    <a:lstStyle/>
                    <a:p>
                      <a:pPr algn="ctr">
                        <a:lnSpc>
                          <a:spcPct val="107000"/>
                        </a:lnSpc>
                        <a:spcAft>
                          <a:spcPts val="0"/>
                        </a:spcAft>
                      </a:pPr>
                      <a:r>
                        <a:rPr lang="uk-UA" sz="1400" b="1" dirty="0" err="1">
                          <a:effectLst/>
                        </a:rPr>
                        <a:t>Optional</a:t>
                      </a:r>
                      <a:r>
                        <a:rPr lang="uk-UA" sz="1400" b="1" dirty="0">
                          <a:effectLst/>
                        </a:rPr>
                        <a:t> </a:t>
                      </a:r>
                      <a:r>
                        <a:rPr lang="uk-UA" sz="1400" b="1" dirty="0" err="1">
                          <a:effectLst/>
                        </a:rPr>
                        <a:t>Compulsory</a:t>
                      </a:r>
                      <a:r>
                        <a:rPr lang="uk-UA" sz="1400" b="1" dirty="0">
                          <a:effectLst/>
                        </a:rPr>
                        <a:t> </a:t>
                      </a:r>
                      <a:r>
                        <a:rPr lang="uk-UA" sz="1400" b="1" dirty="0" err="1">
                          <a:effectLst/>
                        </a:rPr>
                        <a:t>Sectio</a:t>
                      </a:r>
                      <a:r>
                        <a:rPr lang="en-US" sz="1400" b="1" dirty="0">
                          <a:effectLst/>
                        </a:rPr>
                        <a:t>n</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hMerge="1">
                  <a:txBody>
                    <a:bodyPr/>
                    <a:lstStyle/>
                    <a:p>
                      <a:pPr algn="ctr">
                        <a:lnSpc>
                          <a:spcPct val="107000"/>
                        </a:lnSpc>
                        <a:spcAft>
                          <a:spcPts val="0"/>
                        </a:spcAft>
                      </a:pP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599077"/>
                  </a:ext>
                </a:extLst>
              </a:tr>
              <a:tr h="222536">
                <a:tc vMerge="1">
                  <a:txBody>
                    <a:bodyPr/>
                    <a:lstStyle/>
                    <a:p>
                      <a:endParaRPr lang="ru-RU"/>
                    </a:p>
                  </a:txBody>
                  <a:tcP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400" dirty="0">
                          <a:effectLst/>
                        </a:rPr>
                        <a:t>Enterprise Economic Activity Analysis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400" b="1" dirty="0">
                          <a:effectLst/>
                        </a:rPr>
                        <a:t>4</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vMerge="1">
                  <a:txBody>
                    <a:bodyPr/>
                    <a:lstStyle/>
                    <a:p>
                      <a:endParaRPr lang="ru-RU"/>
                    </a:p>
                  </a:txBody>
                  <a:tcPr/>
                </a:tc>
                <a:tc hMerge="1" vMerge="1">
                  <a:txBody>
                    <a:bodyPr/>
                    <a:lstStyle/>
                    <a:p>
                      <a:endParaRPr lang="ru-RU"/>
                    </a:p>
                  </a:txBody>
                  <a:tcPr/>
                </a:tc>
                <a:extLst>
                  <a:ext uri="{0D108BD9-81ED-4DB2-BD59-A6C34878D82A}">
                    <a16:rowId xmlns:a16="http://schemas.microsoft.com/office/drawing/2014/main" val="1891811065"/>
                  </a:ext>
                </a:extLst>
              </a:tr>
              <a:tr h="169138">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dirty="0">
                          <a:effectLst/>
                        </a:rPr>
                        <a:t>Integrated Management Systems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b="1" dirty="0">
                          <a:effectLst/>
                        </a:rPr>
                        <a:t>7.5</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vMerge="1">
                  <a:txBody>
                    <a:bodyPr/>
                    <a:lstStyle/>
                    <a:p>
                      <a:pPr algn="l">
                        <a:lnSpc>
                          <a:spcPct val="107000"/>
                        </a:lnSpc>
                        <a:spcAft>
                          <a:spcPts val="0"/>
                        </a:spcAft>
                      </a:pP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lnSpc>
                          <a:spcPct val="107000"/>
                        </a:lnSpc>
                        <a:spcAft>
                          <a:spcPts val="0"/>
                        </a:spcAft>
                      </a:pP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7581578"/>
                  </a:ext>
                </a:extLst>
              </a:tr>
              <a:tr h="169138">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a:effectLst/>
                        </a:rPr>
                        <a:t>Project Management</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b="1" dirty="0">
                          <a:effectLst/>
                        </a:rPr>
                        <a:t>5</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vMerge="1">
                  <a:txBody>
                    <a:bodyPr/>
                    <a:lstStyle/>
                    <a:p>
                      <a:pPr algn="l">
                        <a:lnSpc>
                          <a:spcPct val="107000"/>
                        </a:lnSpc>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lnSpc>
                          <a:spcPct val="107000"/>
                        </a:lnSpc>
                        <a:spcAft>
                          <a:spcPts val="0"/>
                        </a:spcAft>
                      </a:pP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1151756"/>
                  </a:ext>
                </a:extLst>
              </a:tr>
              <a:tr h="28620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uk-UA" sz="1400">
                          <a:effectLst/>
                        </a:rPr>
                        <a:t>Discrete Optimization Methods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US" sz="1400" b="1" dirty="0">
                          <a:effectLst/>
                        </a:rPr>
                        <a:t>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07000"/>
                        </a:lnSpc>
                        <a:spcAft>
                          <a:spcPts val="0"/>
                        </a:spcAft>
                      </a:pPr>
                      <a:r>
                        <a:rPr lang="uk-UA" sz="1400" b="1" dirty="0" err="1">
                          <a:effectLst/>
                        </a:rPr>
                        <a:t>Discrete</a:t>
                      </a:r>
                      <a:r>
                        <a:rPr lang="uk-UA" sz="1400" b="1" dirty="0">
                          <a:effectLst/>
                        </a:rPr>
                        <a:t> </a:t>
                      </a:r>
                      <a:r>
                        <a:rPr lang="uk-UA" sz="1400" b="1" dirty="0" err="1">
                          <a:effectLst/>
                        </a:rPr>
                        <a:t>Optimization</a:t>
                      </a:r>
                      <a:r>
                        <a:rPr lang="uk-UA" sz="1400" b="1" dirty="0">
                          <a:effectLst/>
                        </a:rPr>
                        <a:t> </a:t>
                      </a:r>
                      <a:r>
                        <a:rPr lang="uk-UA" sz="1400" b="1" dirty="0" err="1">
                          <a:effectLst/>
                        </a:rPr>
                        <a:t>Methods</a:t>
                      </a:r>
                      <a:r>
                        <a:rPr lang="uk-UA" sz="1400" b="1" dirty="0">
                          <a:effectLst/>
                        </a:rPr>
                        <a:t>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590897137"/>
                  </a:ext>
                </a:extLst>
              </a:tr>
              <a:tr h="28620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uk-UA" sz="1400">
                          <a:effectLst/>
                        </a:rPr>
                        <a:t>Mathematic Modelling and Analysis Dynamic System</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uk-UA" sz="1400" b="1" dirty="0">
                          <a:effectLst/>
                        </a:rPr>
                        <a:t>5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07000"/>
                        </a:lnSpc>
                        <a:spcAft>
                          <a:spcPts val="0"/>
                        </a:spcAft>
                      </a:pPr>
                      <a:r>
                        <a:rPr lang="uk-UA" sz="1400" b="1" dirty="0" err="1">
                          <a:effectLst/>
                        </a:rPr>
                        <a:t>Mathematic</a:t>
                      </a:r>
                      <a:r>
                        <a:rPr lang="uk-UA" sz="1400" b="1" dirty="0">
                          <a:effectLst/>
                        </a:rPr>
                        <a:t> </a:t>
                      </a:r>
                      <a:r>
                        <a:rPr lang="uk-UA" sz="1400" b="1" dirty="0" err="1">
                          <a:effectLst/>
                        </a:rPr>
                        <a:t>Modelling</a:t>
                      </a:r>
                      <a:r>
                        <a:rPr lang="uk-UA" sz="1400" b="1" dirty="0">
                          <a:effectLst/>
                        </a:rPr>
                        <a:t> </a:t>
                      </a:r>
                      <a:r>
                        <a:rPr lang="uk-UA" sz="1400" b="1" dirty="0" err="1">
                          <a:effectLst/>
                        </a:rPr>
                        <a:t>and</a:t>
                      </a:r>
                      <a:r>
                        <a:rPr lang="uk-UA" sz="1400" b="1" dirty="0">
                          <a:effectLst/>
                        </a:rPr>
                        <a:t> </a:t>
                      </a:r>
                      <a:r>
                        <a:rPr lang="uk-UA" sz="1400" b="1" dirty="0" err="1">
                          <a:effectLst/>
                        </a:rPr>
                        <a:t>Analysis</a:t>
                      </a:r>
                      <a:r>
                        <a:rPr lang="uk-UA" sz="1400" b="1" dirty="0">
                          <a:effectLst/>
                        </a:rPr>
                        <a:t> </a:t>
                      </a:r>
                      <a:r>
                        <a:rPr lang="uk-UA" sz="1400" b="1" dirty="0" err="1">
                          <a:effectLst/>
                        </a:rPr>
                        <a:t>Dynamic</a:t>
                      </a:r>
                      <a:r>
                        <a:rPr lang="uk-UA" sz="1400" b="1" dirty="0">
                          <a:effectLst/>
                        </a:rPr>
                        <a:t> </a:t>
                      </a:r>
                      <a:r>
                        <a:rPr lang="uk-UA" sz="1400" b="1" dirty="0" err="1">
                          <a:effectLst/>
                        </a:rPr>
                        <a:t>System</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027975570"/>
                  </a:ext>
                </a:extLst>
              </a:tr>
              <a:tr h="28620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en-US" sz="1400">
                          <a:effectLst/>
                        </a:rPr>
                        <a:t>Machine Learning of Complex Systems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US" sz="1400" b="1" dirty="0">
                          <a:effectLst/>
                        </a:rPr>
                        <a:t>6</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07000"/>
                        </a:lnSpc>
                        <a:spcAft>
                          <a:spcPts val="0"/>
                        </a:spcAft>
                      </a:pPr>
                      <a:r>
                        <a:rPr lang="uk-UA" sz="1400" b="1" dirty="0" err="1">
                          <a:effectLst/>
                        </a:rPr>
                        <a:t>Machine</a:t>
                      </a:r>
                      <a:r>
                        <a:rPr lang="uk-UA" sz="1400" b="1" dirty="0">
                          <a:effectLst/>
                        </a:rPr>
                        <a:t> </a:t>
                      </a:r>
                      <a:r>
                        <a:rPr lang="uk-UA" sz="1400" b="1" dirty="0" err="1">
                          <a:effectLst/>
                        </a:rPr>
                        <a:t>Learning</a:t>
                      </a:r>
                      <a:r>
                        <a:rPr lang="uk-UA" sz="1400" b="1" dirty="0">
                          <a:effectLst/>
                        </a:rPr>
                        <a:t> </a:t>
                      </a:r>
                      <a:r>
                        <a:rPr lang="uk-UA" sz="1400" b="1" dirty="0" err="1">
                          <a:effectLst/>
                        </a:rPr>
                        <a:t>of</a:t>
                      </a:r>
                      <a:r>
                        <a:rPr lang="uk-UA" sz="1400" b="1" dirty="0">
                          <a:effectLst/>
                        </a:rPr>
                        <a:t> </a:t>
                      </a:r>
                      <a:r>
                        <a:rPr lang="uk-UA" sz="1400" b="1" dirty="0" err="1">
                          <a:effectLst/>
                        </a:rPr>
                        <a:t>Complex</a:t>
                      </a:r>
                      <a:r>
                        <a:rPr lang="uk-UA" sz="1400" b="1" dirty="0">
                          <a:effectLst/>
                        </a:rPr>
                        <a:t> </a:t>
                      </a:r>
                      <a:r>
                        <a:rPr lang="uk-UA" sz="1400" b="1" dirty="0" err="1">
                          <a:effectLst/>
                        </a:rPr>
                        <a:t>Systems</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665431863"/>
                  </a:ext>
                </a:extLst>
              </a:tr>
              <a:tr h="208978">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uk-UA" sz="1400" dirty="0" err="1">
                          <a:effectLst/>
                        </a:rPr>
                        <a:t>Enterprise</a:t>
                      </a:r>
                      <a:r>
                        <a:rPr lang="uk-UA" sz="1400" dirty="0">
                          <a:effectLst/>
                        </a:rPr>
                        <a:t> </a:t>
                      </a:r>
                      <a:r>
                        <a:rPr lang="uk-UA" sz="1400" dirty="0" err="1">
                          <a:effectLst/>
                        </a:rPr>
                        <a:t>Architecture</a:t>
                      </a:r>
                      <a:r>
                        <a:rPr lang="uk-UA" sz="1400" dirty="0">
                          <a:effectLst/>
                        </a:rPr>
                        <a:t> </a:t>
                      </a:r>
                      <a:r>
                        <a:rPr lang="uk-UA" sz="1400" dirty="0" err="1">
                          <a:effectLst/>
                        </a:rPr>
                        <a:t>Modeling</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lnSpc>
                          <a:spcPct val="107000"/>
                        </a:lnSpc>
                        <a:spcAft>
                          <a:spcPts val="0"/>
                        </a:spcAft>
                      </a:pPr>
                      <a:r>
                        <a:rPr lang="uk-UA" sz="1400" b="1" dirty="0" err="1">
                          <a:effectLst/>
                        </a:rPr>
                        <a:t>Enterprise</a:t>
                      </a:r>
                      <a:r>
                        <a:rPr lang="uk-UA" sz="1400" b="1" dirty="0">
                          <a:effectLst/>
                        </a:rPr>
                        <a:t> </a:t>
                      </a:r>
                      <a:r>
                        <a:rPr lang="uk-UA" sz="1400" b="1" dirty="0" err="1">
                          <a:effectLst/>
                        </a:rPr>
                        <a:t>Architecture</a:t>
                      </a:r>
                      <a:r>
                        <a:rPr lang="uk-UA" sz="1400" b="1" dirty="0">
                          <a:effectLst/>
                        </a:rPr>
                        <a:t> </a:t>
                      </a:r>
                      <a:r>
                        <a:rPr lang="uk-UA" sz="1400" b="1" dirty="0" err="1">
                          <a:effectLst/>
                        </a:rPr>
                        <a:t>Modeling</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037655114"/>
                  </a:ext>
                </a:extLst>
              </a:tr>
              <a:tr h="286204">
                <a:tc>
                  <a:txBody>
                    <a:bodyPr/>
                    <a:lstStyle/>
                    <a:p>
                      <a:pPr algn="l">
                        <a:lnSpc>
                          <a:spcPct val="107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nchor="ctr">
                    <a:lnR w="12700" cap="flat" cmpd="sng" algn="ctr">
                      <a:solidFill>
                        <a:schemeClr val="tx1"/>
                      </a:solidFill>
                      <a:prstDash val="solid"/>
                      <a:round/>
                      <a:headEnd type="none" w="med" len="med"/>
                      <a:tailEnd type="none" w="med" len="med"/>
                    </a:lnR>
                  </a:tcPr>
                </a:tc>
                <a:tc>
                  <a:txBody>
                    <a:bodyPr/>
                    <a:lstStyle/>
                    <a:p>
                      <a:pPr algn="l">
                        <a:lnSpc>
                          <a:spcPct val="107000"/>
                        </a:lnSpc>
                        <a:spcAft>
                          <a:spcPts val="0"/>
                        </a:spcAft>
                      </a:pPr>
                      <a:r>
                        <a:rPr lang="uk-UA" sz="1400">
                          <a:effectLst/>
                        </a:rPr>
                        <a:t>Robotics and Computer Vision</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lnSpc>
                          <a:spcPct val="107000"/>
                        </a:lnSpc>
                        <a:spcAft>
                          <a:spcPts val="0"/>
                        </a:spcAft>
                      </a:pPr>
                      <a:r>
                        <a:rPr lang="uk-UA" sz="1400" b="1" dirty="0" err="1">
                          <a:effectLst/>
                        </a:rPr>
                        <a:t>Robotics</a:t>
                      </a:r>
                      <a:r>
                        <a:rPr lang="uk-UA" sz="1400" b="1" dirty="0">
                          <a:effectLst/>
                        </a:rPr>
                        <a:t> </a:t>
                      </a:r>
                      <a:r>
                        <a:rPr lang="uk-UA" sz="1400" b="1" dirty="0" err="1">
                          <a:effectLst/>
                        </a:rPr>
                        <a:t>and</a:t>
                      </a:r>
                      <a:r>
                        <a:rPr lang="uk-UA" sz="1400" b="1" dirty="0">
                          <a:effectLst/>
                        </a:rPr>
                        <a:t> </a:t>
                      </a:r>
                      <a:r>
                        <a:rPr lang="uk-UA" sz="1400" b="1" dirty="0" err="1">
                          <a:effectLst/>
                        </a:rPr>
                        <a:t>Computer</a:t>
                      </a:r>
                      <a:r>
                        <a:rPr lang="uk-UA" sz="1400" b="1" dirty="0">
                          <a:effectLst/>
                        </a:rPr>
                        <a:t> </a:t>
                      </a:r>
                      <a:r>
                        <a:rPr lang="uk-UA" sz="1400" b="1" dirty="0" err="1">
                          <a:effectLst/>
                        </a:rPr>
                        <a:t>Vision</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0"/>
                        </a:spcAft>
                      </a:pPr>
                      <a:r>
                        <a:rPr lang="uk-UA" sz="1400" b="1" dirty="0">
                          <a:effectLst/>
                        </a:rPr>
                        <a:t>6 </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946" marR="499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821320932"/>
                  </a:ext>
                </a:extLst>
              </a:tr>
            </a:tbl>
          </a:graphicData>
        </a:graphic>
      </p:graphicFrame>
    </p:spTree>
    <p:extLst>
      <p:ext uri="{BB962C8B-B14F-4D97-AF65-F5344CB8AC3E}">
        <p14:creationId xmlns:p14="http://schemas.microsoft.com/office/powerpoint/2010/main" val="142751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7"/>
          <p:cNvSpPr txBox="1">
            <a:spLocks noGrp="1"/>
          </p:cNvSpPr>
          <p:nvPr>
            <p:ph type="body" idx="1"/>
          </p:nvPr>
        </p:nvSpPr>
        <p:spPr>
          <a:xfrm>
            <a:off x="176009" y="220889"/>
            <a:ext cx="11817300" cy="963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ru-RU" sz="3200" dirty="0" err="1"/>
              <a:t>Students</a:t>
            </a:r>
            <a:r>
              <a:rPr lang="ru-RU" sz="3200" dirty="0"/>
              <a:t> </a:t>
            </a:r>
            <a:r>
              <a:rPr lang="ru-RU" sz="3200" dirty="0" err="1"/>
              <a:t>academic</a:t>
            </a:r>
            <a:r>
              <a:rPr lang="ru-RU" sz="3200" dirty="0"/>
              <a:t> </a:t>
            </a:r>
            <a:r>
              <a:rPr lang="ru-RU" sz="3200" dirty="0" err="1"/>
              <a:t>mobility</a:t>
            </a:r>
            <a:endParaRPr sz="3200" dirty="0"/>
          </a:p>
        </p:txBody>
      </p:sp>
      <p:sp>
        <p:nvSpPr>
          <p:cNvPr id="184" name="Google Shape;184;p37"/>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p:txBody>
      </p:sp>
      <p:sp>
        <p:nvSpPr>
          <p:cNvPr id="185" name="Google Shape;185;p37"/>
          <p:cNvSpPr txBox="1"/>
          <p:nvPr/>
        </p:nvSpPr>
        <p:spPr>
          <a:xfrm>
            <a:off x="1336867" y="1184489"/>
            <a:ext cx="10098130" cy="4196846"/>
          </a:xfrm>
          <a:prstGeom prst="rect">
            <a:avLst/>
          </a:prstGeom>
          <a:noFill/>
          <a:ln>
            <a:noFill/>
          </a:ln>
        </p:spPr>
        <p:txBody>
          <a:bodyPr spcFirstLastPara="1" wrap="square" lIns="91425" tIns="91425" rIns="91425" bIns="91425" anchor="t" anchorCtr="0">
            <a:noAutofit/>
          </a:bodyPr>
          <a:lstStyle/>
          <a:p>
            <a:pPr lvl="0" algn="ctr"/>
            <a:r>
              <a:rPr lang="en-US" sz="2800" b="1" dirty="0" err="1"/>
              <a:t>Proposels</a:t>
            </a:r>
            <a:endParaRPr lang="en-US" sz="2800" b="1" dirty="0"/>
          </a:p>
          <a:p>
            <a:pPr lvl="0"/>
            <a:endParaRPr lang="en-US" sz="2400" dirty="0"/>
          </a:p>
          <a:p>
            <a:pPr marL="285750" lvl="0" indent="-285750">
              <a:buFont typeface="Arial" panose="020B0604020202020204" pitchFamily="34" charset="0"/>
              <a:buChar char="•"/>
            </a:pPr>
            <a:r>
              <a:rPr lang="en-US" sz="2400" dirty="0"/>
              <a:t>Academic mobility for bachelor student, who know German</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Dual </a:t>
            </a:r>
            <a:r>
              <a:rPr lang="en-US" sz="2400" dirty="0" err="1"/>
              <a:t>supervisers</a:t>
            </a:r>
            <a:r>
              <a:rPr lang="en-US" sz="2400" dirty="0"/>
              <a:t> of graduation projects ( master and bachelor)</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holding summer schools</a:t>
            </a:r>
          </a:p>
          <a:p>
            <a:pPr marL="1076325" lvl="0" indent="-285750">
              <a:buFont typeface="Courier New" panose="02070309020205020404" pitchFamily="49" charset="0"/>
              <a:buChar char="o"/>
            </a:pPr>
            <a:r>
              <a:rPr lang="en-US" sz="2400" dirty="0"/>
              <a:t>topics </a:t>
            </a:r>
          </a:p>
          <a:p>
            <a:pPr marL="1076325" lvl="0" indent="-285750">
              <a:buFont typeface="Courier New" panose="02070309020205020404" pitchFamily="49" charset="0"/>
              <a:buChar char="o"/>
            </a:pPr>
            <a:r>
              <a:rPr lang="en-US" sz="2400" dirty="0"/>
              <a:t>organization of classes and excursions, </a:t>
            </a:r>
          </a:p>
          <a:p>
            <a:pPr marL="1076325" lvl="0" indent="-285750">
              <a:buFont typeface="Courier New" panose="02070309020205020404" pitchFamily="49" charset="0"/>
              <a:buChar char="o"/>
            </a:pPr>
            <a:r>
              <a:rPr lang="en-US" sz="2400" dirty="0"/>
              <a:t>group work</a:t>
            </a:r>
            <a:r>
              <a:rPr lang="uk-UA" sz="2400" dirty="0"/>
              <a:t>.</a:t>
            </a:r>
          </a:p>
          <a:p>
            <a:pPr marL="1076325" lvl="0" indent="-285750">
              <a:buFont typeface="Courier New" panose="02070309020205020404" pitchFamily="49" charset="0"/>
              <a:buChar char="o"/>
            </a:pPr>
            <a:endParaRPr lang="en-US" sz="2400" dirty="0"/>
          </a:p>
          <a:p>
            <a:pPr marL="285750" lvl="0" indent="-285750">
              <a:buFont typeface="Arial" panose="020B0604020202020204" pitchFamily="34" charset="0"/>
              <a:buChar char="•"/>
            </a:pPr>
            <a:r>
              <a:rPr lang="en-US" sz="2400" dirty="0"/>
              <a:t>the opportunity to attract students from other specialties for academic mobility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g6eb6e2a179_12_38"/>
          <p:cNvSpPr txBox="1">
            <a:spLocks noGrp="1"/>
          </p:cNvSpPr>
          <p:nvPr>
            <p:ph type="ctrTitle"/>
          </p:nvPr>
        </p:nvSpPr>
        <p:spPr>
          <a:xfrm>
            <a:off x="314323" y="1747777"/>
            <a:ext cx="7527471" cy="131950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Arial"/>
              <a:buNone/>
            </a:pPr>
            <a:r>
              <a:rPr lang="en-US" dirty="0">
                <a:latin typeface="Cambria Math" panose="02040503050406030204" pitchFamily="18" charset="0"/>
                <a:ea typeface="Cambria Math" panose="02040503050406030204" pitchFamily="18" charset="0"/>
              </a:rPr>
              <a:t>Thank you for your attention</a:t>
            </a:r>
            <a:endParaRPr dirty="0">
              <a:latin typeface="Cambria Math" panose="02040503050406030204" pitchFamily="18" charset="0"/>
              <a:ea typeface="Cambria Math" panose="02040503050406030204" pitchFamily="18" charset="0"/>
            </a:endParaRPr>
          </a:p>
        </p:txBody>
      </p:sp>
      <p:sp>
        <p:nvSpPr>
          <p:cNvPr id="223" name="Google Shape;223;g6eb6e2a179_12_38"/>
          <p:cNvSpPr/>
          <p:nvPr/>
        </p:nvSpPr>
        <p:spPr>
          <a:xfrm>
            <a:off x="314324" y="6428096"/>
            <a:ext cx="1364352" cy="3138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173478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6eb6e2a179_17_18"/>
          <p:cNvSpPr txBox="1">
            <a:spLocks noGrp="1"/>
          </p:cNvSpPr>
          <p:nvPr>
            <p:ph type="body" idx="1"/>
          </p:nvPr>
        </p:nvSpPr>
        <p:spPr>
          <a:xfrm>
            <a:off x="176009" y="220890"/>
            <a:ext cx="11817327" cy="5297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ru-RU" dirty="0" err="1"/>
              <a:t>Scientific</a:t>
            </a:r>
            <a:r>
              <a:rPr lang="ru-RU" dirty="0"/>
              <a:t> </a:t>
            </a:r>
            <a:r>
              <a:rPr lang="ru-RU" dirty="0" err="1"/>
              <a:t>Direction</a:t>
            </a:r>
            <a:endParaRPr dirty="0"/>
          </a:p>
        </p:txBody>
      </p:sp>
      <p:sp>
        <p:nvSpPr>
          <p:cNvPr id="282" name="Google Shape;282;g6eb6e2a179_17_18"/>
          <p:cNvSpPr txBox="1">
            <a:spLocks noGrp="1"/>
          </p:cNvSpPr>
          <p:nvPr>
            <p:ph type="body" idx="2"/>
          </p:nvPr>
        </p:nvSpPr>
        <p:spPr>
          <a:xfrm>
            <a:off x="652916" y="6325828"/>
            <a:ext cx="9960655" cy="2360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200"/>
              <a:buNone/>
            </a:pPr>
            <a:r>
              <a:rPr lang="ru-RU" sz="1200"/>
              <a:t>Department of System Analysis and Control</a:t>
            </a:r>
            <a:endParaRPr sz="1200"/>
          </a:p>
        </p:txBody>
      </p:sp>
      <p:sp>
        <p:nvSpPr>
          <p:cNvPr id="283" name="Google Shape;283;g6eb6e2a179_17_18"/>
          <p:cNvSpPr txBox="1"/>
          <p:nvPr/>
        </p:nvSpPr>
        <p:spPr>
          <a:xfrm>
            <a:off x="821082" y="859936"/>
            <a:ext cx="10824381" cy="5356584"/>
          </a:xfrm>
          <a:prstGeom prst="rect">
            <a:avLst/>
          </a:prstGeom>
          <a:noFill/>
          <a:ln>
            <a:noFill/>
          </a:ln>
        </p:spPr>
        <p:txBody>
          <a:bodyPr spcFirstLastPara="1" wrap="square" lIns="91425" tIns="45700" rIns="91425" bIns="45700" anchor="t" anchorCtr="0">
            <a:noAutofit/>
          </a:bodyPr>
          <a:lstStyle/>
          <a:p>
            <a:pPr marL="342900" indent="-342900" algn="just">
              <a:lnSpc>
                <a:spcPct val="130000"/>
              </a:lnSpc>
              <a:spcBef>
                <a:spcPts val="500"/>
              </a:spcBef>
              <a:buClr>
                <a:schemeClr val="accent1"/>
              </a:buClr>
              <a:buSzPts val="1260"/>
              <a:buFont typeface="Wingdings" panose="05000000000000000000" pitchFamily="2" charset="2"/>
              <a:buChar char="q"/>
            </a:pPr>
            <a:r>
              <a:rPr lang="en-US" sz="2200" dirty="0">
                <a:solidFill>
                  <a:schemeClr val="dk1"/>
                </a:solidFill>
                <a:ea typeface="Cambria Math" panose="02040503050406030204" pitchFamily="18" charset="0"/>
              </a:rPr>
              <a:t>Applicating of artificial intelligence methods to solving industrial problems in metallurgy and mining;</a:t>
            </a:r>
          </a:p>
          <a:p>
            <a:pPr marL="342900" indent="-342900" algn="just">
              <a:lnSpc>
                <a:spcPct val="130000"/>
              </a:lnSpc>
              <a:spcBef>
                <a:spcPts val="500"/>
              </a:spcBef>
              <a:buClr>
                <a:schemeClr val="accent1"/>
              </a:buClr>
              <a:buSzPts val="1260"/>
              <a:buFont typeface="Wingdings" panose="05000000000000000000" pitchFamily="2" charset="2"/>
              <a:buChar char="q"/>
            </a:pPr>
            <a:r>
              <a:rPr lang="en-US" sz="2200" b="0" i="0" u="none" strike="noStrike" cap="none" dirty="0">
                <a:solidFill>
                  <a:schemeClr val="dk1"/>
                </a:solidFill>
                <a:latin typeface="+mn-lt"/>
                <a:ea typeface="Cambria Math" panose="02040503050406030204" pitchFamily="18" charset="0"/>
                <a:sym typeface="Arial"/>
              </a:rPr>
              <a:t>Optimal control of systems with distributed parameters. </a:t>
            </a:r>
            <a:r>
              <a:rPr lang="en-US" sz="2200" dirty="0">
                <a:latin typeface="+mn-lt"/>
                <a:ea typeface="Cambria Math" panose="02040503050406030204" pitchFamily="18" charset="0"/>
              </a:rPr>
              <a:t>Approximation of Optimization Problems for Ill-Posed Nonlinear Elliptic Systems;</a:t>
            </a:r>
          </a:p>
          <a:p>
            <a:pPr marL="342900" indent="-342900" algn="just">
              <a:lnSpc>
                <a:spcPct val="130000"/>
              </a:lnSpc>
              <a:spcBef>
                <a:spcPts val="500"/>
              </a:spcBef>
              <a:buClr>
                <a:schemeClr val="accent1"/>
              </a:buClr>
              <a:buSzPts val="1260"/>
              <a:buFont typeface="Wingdings" panose="05000000000000000000" pitchFamily="2" charset="2"/>
              <a:buChar char="q"/>
            </a:pPr>
            <a:r>
              <a:rPr lang="en-US" sz="2200" dirty="0">
                <a:latin typeface="+mn-lt"/>
                <a:ea typeface="Cambria Math" panose="02040503050406030204" pitchFamily="18" charset="0"/>
              </a:rPr>
              <a:t>Research of stability and stabilization of unsteady rotation of a rigid body with fluid, modeling of complex systems;</a:t>
            </a:r>
          </a:p>
          <a:p>
            <a:pPr marL="342900" indent="-342900" algn="just">
              <a:lnSpc>
                <a:spcPct val="130000"/>
              </a:lnSpc>
              <a:spcBef>
                <a:spcPts val="500"/>
              </a:spcBef>
              <a:buClr>
                <a:schemeClr val="accent1"/>
              </a:buClr>
              <a:buSzPts val="1260"/>
              <a:buFont typeface="Wingdings" panose="05000000000000000000" pitchFamily="2" charset="2"/>
              <a:buChar char="q"/>
            </a:pPr>
            <a:r>
              <a:rPr lang="en-US" sz="2200" dirty="0">
                <a:solidFill>
                  <a:schemeClr val="dk1"/>
                </a:solidFill>
                <a:ea typeface="Cambria Math" panose="02040503050406030204" pitchFamily="18" charset="0"/>
              </a:rPr>
              <a:t>Optimal two-stage allocation of material flows in a transport-logistic system with continuously distributed resource;</a:t>
            </a:r>
            <a:endParaRPr lang="uk-UA" sz="2200" dirty="0">
              <a:solidFill>
                <a:schemeClr val="dk1"/>
              </a:solidFill>
              <a:ea typeface="Cambria Math" panose="02040503050406030204" pitchFamily="18" charset="0"/>
            </a:endParaRPr>
          </a:p>
          <a:p>
            <a:pPr marL="342900" indent="-342900" algn="just">
              <a:lnSpc>
                <a:spcPct val="130000"/>
              </a:lnSpc>
              <a:spcBef>
                <a:spcPts val="500"/>
              </a:spcBef>
              <a:buClr>
                <a:schemeClr val="accent1"/>
              </a:buClr>
              <a:buSzPts val="1260"/>
              <a:buFont typeface="Wingdings" panose="05000000000000000000" pitchFamily="2" charset="2"/>
              <a:buChar char="q"/>
            </a:pPr>
            <a:r>
              <a:rPr lang="en-US" sz="2200" dirty="0">
                <a:solidFill>
                  <a:schemeClr val="dk1"/>
                </a:solidFill>
                <a:ea typeface="Cambria Math" panose="02040503050406030204" pitchFamily="18" charset="0"/>
              </a:rPr>
              <a:t>Mathematical modeling and methods for solving problems of optimal multiplex partitioning of sets;</a:t>
            </a:r>
            <a:endParaRPr lang="en-US" sz="2200" dirty="0">
              <a:ea typeface="Cambria Math" panose="02040503050406030204" pitchFamily="18" charset="0"/>
            </a:endParaRPr>
          </a:p>
          <a:p>
            <a:pPr marL="342900" lvl="0" indent="-342900" algn="just">
              <a:lnSpc>
                <a:spcPct val="130000"/>
              </a:lnSpc>
              <a:spcBef>
                <a:spcPts val="500"/>
              </a:spcBef>
              <a:buClr>
                <a:schemeClr val="accent1"/>
              </a:buClr>
              <a:buSzPts val="1260"/>
              <a:buFont typeface="Wingdings" panose="05000000000000000000" pitchFamily="2" charset="2"/>
              <a:buChar char="q"/>
            </a:pPr>
            <a:r>
              <a:rPr lang="en-US" sz="2400" dirty="0"/>
              <a:t>D</a:t>
            </a:r>
            <a:r>
              <a:rPr lang="ru-RU" sz="2400" dirty="0" err="1"/>
              <a:t>evelop</a:t>
            </a:r>
            <a:r>
              <a:rPr lang="en-US" sz="2400" dirty="0" err="1"/>
              <a:t>ment</a:t>
            </a:r>
            <a:r>
              <a:rPr lang="en-US" sz="2400" dirty="0"/>
              <a:t> of the</a:t>
            </a:r>
            <a:r>
              <a:rPr lang="ru-RU" sz="2400" dirty="0"/>
              <a:t> </a:t>
            </a:r>
            <a:r>
              <a:rPr lang="ru-RU" sz="2400" dirty="0" err="1"/>
              <a:t>adversarial</a:t>
            </a:r>
            <a:r>
              <a:rPr lang="ru-RU" sz="2400" dirty="0"/>
              <a:t> </a:t>
            </a:r>
            <a:r>
              <a:rPr lang="ru-RU" sz="2400" dirty="0" err="1"/>
              <a:t>attack</a:t>
            </a:r>
            <a:r>
              <a:rPr lang="ru-RU" sz="2400" dirty="0"/>
              <a:t> </a:t>
            </a:r>
            <a:r>
              <a:rPr lang="ru-RU" sz="2400" dirty="0" err="1"/>
              <a:t>algorithms</a:t>
            </a:r>
            <a:r>
              <a:rPr lang="en-US" sz="2400" dirty="0"/>
              <a:t>.</a:t>
            </a:r>
            <a:endParaRPr lang="en-US" sz="2200" i="0" u="none" strike="noStrike" cap="none" dirty="0">
              <a:solidFill>
                <a:schemeClr val="dk1"/>
              </a:solidFill>
              <a:latin typeface="+mn-lt"/>
              <a:ea typeface="Cambria Math" panose="02040503050406030204" pitchFamily="18" charset="0"/>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6eb6e2a179_0_18"/>
          <p:cNvSpPr txBox="1">
            <a:spLocks noGrp="1"/>
          </p:cNvSpPr>
          <p:nvPr>
            <p:ph type="body" idx="1"/>
          </p:nvPr>
        </p:nvSpPr>
        <p:spPr>
          <a:xfrm>
            <a:off x="176009" y="220889"/>
            <a:ext cx="10362500" cy="924720"/>
          </a:xfrm>
          <a:prstGeom prst="rect">
            <a:avLst/>
          </a:prstGeom>
        </p:spPr>
        <p:txBody>
          <a:bodyPr spcFirstLastPara="1" wrap="square" lIns="91425" tIns="45700" rIns="91425" bIns="45700" anchor="t" anchorCtr="0">
            <a:noAutofit/>
          </a:bodyPr>
          <a:lstStyle/>
          <a:p>
            <a:pPr marL="0" lvl="0" indent="0" algn="ctr">
              <a:lnSpc>
                <a:spcPct val="130000"/>
              </a:lnSpc>
              <a:spcBef>
                <a:spcPts val="500"/>
              </a:spcBef>
              <a:buClr>
                <a:schemeClr val="accent1"/>
              </a:buClr>
              <a:buSzPts val="1260"/>
            </a:pPr>
            <a:r>
              <a:rPr lang="en-US" dirty="0"/>
              <a:t>Evolutionary methodology used to manage, optimize production processes and forecasting in metallurgy</a:t>
            </a:r>
          </a:p>
        </p:txBody>
      </p:sp>
      <p:sp>
        <p:nvSpPr>
          <p:cNvPr id="2" name="Прямоугольник 1">
            <a:extLst>
              <a:ext uri="{FF2B5EF4-FFF2-40B4-BE49-F238E27FC236}">
                <a16:creationId xmlns:a16="http://schemas.microsoft.com/office/drawing/2014/main" id="{BBF74A65-3FC1-48A4-ACFE-DF970E98B8D3}"/>
              </a:ext>
            </a:extLst>
          </p:cNvPr>
          <p:cNvSpPr/>
          <p:nvPr/>
        </p:nvSpPr>
        <p:spPr>
          <a:xfrm>
            <a:off x="489166" y="1468274"/>
            <a:ext cx="9324205" cy="400110"/>
          </a:xfrm>
          <a:prstGeom prst="rect">
            <a:avLst/>
          </a:prstGeom>
        </p:spPr>
        <p:txBody>
          <a:bodyPr wrap="square">
            <a:spAutoFit/>
          </a:bodyPr>
          <a:lstStyle/>
          <a:p>
            <a:r>
              <a:rPr lang="en-US" sz="2000" dirty="0">
                <a:solidFill>
                  <a:schemeClr val="dk1"/>
                </a:solidFill>
              </a:rPr>
              <a:t>Provided by Timur A. </a:t>
            </a:r>
            <a:r>
              <a:rPr lang="en-US" sz="2000" dirty="0" err="1"/>
              <a:t>Zheldak</a:t>
            </a:r>
            <a:r>
              <a:rPr lang="en-US" sz="2000" dirty="0">
                <a:solidFill>
                  <a:schemeClr val="dk1"/>
                </a:solidFill>
              </a:rPr>
              <a:t>, associated professor, </a:t>
            </a:r>
            <a:r>
              <a:rPr lang="en-US" sz="2000" dirty="0" err="1"/>
              <a:t>Phd</a:t>
            </a:r>
            <a:r>
              <a:rPr lang="en-US" sz="2000" dirty="0"/>
              <a:t> </a:t>
            </a:r>
            <a:r>
              <a:rPr lang="en-US" sz="2000" dirty="0" err="1"/>
              <a:t>inTechnical</a:t>
            </a:r>
            <a:r>
              <a:rPr lang="en-US" sz="2000" dirty="0"/>
              <a:t> sciences</a:t>
            </a:r>
            <a:endParaRPr lang="ru-RU" sz="2000" dirty="0"/>
          </a:p>
        </p:txBody>
      </p:sp>
      <p:pic>
        <p:nvPicPr>
          <p:cNvPr id="4" name="Рисунок 3" descr="Изображение выглядит как человек, костюм, мужчина, одежда&#10;&#10;Автоматически созданное описание">
            <a:extLst>
              <a:ext uri="{FF2B5EF4-FFF2-40B4-BE49-F238E27FC236}">
                <a16:creationId xmlns:a16="http://schemas.microsoft.com/office/drawing/2014/main" id="{578B58AC-7208-416F-B763-B03666F8D727}"/>
              </a:ext>
            </a:extLst>
          </p:cNvPr>
          <p:cNvPicPr>
            <a:picLocks noChangeAspect="1"/>
          </p:cNvPicPr>
          <p:nvPr/>
        </p:nvPicPr>
        <p:blipFill rotWithShape="1">
          <a:blip r:embed="rId3"/>
          <a:srcRect b="21266"/>
          <a:stretch/>
        </p:blipFill>
        <p:spPr>
          <a:xfrm>
            <a:off x="10269171" y="823137"/>
            <a:ext cx="1492489" cy="1774408"/>
          </a:xfrm>
          <a:prstGeom prst="rect">
            <a:avLst/>
          </a:prstGeom>
        </p:spPr>
      </p:pic>
      <p:sp>
        <p:nvSpPr>
          <p:cNvPr id="3" name="Прямоугольник 2">
            <a:extLst>
              <a:ext uri="{FF2B5EF4-FFF2-40B4-BE49-F238E27FC236}">
                <a16:creationId xmlns:a16="http://schemas.microsoft.com/office/drawing/2014/main" id="{AF401E08-6157-4025-BF5E-E8EE723F5278}"/>
              </a:ext>
            </a:extLst>
          </p:cNvPr>
          <p:cNvSpPr/>
          <p:nvPr/>
        </p:nvSpPr>
        <p:spPr>
          <a:xfrm>
            <a:off x="560488" y="1928130"/>
            <a:ext cx="8496426" cy="4062651"/>
          </a:xfrm>
          <a:prstGeom prst="rect">
            <a:avLst/>
          </a:prstGeom>
        </p:spPr>
        <p:txBody>
          <a:bodyPr wrap="square">
            <a:spAutoFit/>
          </a:bodyPr>
          <a:lstStyle/>
          <a:p>
            <a:pPr>
              <a:spcAft>
                <a:spcPts val="1200"/>
              </a:spcAft>
            </a:pPr>
            <a:r>
              <a:rPr lang="en-US" sz="2200" b="1" dirty="0"/>
              <a:t>Problems solved:</a:t>
            </a:r>
          </a:p>
          <a:p>
            <a:pPr marL="342900" indent="-342900">
              <a:spcAft>
                <a:spcPts val="1200"/>
              </a:spcAft>
              <a:buFont typeface="Arial" panose="020B0604020202020204" pitchFamily="34" charset="0"/>
              <a:buChar char="•"/>
            </a:pPr>
            <a:r>
              <a:rPr lang="en-US" sz="2200" dirty="0"/>
              <a:t>Task scheduling of orders in a wide range of products</a:t>
            </a:r>
          </a:p>
          <a:p>
            <a:pPr marL="342900" indent="-342900">
              <a:spcAft>
                <a:spcPts val="1200"/>
              </a:spcAft>
              <a:buFont typeface="Arial" panose="020B0604020202020204" pitchFamily="34" charset="0"/>
              <a:buChar char="•"/>
            </a:pPr>
            <a:r>
              <a:rPr lang="en-US" sz="2200" dirty="0"/>
              <a:t>The task of optimizing the charge in the BOF production</a:t>
            </a:r>
          </a:p>
          <a:p>
            <a:pPr marL="342900" indent="-342900">
              <a:spcAft>
                <a:spcPts val="1200"/>
              </a:spcAft>
              <a:buFont typeface="Arial" panose="020B0604020202020204" pitchFamily="34" charset="0"/>
              <a:buChar char="•"/>
            </a:pPr>
            <a:r>
              <a:rPr lang="en-US" sz="2200" dirty="0"/>
              <a:t>The task of restoring the functions of mathematical models of steel deoxidation and certification of finished products</a:t>
            </a:r>
          </a:p>
          <a:p>
            <a:pPr marL="342900" indent="-342900">
              <a:spcAft>
                <a:spcPts val="1200"/>
              </a:spcAft>
              <a:buFont typeface="Arial" panose="020B0604020202020204" pitchFamily="34" charset="0"/>
              <a:buChar char="•"/>
            </a:pPr>
            <a:r>
              <a:rPr lang="en-US" sz="2200" dirty="0"/>
              <a:t>Two-stage task of optimum cutting of billets of rolling production</a:t>
            </a:r>
          </a:p>
          <a:p>
            <a:pPr marL="342900" indent="-342900">
              <a:spcAft>
                <a:spcPts val="1200"/>
              </a:spcAft>
              <a:buFont typeface="Arial" panose="020B0604020202020204" pitchFamily="34" charset="0"/>
              <a:buChar char="•"/>
            </a:pPr>
            <a:r>
              <a:rPr lang="en-US" sz="2200" dirty="0"/>
              <a:t>The problem of predicting the stability of the converter lining</a:t>
            </a:r>
          </a:p>
          <a:p>
            <a:pPr marL="342900" indent="-342900">
              <a:spcAft>
                <a:spcPts val="1200"/>
              </a:spcAft>
              <a:buFont typeface="Arial" panose="020B0604020202020204" pitchFamily="34" charset="0"/>
              <a:buChar char="•"/>
            </a:pPr>
            <a:r>
              <a:rPr lang="en-US" sz="2200" dirty="0"/>
              <a:t>Ingot weight optimization problems due to the flow of the process in future cutting</a:t>
            </a:r>
          </a:p>
        </p:txBody>
      </p:sp>
      <p:sp>
        <p:nvSpPr>
          <p:cNvPr id="9" name="Прямоугольник 8">
            <a:extLst>
              <a:ext uri="{FF2B5EF4-FFF2-40B4-BE49-F238E27FC236}">
                <a16:creationId xmlns:a16="http://schemas.microsoft.com/office/drawing/2014/main" id="{03A52804-744E-41FE-838A-484400DDA6B7}"/>
              </a:ext>
            </a:extLst>
          </p:cNvPr>
          <p:cNvSpPr/>
          <p:nvPr/>
        </p:nvSpPr>
        <p:spPr>
          <a:xfrm>
            <a:off x="9019590" y="4234646"/>
            <a:ext cx="3037838" cy="2031325"/>
          </a:xfrm>
          <a:prstGeom prst="rect">
            <a:avLst/>
          </a:prstGeom>
        </p:spPr>
        <p:txBody>
          <a:bodyPr wrap="square">
            <a:spAutoFit/>
          </a:bodyPr>
          <a:lstStyle/>
          <a:p>
            <a:r>
              <a:rPr lang="en-US" dirty="0"/>
              <a:t>Pages and Contacts:</a:t>
            </a:r>
          </a:p>
          <a:p>
            <a:endParaRPr lang="en-US" dirty="0"/>
          </a:p>
          <a:p>
            <a:r>
              <a:rPr lang="en-US" dirty="0">
                <a:hlinkClick r:id="rId4"/>
              </a:rPr>
              <a:t>https://orcid.org/0000-0002-4728-5889</a:t>
            </a:r>
            <a:endParaRPr lang="en-US" dirty="0"/>
          </a:p>
          <a:p>
            <a:r>
              <a:rPr lang="en-US" dirty="0">
                <a:hlinkClick r:id="rId5"/>
              </a:rPr>
              <a:t>http://www.researcherid.com/rid/E-9761-2019</a:t>
            </a:r>
            <a:r>
              <a:rPr lang="en-US" dirty="0"/>
              <a:t> </a:t>
            </a:r>
          </a:p>
          <a:p>
            <a:r>
              <a:rPr lang="en-US" dirty="0">
                <a:hlinkClick r:id="rId6"/>
              </a:rPr>
              <a:t>https://scholar.google.com.ua/citations?hl=uk&amp;user=mFvgN9UAAAAJ</a:t>
            </a:r>
            <a:br>
              <a:rPr lang="en-US" dirty="0"/>
            </a:br>
            <a:r>
              <a:rPr lang="en-US" dirty="0">
                <a:hlinkClick r:id="rId7"/>
              </a:rPr>
              <a:t>zheldak.t.a@nmu.one</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6eb6e2a179_0_41"/>
          <p:cNvSpPr txBox="1">
            <a:spLocks noGrp="1"/>
          </p:cNvSpPr>
          <p:nvPr>
            <p:ph type="body" idx="1"/>
          </p:nvPr>
        </p:nvSpPr>
        <p:spPr>
          <a:xfrm>
            <a:off x="176009" y="220889"/>
            <a:ext cx="11817300" cy="963600"/>
          </a:xfrm>
          <a:prstGeom prst="rect">
            <a:avLst/>
          </a:prstGeom>
        </p:spPr>
        <p:txBody>
          <a:bodyPr spcFirstLastPara="1" wrap="square" lIns="91425" tIns="45700" rIns="91425" bIns="45700" anchor="t" anchorCtr="0">
            <a:noAutofit/>
          </a:bodyPr>
          <a:lstStyle/>
          <a:p>
            <a:pPr marL="0" indent="0" algn="ctr">
              <a:lnSpc>
                <a:spcPct val="100000"/>
              </a:lnSpc>
              <a:spcBef>
                <a:spcPts val="0"/>
              </a:spcBef>
              <a:buSzPts val="1100"/>
            </a:pPr>
            <a:r>
              <a:rPr lang="en-US" dirty="0"/>
              <a:t>Evolutionary methodology used to manage, optimize production processes and forecasting in metallurgy</a:t>
            </a:r>
          </a:p>
          <a:p>
            <a:pPr marL="0" lvl="0" indent="0" algn="ctr" rtl="0">
              <a:lnSpc>
                <a:spcPct val="100000"/>
              </a:lnSpc>
              <a:spcBef>
                <a:spcPts val="0"/>
              </a:spcBef>
              <a:spcAft>
                <a:spcPts val="0"/>
              </a:spcAft>
              <a:buClr>
                <a:schemeClr val="dk1"/>
              </a:buClr>
              <a:buSzPts val="1100"/>
              <a:buFont typeface="Arial"/>
              <a:buNone/>
            </a:pPr>
            <a:endParaRPr dirty="0"/>
          </a:p>
        </p:txBody>
      </p:sp>
      <p:sp>
        <p:nvSpPr>
          <p:cNvPr id="303" name="Google Shape;303;g6eb6e2a179_0_41"/>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304" name="Google Shape;304;g6eb6e2a179_0_41"/>
          <p:cNvSpPr txBox="1"/>
          <p:nvPr/>
        </p:nvSpPr>
        <p:spPr>
          <a:xfrm>
            <a:off x="543266" y="1324481"/>
            <a:ext cx="10923520" cy="2241393"/>
          </a:xfrm>
          <a:prstGeom prst="rect">
            <a:avLst/>
          </a:prstGeom>
          <a:noFill/>
          <a:ln>
            <a:noFill/>
          </a:ln>
        </p:spPr>
        <p:txBody>
          <a:bodyPr spcFirstLastPara="1" wrap="square" lIns="91425" tIns="91425" rIns="91425" bIns="91425" anchor="t" anchorCtr="0">
            <a:noAutofit/>
          </a:bodyPr>
          <a:lstStyle/>
          <a:p>
            <a:r>
              <a:rPr lang="en-US" sz="2200" b="1" dirty="0"/>
              <a:t>Main methods:</a:t>
            </a:r>
          </a:p>
          <a:p>
            <a:pPr marL="342900" indent="-342900">
              <a:buAutoNum type="arabicParenR"/>
            </a:pPr>
            <a:r>
              <a:rPr lang="en-US" sz="2200" dirty="0"/>
              <a:t>Group method of data handling (GMDH)</a:t>
            </a:r>
          </a:p>
          <a:p>
            <a:pPr marL="342900" indent="-342900">
              <a:buAutoNum type="arabicParenR"/>
            </a:pPr>
            <a:r>
              <a:rPr lang="en-US" sz="2200" dirty="0"/>
              <a:t>A</a:t>
            </a:r>
            <a:r>
              <a:rPr lang="uk-UA" sz="2200" dirty="0" err="1"/>
              <a:t>nt</a:t>
            </a:r>
            <a:r>
              <a:rPr lang="uk-UA" sz="2200" dirty="0"/>
              <a:t> </a:t>
            </a:r>
            <a:r>
              <a:rPr lang="uk-UA" sz="2200" dirty="0" err="1"/>
              <a:t>colony</a:t>
            </a:r>
            <a:r>
              <a:rPr lang="uk-UA" sz="2200" dirty="0"/>
              <a:t> </a:t>
            </a:r>
            <a:r>
              <a:rPr lang="uk-UA" sz="2200" dirty="0" err="1"/>
              <a:t>optimization</a:t>
            </a:r>
            <a:r>
              <a:rPr lang="uk-UA" sz="2200" dirty="0"/>
              <a:t> </a:t>
            </a:r>
            <a:r>
              <a:rPr lang="en-US" sz="2200" dirty="0"/>
              <a:t>(</a:t>
            </a:r>
            <a:r>
              <a:rPr lang="uk-UA" sz="2200" dirty="0"/>
              <a:t>ACO</a:t>
            </a:r>
            <a:r>
              <a:rPr lang="en-US" sz="2200" dirty="0"/>
              <a:t>, ASC, MMAS)</a:t>
            </a:r>
          </a:p>
          <a:p>
            <a:pPr marL="342900" indent="-342900">
              <a:buAutoNum type="arabicParenR"/>
            </a:pPr>
            <a:r>
              <a:rPr lang="en-US" sz="2200" dirty="0"/>
              <a:t>Method of simulating artificial immune systems (HIMO, HISF, </a:t>
            </a:r>
            <a:r>
              <a:rPr lang="en-US" sz="2200" dirty="0" err="1"/>
              <a:t>AiNET</a:t>
            </a:r>
            <a:r>
              <a:rPr lang="en-US" sz="2200" dirty="0"/>
              <a:t>)</a:t>
            </a:r>
          </a:p>
          <a:p>
            <a:pPr marL="342900" indent="-342900">
              <a:buFontTx/>
              <a:buAutoNum type="arabicParenR"/>
            </a:pPr>
            <a:r>
              <a:rPr lang="en-US" sz="2200" dirty="0"/>
              <a:t>Real numerical coding genetic algorithm (RCGA)</a:t>
            </a:r>
          </a:p>
          <a:p>
            <a:pPr marL="342900" indent="-342900">
              <a:buFontTx/>
              <a:buAutoNum type="arabicParenR"/>
            </a:pPr>
            <a:r>
              <a:rPr lang="en-US" sz="2200" dirty="0"/>
              <a:t>Rules-based expert systems (</a:t>
            </a:r>
            <a:r>
              <a:rPr lang="en-US" sz="2200" dirty="0" err="1"/>
              <a:t>ExSys</a:t>
            </a:r>
            <a:r>
              <a:rPr lang="en-US" sz="2200" dirty="0"/>
              <a:t>)</a:t>
            </a:r>
          </a:p>
          <a:p>
            <a:pPr marL="342900" indent="-342900">
              <a:buFontTx/>
              <a:buAutoNum type="arabicParenR"/>
            </a:pPr>
            <a:r>
              <a:rPr lang="en-US" sz="2200" dirty="0"/>
              <a:t>Fuzzy-logic nets and decision making systems (ANFIS, Mamdani, Takagi-</a:t>
            </a:r>
            <a:r>
              <a:rPr lang="en-US" sz="2200" dirty="0" err="1"/>
              <a:t>Sugeno</a:t>
            </a:r>
            <a:r>
              <a:rPr lang="en-US" sz="2200" dirty="0"/>
              <a:t>)</a:t>
            </a:r>
          </a:p>
        </p:txBody>
      </p:sp>
      <p:sp>
        <p:nvSpPr>
          <p:cNvPr id="5" name="TextBox 4">
            <a:extLst>
              <a:ext uri="{FF2B5EF4-FFF2-40B4-BE49-F238E27FC236}">
                <a16:creationId xmlns:a16="http://schemas.microsoft.com/office/drawing/2014/main" id="{6D58DD2E-2F72-4EC2-AEC7-740C31D6F9BB}"/>
              </a:ext>
            </a:extLst>
          </p:cNvPr>
          <p:cNvSpPr txBox="1"/>
          <p:nvPr/>
        </p:nvSpPr>
        <p:spPr>
          <a:xfrm>
            <a:off x="2357404" y="3889333"/>
            <a:ext cx="8424936" cy="2554545"/>
          </a:xfrm>
          <a:prstGeom prst="rect">
            <a:avLst/>
          </a:prstGeom>
          <a:noFill/>
        </p:spPr>
        <p:txBody>
          <a:bodyPr wrap="square" rtlCol="0">
            <a:spAutoFit/>
          </a:bodyPr>
          <a:lstStyle/>
          <a:p>
            <a:r>
              <a:rPr lang="en-US" sz="2000" dirty="0"/>
              <a:t>The main publications for this study:</a:t>
            </a:r>
          </a:p>
          <a:p>
            <a:pPr marL="342900" lvl="0" indent="-342900">
              <a:buAutoNum type="arabicParenR"/>
            </a:pPr>
            <a:r>
              <a:rPr lang="en-US" sz="2000" dirty="0">
                <a:hlinkClick r:id="rId3"/>
              </a:rPr>
              <a:t>http://nbuv.gov.ua/UJRN/Nvngu_2016_5_24</a:t>
            </a:r>
            <a:r>
              <a:rPr lang="en-US" sz="2000" dirty="0"/>
              <a:t> </a:t>
            </a:r>
            <a:r>
              <a:rPr lang="en-GB" sz="2000" dirty="0"/>
              <a:t>.</a:t>
            </a:r>
          </a:p>
          <a:p>
            <a:pPr marL="342900" indent="-342900">
              <a:buFontTx/>
              <a:buAutoNum type="arabicParenR"/>
            </a:pPr>
            <a:r>
              <a:rPr lang="en-US" sz="2000" dirty="0">
                <a:hlinkClick r:id="rId4"/>
              </a:rPr>
              <a:t>http://nbuv.gov.ua/j-pdf/Nvngu_2013_1_16.pdf</a:t>
            </a:r>
            <a:r>
              <a:rPr lang="en-US" sz="2000" dirty="0"/>
              <a:t> </a:t>
            </a:r>
          </a:p>
          <a:p>
            <a:pPr marL="342900" indent="-342900">
              <a:buFontTx/>
              <a:buAutoNum type="arabicParenR"/>
            </a:pPr>
            <a:r>
              <a:rPr lang="en-US" sz="2000" dirty="0">
                <a:hlinkClick r:id="rId5"/>
              </a:rPr>
              <a:t>https://www.academia.edu/10576535/Knowledge-Based_Intellectual_DSS_of_Steel_Deoxidation_in_BOF_Production_Process</a:t>
            </a:r>
            <a:endParaRPr lang="en-US" sz="2000" dirty="0"/>
          </a:p>
          <a:p>
            <a:pPr marL="342900" indent="-342900">
              <a:buFontTx/>
              <a:buAutoNum type="arabicParenR"/>
            </a:pPr>
            <a:r>
              <a:rPr lang="en-US" sz="2000" dirty="0">
                <a:hlinkClick r:id="rId6"/>
              </a:rPr>
              <a:t>https://www.academia.edu/10567334/Using_an_Evolutionary_Heuristics_for_Solving_the_Outdoor_Advertising_Optimization_Problem</a:t>
            </a:r>
            <a:r>
              <a:rPr lang="en-US" sz="2000" dirty="0"/>
              <a:t> </a:t>
            </a:r>
          </a:p>
        </p:txBody>
      </p:sp>
    </p:spTree>
    <p:extLst>
      <p:ext uri="{BB962C8B-B14F-4D97-AF65-F5344CB8AC3E}">
        <p14:creationId xmlns:p14="http://schemas.microsoft.com/office/powerpoint/2010/main" val="1789256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6eb6e2a179_0_13"/>
          <p:cNvSpPr txBox="1">
            <a:spLocks noGrp="1"/>
          </p:cNvSpPr>
          <p:nvPr>
            <p:ph type="body" idx="1"/>
          </p:nvPr>
        </p:nvSpPr>
        <p:spPr>
          <a:xfrm>
            <a:off x="863375" y="131175"/>
            <a:ext cx="10520100" cy="11190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ru-RU" sz="3000" dirty="0" err="1"/>
              <a:t>Approximation</a:t>
            </a:r>
            <a:r>
              <a:rPr lang="ru-RU" sz="3000" dirty="0"/>
              <a:t> </a:t>
            </a:r>
            <a:r>
              <a:rPr lang="ru-RU" sz="3000" dirty="0" err="1"/>
              <a:t>of</a:t>
            </a:r>
            <a:r>
              <a:rPr lang="ru-RU" sz="3000" dirty="0"/>
              <a:t> </a:t>
            </a:r>
            <a:r>
              <a:rPr lang="ru-RU" sz="3000" dirty="0" err="1"/>
              <a:t>Optimization</a:t>
            </a:r>
            <a:r>
              <a:rPr lang="ru-RU" sz="3000" dirty="0"/>
              <a:t> </a:t>
            </a:r>
            <a:r>
              <a:rPr lang="ru-RU" sz="3000" dirty="0" err="1"/>
              <a:t>Problems</a:t>
            </a:r>
            <a:r>
              <a:rPr lang="ru-RU" sz="3000" dirty="0"/>
              <a:t> </a:t>
            </a:r>
            <a:r>
              <a:rPr lang="ru-RU" sz="3000" dirty="0" err="1"/>
              <a:t>for</a:t>
            </a:r>
            <a:r>
              <a:rPr lang="ru-RU" sz="3000" dirty="0"/>
              <a:t> </a:t>
            </a:r>
            <a:r>
              <a:rPr lang="ru-RU" sz="3000" dirty="0" err="1"/>
              <a:t>Ill-Posed</a:t>
            </a:r>
            <a:r>
              <a:rPr lang="ru-RU" sz="3000" dirty="0"/>
              <a:t> </a:t>
            </a:r>
            <a:r>
              <a:rPr lang="ru-RU" sz="3000" dirty="0" err="1"/>
              <a:t>Nonlinear</a:t>
            </a:r>
            <a:r>
              <a:rPr lang="ru-RU" sz="3000" dirty="0"/>
              <a:t> </a:t>
            </a:r>
            <a:r>
              <a:rPr lang="ru-RU" sz="3000" dirty="0" err="1"/>
              <a:t>Elliptic</a:t>
            </a:r>
            <a:r>
              <a:rPr lang="ru-RU" sz="3000" dirty="0"/>
              <a:t> </a:t>
            </a:r>
            <a:r>
              <a:rPr lang="ru-RU" sz="3000" dirty="0" err="1"/>
              <a:t>Systems</a:t>
            </a:r>
            <a:endParaRPr sz="3000" dirty="0"/>
          </a:p>
          <a:p>
            <a:pPr marL="0" lvl="0" indent="0" algn="just" rtl="0">
              <a:lnSpc>
                <a:spcPct val="130000"/>
              </a:lnSpc>
              <a:spcBef>
                <a:spcPts val="500"/>
              </a:spcBef>
              <a:spcAft>
                <a:spcPts val="0"/>
              </a:spcAft>
              <a:buNone/>
            </a:pPr>
            <a:endParaRPr sz="3000" b="0" dirty="0"/>
          </a:p>
        </p:txBody>
      </p:sp>
      <p:sp>
        <p:nvSpPr>
          <p:cNvPr id="293" name="Google Shape;293;g6eb6e2a179_0_13"/>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94" name="Google Shape;294;g6eb6e2a179_0_13"/>
          <p:cNvSpPr txBox="1"/>
          <p:nvPr/>
        </p:nvSpPr>
        <p:spPr>
          <a:xfrm>
            <a:off x="1513000" y="1444100"/>
            <a:ext cx="51300" cy="2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g6eb6e2a179_0_13"/>
          <p:cNvSpPr txBox="1"/>
          <p:nvPr/>
        </p:nvSpPr>
        <p:spPr>
          <a:xfrm>
            <a:off x="863375" y="2007525"/>
            <a:ext cx="8678156" cy="15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sz="2000" b="1" dirty="0" err="1"/>
              <a:t>Object</a:t>
            </a:r>
            <a:r>
              <a:rPr lang="ru-RU" sz="2000" b="1" dirty="0"/>
              <a:t> </a:t>
            </a:r>
            <a:r>
              <a:rPr lang="ru-RU" sz="2000" b="1" dirty="0" err="1"/>
              <a:t>of</a:t>
            </a:r>
            <a:r>
              <a:rPr lang="ru-RU" sz="2000" b="1" dirty="0"/>
              <a:t> </a:t>
            </a:r>
            <a:r>
              <a:rPr lang="ru-RU" sz="2000" b="1" dirty="0" err="1"/>
              <a:t>Investigation</a:t>
            </a:r>
            <a:r>
              <a:rPr lang="ru-RU" sz="2000" dirty="0"/>
              <a:t> </a:t>
            </a:r>
            <a:r>
              <a:rPr lang="ru-RU" sz="2000" dirty="0" err="1"/>
              <a:t>is</a:t>
            </a:r>
            <a:r>
              <a:rPr lang="ru-RU" sz="2000" dirty="0"/>
              <a:t> a </a:t>
            </a:r>
            <a:r>
              <a:rPr lang="ru-RU" sz="2000" dirty="0" err="1"/>
              <a:t>class</a:t>
            </a:r>
            <a:r>
              <a:rPr lang="ru-RU" sz="2000" dirty="0"/>
              <a:t> </a:t>
            </a:r>
            <a:r>
              <a:rPr lang="ru-RU" sz="2000" dirty="0" err="1"/>
              <a:t>of</a:t>
            </a:r>
            <a:r>
              <a:rPr lang="ru-RU" sz="2000" dirty="0"/>
              <a:t> </a:t>
            </a:r>
            <a:r>
              <a:rPr lang="ru-RU" sz="2000" dirty="0" err="1"/>
              <a:t>optimization</a:t>
            </a:r>
            <a:r>
              <a:rPr lang="ru-RU" sz="2000" dirty="0"/>
              <a:t> </a:t>
            </a:r>
            <a:r>
              <a:rPr lang="ru-RU" sz="2000" dirty="0" err="1"/>
              <a:t>problems</a:t>
            </a:r>
            <a:r>
              <a:rPr lang="ru-RU" sz="2000" dirty="0"/>
              <a:t> </a:t>
            </a:r>
            <a:r>
              <a:rPr lang="ru-RU" sz="2000" dirty="0" err="1"/>
              <a:t>for</a:t>
            </a:r>
            <a:r>
              <a:rPr lang="ru-RU" sz="2000" dirty="0"/>
              <a:t> </a:t>
            </a:r>
            <a:r>
              <a:rPr lang="ru-RU" sz="2000" dirty="0" err="1"/>
              <a:t>systems</a:t>
            </a:r>
            <a:r>
              <a:rPr lang="ru-RU" sz="2000" dirty="0"/>
              <a:t> </a:t>
            </a:r>
            <a:r>
              <a:rPr lang="ru-RU" sz="2000" dirty="0" err="1"/>
              <a:t>that</a:t>
            </a:r>
            <a:r>
              <a:rPr lang="ru-RU" sz="2000" dirty="0"/>
              <a:t> </a:t>
            </a:r>
            <a:r>
              <a:rPr lang="ru-RU" sz="2000" dirty="0" err="1"/>
              <a:t>are</a:t>
            </a:r>
            <a:r>
              <a:rPr lang="ru-RU" sz="2000" dirty="0"/>
              <a:t> </a:t>
            </a:r>
            <a:r>
              <a:rPr lang="ru-RU" sz="2000" dirty="0" err="1"/>
              <a:t>described</a:t>
            </a:r>
            <a:r>
              <a:rPr lang="ru-RU" sz="2000" dirty="0"/>
              <a:t> </a:t>
            </a:r>
            <a:r>
              <a:rPr lang="ru-RU" sz="2000" dirty="0" err="1"/>
              <a:t>by</a:t>
            </a:r>
            <a:r>
              <a:rPr lang="ru-RU" sz="2000" dirty="0"/>
              <a:t> </a:t>
            </a:r>
            <a:r>
              <a:rPr lang="ru-RU" sz="2000" dirty="0" err="1"/>
              <a:t>nonlinear</a:t>
            </a:r>
            <a:r>
              <a:rPr lang="ru-RU" sz="2000" dirty="0"/>
              <a:t> </a:t>
            </a:r>
            <a:r>
              <a:rPr lang="ru-RU" sz="2000" dirty="0" err="1"/>
              <a:t>elliptic</a:t>
            </a:r>
            <a:r>
              <a:rPr lang="ru-RU" sz="2000" dirty="0"/>
              <a:t> </a:t>
            </a:r>
            <a:r>
              <a:rPr lang="ru-RU" sz="2000" dirty="0" err="1"/>
              <a:t>equations</a:t>
            </a:r>
            <a:r>
              <a:rPr lang="ru-RU" sz="2000" dirty="0"/>
              <a:t> </a:t>
            </a:r>
            <a:r>
              <a:rPr lang="ru-RU" sz="2000" dirty="0" err="1"/>
              <a:t>and</a:t>
            </a:r>
            <a:r>
              <a:rPr lang="ru-RU" sz="2000" dirty="0"/>
              <a:t> </a:t>
            </a:r>
            <a:r>
              <a:rPr lang="ru-RU" sz="2000" dirty="0" err="1"/>
              <a:t>variational</a:t>
            </a:r>
            <a:r>
              <a:rPr lang="ru-RU" sz="2000" dirty="0"/>
              <a:t>  </a:t>
            </a:r>
            <a:r>
              <a:rPr lang="ru-RU" sz="2000" dirty="0" err="1"/>
              <a:t>inequalities</a:t>
            </a:r>
            <a:r>
              <a:rPr lang="ru-RU" sz="2000" dirty="0"/>
              <a:t> </a:t>
            </a:r>
            <a:r>
              <a:rPr lang="ru-RU" sz="2000" dirty="0" err="1"/>
              <a:t>whose</a:t>
            </a:r>
            <a:r>
              <a:rPr lang="ru-RU" sz="2000" dirty="0"/>
              <a:t> </a:t>
            </a:r>
            <a:r>
              <a:rPr lang="ru-RU" sz="2000" dirty="0" err="1"/>
              <a:t>non-smooth</a:t>
            </a:r>
            <a:r>
              <a:rPr lang="ru-RU" sz="2000" dirty="0"/>
              <a:t>, </a:t>
            </a:r>
            <a:r>
              <a:rPr lang="ru-RU" sz="2000" dirty="0" err="1"/>
              <a:t>singular</a:t>
            </a:r>
            <a:r>
              <a:rPr lang="ru-RU" sz="2000" dirty="0"/>
              <a:t>, </a:t>
            </a:r>
            <a:r>
              <a:rPr lang="ru-RU" sz="2000" dirty="0" err="1"/>
              <a:t>and</a:t>
            </a:r>
            <a:r>
              <a:rPr lang="ru-RU" sz="2000" dirty="0"/>
              <a:t> </a:t>
            </a:r>
            <a:r>
              <a:rPr lang="ru-RU" sz="2000" dirty="0" err="1"/>
              <a:t>degenerate</a:t>
            </a:r>
            <a:r>
              <a:rPr lang="ru-RU" sz="2000" dirty="0"/>
              <a:t> </a:t>
            </a:r>
            <a:r>
              <a:rPr lang="ru-RU" sz="2000" dirty="0" err="1"/>
              <a:t>coefficients</a:t>
            </a:r>
            <a:r>
              <a:rPr lang="ru-RU" sz="2000" dirty="0"/>
              <a:t> </a:t>
            </a:r>
            <a:r>
              <a:rPr lang="ru-RU" sz="2000" dirty="0" err="1"/>
              <a:t>in</a:t>
            </a:r>
            <a:r>
              <a:rPr lang="ru-RU" sz="2000" dirty="0"/>
              <a:t> </a:t>
            </a:r>
            <a:r>
              <a:rPr lang="ru-RU" sz="2000" dirty="0" err="1"/>
              <a:t>the</a:t>
            </a:r>
            <a:r>
              <a:rPr lang="ru-RU" sz="2000" dirty="0"/>
              <a:t> </a:t>
            </a:r>
            <a:r>
              <a:rPr lang="ru-RU" sz="2000" dirty="0" err="1"/>
              <a:t>principle</a:t>
            </a:r>
            <a:r>
              <a:rPr lang="ru-RU" sz="2000" dirty="0"/>
              <a:t> </a:t>
            </a:r>
            <a:r>
              <a:rPr lang="ru-RU" sz="2000" dirty="0" err="1"/>
              <a:t>part</a:t>
            </a:r>
            <a:r>
              <a:rPr lang="ru-RU" sz="2000" dirty="0"/>
              <a:t> </a:t>
            </a:r>
            <a:r>
              <a:rPr lang="ru-RU" sz="2000" dirty="0" err="1"/>
              <a:t>of</a:t>
            </a:r>
            <a:r>
              <a:rPr lang="ru-RU" sz="2000" dirty="0"/>
              <a:t> </a:t>
            </a:r>
            <a:r>
              <a:rPr lang="ru-RU" sz="2000" dirty="0" err="1"/>
              <a:t>an</a:t>
            </a:r>
            <a:r>
              <a:rPr lang="ru-RU" sz="2000" dirty="0"/>
              <a:t> </a:t>
            </a:r>
            <a:r>
              <a:rPr lang="ru-RU" sz="2000" dirty="0" err="1"/>
              <a:t>elliptic</a:t>
            </a:r>
            <a:r>
              <a:rPr lang="ru-RU" sz="2000" dirty="0"/>
              <a:t> </a:t>
            </a:r>
            <a:r>
              <a:rPr lang="ru-RU" sz="2000" dirty="0" err="1"/>
              <a:t>operator</a:t>
            </a:r>
            <a:r>
              <a:rPr lang="ru-RU" sz="2000" dirty="0"/>
              <a:t> </a:t>
            </a:r>
            <a:r>
              <a:rPr lang="ru-RU" sz="2000" dirty="0" err="1"/>
              <a:t>are</a:t>
            </a:r>
            <a:r>
              <a:rPr lang="ru-RU" sz="2000" dirty="0"/>
              <a:t> </a:t>
            </a:r>
            <a:r>
              <a:rPr lang="ru-RU" sz="2000" dirty="0" err="1"/>
              <a:t>adopted</a:t>
            </a:r>
            <a:r>
              <a:rPr lang="ru-RU" sz="2000" dirty="0"/>
              <a:t> </a:t>
            </a:r>
            <a:r>
              <a:rPr lang="ru-RU" sz="2000" dirty="0" err="1"/>
              <a:t>as</a:t>
            </a:r>
            <a:r>
              <a:rPr lang="ru-RU" sz="2000" dirty="0"/>
              <a:t> </a:t>
            </a:r>
            <a:r>
              <a:rPr lang="ru-RU" sz="2000" dirty="0" err="1"/>
              <a:t>controls</a:t>
            </a:r>
            <a:r>
              <a:rPr lang="ru-RU" sz="2000" dirty="0"/>
              <a:t>.</a:t>
            </a:r>
            <a:endParaRPr sz="20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2400" dirty="0"/>
          </a:p>
        </p:txBody>
      </p:sp>
      <p:sp>
        <p:nvSpPr>
          <p:cNvPr id="296" name="Google Shape;296;g6eb6e2a179_0_13"/>
          <p:cNvSpPr txBox="1"/>
          <p:nvPr/>
        </p:nvSpPr>
        <p:spPr>
          <a:xfrm>
            <a:off x="782825" y="1158150"/>
            <a:ext cx="7284729" cy="6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RU" sz="2100" dirty="0" err="1">
                <a:solidFill>
                  <a:schemeClr val="dk1"/>
                </a:solidFill>
              </a:rPr>
              <a:t>Provided</a:t>
            </a:r>
            <a:r>
              <a:rPr lang="ru-RU" sz="2100" dirty="0">
                <a:solidFill>
                  <a:schemeClr val="dk1"/>
                </a:solidFill>
              </a:rPr>
              <a:t> </a:t>
            </a:r>
            <a:r>
              <a:rPr lang="ru-RU" sz="2100" dirty="0" err="1">
                <a:solidFill>
                  <a:schemeClr val="dk1"/>
                </a:solidFill>
              </a:rPr>
              <a:t>by</a:t>
            </a:r>
            <a:r>
              <a:rPr lang="ru-RU" sz="2100" dirty="0">
                <a:solidFill>
                  <a:schemeClr val="dk1"/>
                </a:solidFill>
              </a:rPr>
              <a:t> </a:t>
            </a:r>
            <a:r>
              <a:rPr lang="ru-RU" sz="2100" dirty="0" err="1">
                <a:solidFill>
                  <a:schemeClr val="dk1"/>
                </a:solidFill>
              </a:rPr>
              <a:t>Olha</a:t>
            </a:r>
            <a:r>
              <a:rPr lang="ru-RU" sz="2100" dirty="0">
                <a:solidFill>
                  <a:schemeClr val="dk1"/>
                </a:solidFill>
              </a:rPr>
              <a:t> P. </a:t>
            </a:r>
            <a:r>
              <a:rPr lang="ru-RU" sz="2100" dirty="0" err="1">
                <a:solidFill>
                  <a:schemeClr val="dk1"/>
                </a:solidFill>
              </a:rPr>
              <a:t>Kupenko</a:t>
            </a:r>
            <a:r>
              <a:rPr lang="ru-RU" sz="2100" dirty="0">
                <a:solidFill>
                  <a:schemeClr val="dk1"/>
                </a:solidFill>
              </a:rPr>
              <a:t>, </a:t>
            </a:r>
            <a:r>
              <a:rPr lang="ru-RU" sz="2100" dirty="0" err="1">
                <a:solidFill>
                  <a:schemeClr val="dk1"/>
                </a:solidFill>
              </a:rPr>
              <a:t>Full</a:t>
            </a:r>
            <a:r>
              <a:rPr lang="ru-RU" sz="2100" dirty="0">
                <a:solidFill>
                  <a:schemeClr val="dk1"/>
                </a:solidFill>
              </a:rPr>
              <a:t> </a:t>
            </a:r>
            <a:r>
              <a:rPr lang="ru-RU" sz="2000" dirty="0" err="1">
                <a:solidFill>
                  <a:schemeClr val="dk1"/>
                </a:solidFill>
              </a:rPr>
              <a:t>Prof</a:t>
            </a:r>
            <a:r>
              <a:rPr lang="ru-RU" sz="2100" dirty="0">
                <a:solidFill>
                  <a:schemeClr val="dk1"/>
                </a:solidFill>
              </a:rPr>
              <a:t>., </a:t>
            </a:r>
            <a:r>
              <a:rPr lang="ru-RU" sz="2100" dirty="0" err="1">
                <a:solidFill>
                  <a:schemeClr val="dk1"/>
                </a:solidFill>
              </a:rPr>
              <a:t>Doctor</a:t>
            </a:r>
            <a:r>
              <a:rPr lang="ru-RU" sz="2100" dirty="0">
                <a:solidFill>
                  <a:schemeClr val="dk1"/>
                </a:solidFill>
              </a:rPr>
              <a:t> </a:t>
            </a:r>
            <a:r>
              <a:rPr lang="ru-RU" sz="2100" dirty="0" err="1">
                <a:solidFill>
                  <a:schemeClr val="dk1"/>
                </a:solidFill>
              </a:rPr>
              <a:t>of</a:t>
            </a:r>
            <a:r>
              <a:rPr lang="ru-RU" sz="2100" dirty="0">
                <a:solidFill>
                  <a:schemeClr val="dk1"/>
                </a:solidFill>
              </a:rPr>
              <a:t> </a:t>
            </a:r>
            <a:r>
              <a:rPr lang="ru-RU" sz="2100" dirty="0" err="1">
                <a:solidFill>
                  <a:schemeClr val="dk1"/>
                </a:solidFill>
              </a:rPr>
              <a:t>Physical</a:t>
            </a:r>
            <a:r>
              <a:rPr lang="ru-RU" sz="2100" dirty="0">
                <a:solidFill>
                  <a:schemeClr val="dk1"/>
                </a:solidFill>
              </a:rPr>
              <a:t> </a:t>
            </a:r>
            <a:r>
              <a:rPr lang="ru-RU" sz="2100" dirty="0" err="1">
                <a:solidFill>
                  <a:schemeClr val="dk1"/>
                </a:solidFill>
              </a:rPr>
              <a:t>and</a:t>
            </a:r>
            <a:r>
              <a:rPr lang="ru-RU" sz="2100" dirty="0">
                <a:solidFill>
                  <a:schemeClr val="dk1"/>
                </a:solidFill>
              </a:rPr>
              <a:t> </a:t>
            </a:r>
            <a:r>
              <a:rPr lang="ru-RU" sz="2100" dirty="0" err="1">
                <a:solidFill>
                  <a:schemeClr val="dk1"/>
                </a:solidFill>
              </a:rPr>
              <a:t>Mathematical</a:t>
            </a:r>
            <a:r>
              <a:rPr lang="ru-RU" sz="2100" dirty="0">
                <a:solidFill>
                  <a:schemeClr val="dk1"/>
                </a:solidFill>
              </a:rPr>
              <a:t> </a:t>
            </a:r>
            <a:r>
              <a:rPr lang="ru-RU" sz="2100" dirty="0" err="1">
                <a:solidFill>
                  <a:schemeClr val="dk1"/>
                </a:solidFill>
              </a:rPr>
              <a:t>Sciences</a:t>
            </a:r>
            <a:endParaRPr sz="2100" dirty="0"/>
          </a:p>
        </p:txBody>
      </p:sp>
      <p:sp>
        <p:nvSpPr>
          <p:cNvPr id="297" name="Google Shape;297;g6eb6e2a179_0_13"/>
          <p:cNvSpPr txBox="1"/>
          <p:nvPr/>
        </p:nvSpPr>
        <p:spPr>
          <a:xfrm>
            <a:off x="782824" y="3482563"/>
            <a:ext cx="10706751" cy="26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RU" sz="2000" b="1" dirty="0" err="1">
                <a:solidFill>
                  <a:schemeClr val="dk1"/>
                </a:solidFill>
              </a:rPr>
              <a:t>Subject</a:t>
            </a:r>
            <a:r>
              <a:rPr lang="ru-RU" sz="2000" b="1" dirty="0">
                <a:solidFill>
                  <a:schemeClr val="dk1"/>
                </a:solidFill>
              </a:rPr>
              <a:t> </a:t>
            </a:r>
            <a:r>
              <a:rPr lang="ru-RU" sz="2000" b="1" dirty="0" err="1">
                <a:solidFill>
                  <a:schemeClr val="dk1"/>
                </a:solidFill>
              </a:rPr>
              <a:t>of</a:t>
            </a:r>
            <a:r>
              <a:rPr lang="ru-RU" sz="2000" b="1" dirty="0">
                <a:solidFill>
                  <a:schemeClr val="dk1"/>
                </a:solidFill>
              </a:rPr>
              <a:t> </a:t>
            </a:r>
            <a:r>
              <a:rPr lang="ru-RU" sz="2000" b="1" dirty="0" err="1">
                <a:solidFill>
                  <a:schemeClr val="dk1"/>
                </a:solidFill>
              </a:rPr>
              <a:t>Investigation</a:t>
            </a:r>
            <a:r>
              <a:rPr lang="ru-RU" sz="2000" dirty="0">
                <a:solidFill>
                  <a:schemeClr val="dk1"/>
                </a:solidFill>
              </a:rPr>
              <a:t> </a:t>
            </a:r>
            <a:r>
              <a:rPr lang="ru-RU" sz="2000" dirty="0" err="1">
                <a:solidFill>
                  <a:schemeClr val="dk1"/>
                </a:solidFill>
              </a:rPr>
              <a:t>is</a:t>
            </a:r>
            <a:r>
              <a:rPr lang="ru-RU" sz="2000" dirty="0">
                <a:solidFill>
                  <a:schemeClr val="dk1"/>
                </a:solidFill>
              </a:rPr>
              <a:t> </a:t>
            </a:r>
            <a:r>
              <a:rPr lang="ru-RU" sz="2000" dirty="0" err="1">
                <a:solidFill>
                  <a:schemeClr val="dk1"/>
                </a:solidFill>
              </a:rPr>
              <a:t>an</a:t>
            </a:r>
            <a:r>
              <a:rPr lang="ru-RU" sz="2000" dirty="0">
                <a:solidFill>
                  <a:schemeClr val="dk1"/>
                </a:solidFill>
              </a:rPr>
              <a:t> </a:t>
            </a:r>
            <a:r>
              <a:rPr lang="ru-RU" sz="2000" dirty="0" err="1">
                <a:solidFill>
                  <a:schemeClr val="dk1"/>
                </a:solidFill>
              </a:rPr>
              <a:t>analysis</a:t>
            </a:r>
            <a:r>
              <a:rPr lang="ru-RU" sz="2000" dirty="0">
                <a:solidFill>
                  <a:schemeClr val="dk1"/>
                </a:solidFill>
              </a:rPr>
              <a:t> </a:t>
            </a:r>
            <a:r>
              <a:rPr lang="ru-RU" sz="2000" dirty="0" err="1">
                <a:solidFill>
                  <a:schemeClr val="dk1"/>
                </a:solidFill>
              </a:rPr>
              <a:t>of</a:t>
            </a:r>
            <a:r>
              <a:rPr lang="ru-RU" sz="2000" dirty="0">
                <a:solidFill>
                  <a:schemeClr val="dk1"/>
                </a:solidFill>
              </a:rPr>
              <a:t> </a:t>
            </a:r>
            <a:r>
              <a:rPr lang="ru-RU" sz="2000" dirty="0" err="1">
                <a:solidFill>
                  <a:schemeClr val="dk1"/>
                </a:solidFill>
              </a:rPr>
              <a:t>qualitative</a:t>
            </a:r>
            <a:r>
              <a:rPr lang="ru-RU" sz="2000" dirty="0">
                <a:solidFill>
                  <a:schemeClr val="dk1"/>
                </a:solidFill>
              </a:rPr>
              <a:t> </a:t>
            </a:r>
            <a:r>
              <a:rPr lang="ru-RU" sz="2000" dirty="0" err="1">
                <a:solidFill>
                  <a:schemeClr val="dk1"/>
                </a:solidFill>
              </a:rPr>
              <a:t>properties</a:t>
            </a:r>
            <a:r>
              <a:rPr lang="ru-RU" sz="2000" dirty="0">
                <a:solidFill>
                  <a:schemeClr val="dk1"/>
                </a:solidFill>
              </a:rPr>
              <a:t> </a:t>
            </a:r>
            <a:r>
              <a:rPr lang="ru-RU" sz="2000" dirty="0" err="1">
                <a:solidFill>
                  <a:schemeClr val="dk1"/>
                </a:solidFill>
              </a:rPr>
              <a:t>of</a:t>
            </a:r>
            <a:r>
              <a:rPr lang="ru-RU" sz="2000" dirty="0">
                <a:solidFill>
                  <a:schemeClr val="dk1"/>
                </a:solidFill>
              </a:rPr>
              <a:t> a </a:t>
            </a:r>
            <a:r>
              <a:rPr lang="ru-RU" sz="2000" dirty="0" err="1">
                <a:solidFill>
                  <a:schemeClr val="dk1"/>
                </a:solidFill>
              </a:rPr>
              <a:t>wide</a:t>
            </a:r>
            <a:r>
              <a:rPr lang="ru-RU" sz="2000" dirty="0">
                <a:solidFill>
                  <a:schemeClr val="dk1"/>
                </a:solidFill>
              </a:rPr>
              <a:t> </a:t>
            </a:r>
            <a:r>
              <a:rPr lang="ru-RU" sz="2000" dirty="0" err="1">
                <a:solidFill>
                  <a:schemeClr val="dk1"/>
                </a:solidFill>
              </a:rPr>
              <a:t>class</a:t>
            </a:r>
            <a:r>
              <a:rPr lang="ru-RU" sz="2000" dirty="0">
                <a:solidFill>
                  <a:schemeClr val="dk1"/>
                </a:solidFill>
              </a:rPr>
              <a:t> </a:t>
            </a:r>
            <a:r>
              <a:rPr lang="ru-RU" sz="2000" dirty="0" err="1">
                <a:solidFill>
                  <a:schemeClr val="dk1"/>
                </a:solidFill>
              </a:rPr>
              <a:t>of</a:t>
            </a:r>
            <a:r>
              <a:rPr lang="ru-RU" sz="2000" dirty="0">
                <a:solidFill>
                  <a:schemeClr val="dk1"/>
                </a:solidFill>
              </a:rPr>
              <a:t> </a:t>
            </a:r>
            <a:r>
              <a:rPr lang="ru-RU" sz="2000" dirty="0" err="1">
                <a:solidFill>
                  <a:schemeClr val="dk1"/>
                </a:solidFill>
              </a:rPr>
              <a:t>optimization</a:t>
            </a:r>
            <a:r>
              <a:rPr lang="ru-RU" sz="2000" dirty="0">
                <a:solidFill>
                  <a:schemeClr val="dk1"/>
                </a:solidFill>
              </a:rPr>
              <a:t> </a:t>
            </a:r>
            <a:r>
              <a:rPr lang="ru-RU" sz="2000" dirty="0" err="1">
                <a:solidFill>
                  <a:schemeClr val="dk1"/>
                </a:solidFill>
              </a:rPr>
              <a:t>problems</a:t>
            </a:r>
            <a:r>
              <a:rPr lang="ru-RU" sz="2000" dirty="0">
                <a:solidFill>
                  <a:schemeClr val="dk1"/>
                </a:solidFill>
              </a:rPr>
              <a:t> </a:t>
            </a:r>
            <a:r>
              <a:rPr lang="ru-RU" sz="2000" dirty="0" err="1">
                <a:solidFill>
                  <a:schemeClr val="dk1"/>
                </a:solidFill>
              </a:rPr>
              <a:t>for</a:t>
            </a:r>
            <a:r>
              <a:rPr lang="ru-RU" sz="2000" dirty="0">
                <a:solidFill>
                  <a:schemeClr val="dk1"/>
                </a:solidFill>
              </a:rPr>
              <a:t> </a:t>
            </a:r>
            <a:r>
              <a:rPr lang="ru-RU" sz="2000" dirty="0" err="1">
                <a:solidFill>
                  <a:schemeClr val="dk1"/>
                </a:solidFill>
              </a:rPr>
              <a:t>ill-posed</a:t>
            </a:r>
            <a:r>
              <a:rPr lang="ru-RU" sz="2000" dirty="0">
                <a:solidFill>
                  <a:schemeClr val="dk1"/>
                </a:solidFill>
              </a:rPr>
              <a:t> </a:t>
            </a:r>
            <a:r>
              <a:rPr lang="ru-RU" sz="2000" dirty="0" err="1">
                <a:solidFill>
                  <a:schemeClr val="dk1"/>
                </a:solidFill>
              </a:rPr>
              <a:t>elliptic</a:t>
            </a:r>
            <a:r>
              <a:rPr lang="ru-RU" sz="2000" dirty="0">
                <a:solidFill>
                  <a:schemeClr val="dk1"/>
                </a:solidFill>
              </a:rPr>
              <a:t> </a:t>
            </a:r>
            <a:r>
              <a:rPr lang="ru-RU" sz="2000" dirty="0" err="1">
                <a:solidFill>
                  <a:schemeClr val="dk1"/>
                </a:solidFill>
              </a:rPr>
              <a:t>systems</a:t>
            </a:r>
            <a:r>
              <a:rPr lang="ru-RU" sz="2000" dirty="0">
                <a:solidFill>
                  <a:schemeClr val="dk1"/>
                </a:solidFill>
              </a:rPr>
              <a:t>, </a:t>
            </a:r>
            <a:r>
              <a:rPr lang="ru-RU" sz="2000" dirty="0" err="1">
                <a:solidFill>
                  <a:schemeClr val="dk1"/>
                </a:solidFill>
              </a:rPr>
              <a:t>whose</a:t>
            </a:r>
            <a:r>
              <a:rPr lang="ru-RU" sz="2000" dirty="0">
                <a:solidFill>
                  <a:schemeClr val="dk1"/>
                </a:solidFill>
              </a:rPr>
              <a:t> </a:t>
            </a:r>
            <a:r>
              <a:rPr lang="ru-RU" sz="2000" dirty="0" err="1">
                <a:solidFill>
                  <a:schemeClr val="dk1"/>
                </a:solidFill>
              </a:rPr>
              <a:t>coefficients</a:t>
            </a:r>
            <a:r>
              <a:rPr lang="ru-RU" sz="2000" dirty="0">
                <a:solidFill>
                  <a:schemeClr val="dk1"/>
                </a:solidFill>
              </a:rPr>
              <a:t> </a:t>
            </a:r>
            <a:r>
              <a:rPr lang="ru-RU" sz="2000" dirty="0" err="1">
                <a:solidFill>
                  <a:schemeClr val="dk1"/>
                </a:solidFill>
              </a:rPr>
              <a:t>have</a:t>
            </a:r>
            <a:r>
              <a:rPr lang="ru-RU" sz="2000" dirty="0">
                <a:solidFill>
                  <a:schemeClr val="dk1"/>
                </a:solidFill>
              </a:rPr>
              <a:t> a </a:t>
            </a:r>
            <a:r>
              <a:rPr lang="ru-RU" sz="2000" dirty="0" err="1">
                <a:solidFill>
                  <a:schemeClr val="dk1"/>
                </a:solidFill>
              </a:rPr>
              <a:t>singular</a:t>
            </a:r>
            <a:r>
              <a:rPr lang="ru-RU" sz="2000" dirty="0">
                <a:solidFill>
                  <a:schemeClr val="dk1"/>
                </a:solidFill>
              </a:rPr>
              <a:t> </a:t>
            </a:r>
            <a:r>
              <a:rPr lang="ru-RU" sz="2000" dirty="0" err="1">
                <a:solidFill>
                  <a:schemeClr val="dk1"/>
                </a:solidFill>
              </a:rPr>
              <a:t>character</a:t>
            </a:r>
            <a:r>
              <a:rPr lang="ru-RU" sz="2000" dirty="0">
                <a:solidFill>
                  <a:schemeClr val="dk1"/>
                </a:solidFill>
              </a:rPr>
              <a:t> </a:t>
            </a:r>
            <a:r>
              <a:rPr lang="ru-RU" sz="2000" dirty="0" err="1">
                <a:solidFill>
                  <a:schemeClr val="dk1"/>
                </a:solidFill>
              </a:rPr>
              <a:t>and</a:t>
            </a:r>
            <a:r>
              <a:rPr lang="ru-RU" sz="2000" dirty="0">
                <a:solidFill>
                  <a:schemeClr val="dk1"/>
                </a:solidFill>
              </a:rPr>
              <a:t> </a:t>
            </a:r>
            <a:r>
              <a:rPr lang="ru-RU" sz="2000" dirty="0" err="1">
                <a:solidFill>
                  <a:schemeClr val="dk1"/>
                </a:solidFill>
              </a:rPr>
              <a:t>are</a:t>
            </a:r>
            <a:r>
              <a:rPr lang="ru-RU" sz="2000" dirty="0">
                <a:solidFill>
                  <a:schemeClr val="dk1"/>
                </a:solidFill>
              </a:rPr>
              <a:t> </a:t>
            </a:r>
            <a:r>
              <a:rPr lang="ru-RU" sz="2000" dirty="0" err="1">
                <a:solidFill>
                  <a:schemeClr val="dk1"/>
                </a:solidFill>
              </a:rPr>
              <a:t>adopted</a:t>
            </a:r>
            <a:r>
              <a:rPr lang="ru-RU" sz="2000" dirty="0">
                <a:solidFill>
                  <a:schemeClr val="dk1"/>
                </a:solidFill>
              </a:rPr>
              <a:t> </a:t>
            </a:r>
            <a:r>
              <a:rPr lang="ru-RU" sz="2000" dirty="0" err="1">
                <a:solidFill>
                  <a:schemeClr val="dk1"/>
                </a:solidFill>
              </a:rPr>
              <a:t>as</a:t>
            </a:r>
            <a:r>
              <a:rPr lang="ru-RU" sz="2000" dirty="0">
                <a:solidFill>
                  <a:schemeClr val="dk1"/>
                </a:solidFill>
              </a:rPr>
              <a:t> </a:t>
            </a:r>
            <a:r>
              <a:rPr lang="ru-RU" sz="2000" dirty="0" err="1">
                <a:solidFill>
                  <a:schemeClr val="dk1"/>
                </a:solidFill>
              </a:rPr>
              <a:t>controls</a:t>
            </a:r>
            <a:r>
              <a:rPr lang="ru-RU" sz="2000" dirty="0">
                <a:solidFill>
                  <a:schemeClr val="dk1"/>
                </a:solidFill>
              </a:rPr>
              <a:t>. </a:t>
            </a:r>
            <a:r>
              <a:rPr lang="ru-RU" sz="2000" dirty="0" err="1">
                <a:solidFill>
                  <a:schemeClr val="dk1"/>
                </a:solidFill>
              </a:rPr>
              <a:t>In</a:t>
            </a:r>
            <a:r>
              <a:rPr lang="ru-RU" sz="2000" dirty="0">
                <a:solidFill>
                  <a:schemeClr val="dk1"/>
                </a:solidFill>
              </a:rPr>
              <a:t> </a:t>
            </a:r>
            <a:r>
              <a:rPr lang="ru-RU" sz="2000" dirty="0" err="1">
                <a:solidFill>
                  <a:schemeClr val="dk1"/>
                </a:solidFill>
              </a:rPr>
              <a:t>particular</a:t>
            </a:r>
            <a:r>
              <a:rPr lang="ru-RU" sz="2000" dirty="0">
                <a:solidFill>
                  <a:schemeClr val="dk1"/>
                </a:solidFill>
              </a:rPr>
              <a:t>, </a:t>
            </a:r>
            <a:r>
              <a:rPr lang="ru-RU" sz="2000" dirty="0" err="1">
                <a:solidFill>
                  <a:schemeClr val="dk1"/>
                </a:solidFill>
              </a:rPr>
              <a:t>it</a:t>
            </a:r>
            <a:r>
              <a:rPr lang="ru-RU" sz="2000" dirty="0">
                <a:solidFill>
                  <a:schemeClr val="dk1"/>
                </a:solidFill>
              </a:rPr>
              <a:t> </a:t>
            </a:r>
            <a:r>
              <a:rPr lang="ru-RU" sz="2000" dirty="0" err="1">
                <a:solidFill>
                  <a:schemeClr val="dk1"/>
                </a:solidFill>
              </a:rPr>
              <a:t>is</a:t>
            </a:r>
            <a:r>
              <a:rPr lang="ru-RU" sz="2000" dirty="0">
                <a:solidFill>
                  <a:schemeClr val="dk1"/>
                </a:solidFill>
              </a:rPr>
              <a:t> </a:t>
            </a:r>
            <a:r>
              <a:rPr lang="ru-RU" sz="2000" dirty="0" err="1">
                <a:solidFill>
                  <a:schemeClr val="dk1"/>
                </a:solidFill>
              </a:rPr>
              <a:t>the</a:t>
            </a:r>
            <a:r>
              <a:rPr lang="ru-RU" sz="2000" dirty="0">
                <a:solidFill>
                  <a:schemeClr val="dk1"/>
                </a:solidFill>
              </a:rPr>
              <a:t> </a:t>
            </a:r>
            <a:r>
              <a:rPr lang="ru-RU" sz="2000" dirty="0" err="1">
                <a:solidFill>
                  <a:schemeClr val="dk1"/>
                </a:solidFill>
              </a:rPr>
              <a:t>study</a:t>
            </a:r>
            <a:r>
              <a:rPr lang="ru-RU" sz="2000" dirty="0">
                <a:solidFill>
                  <a:schemeClr val="dk1"/>
                </a:solidFill>
              </a:rPr>
              <a:t> </a:t>
            </a:r>
            <a:r>
              <a:rPr lang="ru-RU" sz="2000" dirty="0" err="1">
                <a:solidFill>
                  <a:schemeClr val="dk1"/>
                </a:solidFill>
              </a:rPr>
              <a:t>of</a:t>
            </a:r>
            <a:r>
              <a:rPr lang="ru-RU" sz="2000" dirty="0">
                <a:solidFill>
                  <a:schemeClr val="dk1"/>
                </a:solidFill>
              </a:rPr>
              <a:t> </a:t>
            </a:r>
            <a:r>
              <a:rPr lang="ru-RU" sz="2000" dirty="0" err="1">
                <a:solidFill>
                  <a:schemeClr val="dk1"/>
                </a:solidFill>
              </a:rPr>
              <a:t>solvability</a:t>
            </a:r>
            <a:r>
              <a:rPr lang="ru-RU" sz="2000" dirty="0">
                <a:solidFill>
                  <a:schemeClr val="dk1"/>
                </a:solidFill>
              </a:rPr>
              <a:t>, </a:t>
            </a:r>
            <a:r>
              <a:rPr lang="ru-RU" sz="2000" dirty="0" err="1">
                <a:solidFill>
                  <a:schemeClr val="dk1"/>
                </a:solidFill>
              </a:rPr>
              <a:t>attainability</a:t>
            </a:r>
            <a:r>
              <a:rPr lang="ru-RU" sz="2000" dirty="0">
                <a:solidFill>
                  <a:schemeClr val="dk1"/>
                </a:solidFill>
              </a:rPr>
              <a:t> </a:t>
            </a:r>
            <a:r>
              <a:rPr lang="ru-RU" sz="2000" dirty="0" err="1">
                <a:solidFill>
                  <a:schemeClr val="dk1"/>
                </a:solidFill>
              </a:rPr>
              <a:t>of</a:t>
            </a:r>
            <a:r>
              <a:rPr lang="ru-RU" sz="2000" dirty="0">
                <a:solidFill>
                  <a:schemeClr val="dk1"/>
                </a:solidFill>
              </a:rPr>
              <a:t> </a:t>
            </a:r>
            <a:r>
              <a:rPr lang="ru-RU" sz="2000" dirty="0" err="1">
                <a:solidFill>
                  <a:schemeClr val="dk1"/>
                </a:solidFill>
              </a:rPr>
              <a:t>optimal</a:t>
            </a:r>
            <a:r>
              <a:rPr lang="ru-RU" sz="2000" dirty="0">
                <a:solidFill>
                  <a:schemeClr val="dk1"/>
                </a:solidFill>
              </a:rPr>
              <a:t> </a:t>
            </a:r>
            <a:r>
              <a:rPr lang="ru-RU" sz="2000" dirty="0" err="1">
                <a:solidFill>
                  <a:schemeClr val="dk1"/>
                </a:solidFill>
              </a:rPr>
              <a:t>solutions</a:t>
            </a:r>
            <a:r>
              <a:rPr lang="ru-RU" sz="2000" dirty="0">
                <a:solidFill>
                  <a:schemeClr val="dk1"/>
                </a:solidFill>
              </a:rPr>
              <a:t> </a:t>
            </a:r>
            <a:r>
              <a:rPr lang="ru-RU" sz="2000" dirty="0" err="1">
                <a:solidFill>
                  <a:schemeClr val="dk1"/>
                </a:solidFill>
              </a:rPr>
              <a:t>to</a:t>
            </a:r>
            <a:r>
              <a:rPr lang="ru-RU" sz="2000" dirty="0">
                <a:solidFill>
                  <a:schemeClr val="dk1"/>
                </a:solidFill>
              </a:rPr>
              <a:t> </a:t>
            </a:r>
            <a:r>
              <a:rPr lang="ru-RU" sz="2000" dirty="0" err="1">
                <a:solidFill>
                  <a:schemeClr val="dk1"/>
                </a:solidFill>
              </a:rPr>
              <a:t>such</a:t>
            </a:r>
            <a:r>
              <a:rPr lang="ru-RU" sz="2000" dirty="0">
                <a:solidFill>
                  <a:schemeClr val="dk1"/>
                </a:solidFill>
              </a:rPr>
              <a:t> </a:t>
            </a:r>
            <a:r>
              <a:rPr lang="ru-RU" sz="2000" dirty="0" err="1">
                <a:solidFill>
                  <a:schemeClr val="dk1"/>
                </a:solidFill>
              </a:rPr>
              <a:t>problems</a:t>
            </a:r>
            <a:r>
              <a:rPr lang="ru-RU" sz="2000" dirty="0">
                <a:solidFill>
                  <a:schemeClr val="dk1"/>
                </a:solidFill>
              </a:rPr>
              <a:t> </a:t>
            </a:r>
            <a:r>
              <a:rPr lang="ru-RU" sz="2000" dirty="0" err="1">
                <a:solidFill>
                  <a:schemeClr val="dk1"/>
                </a:solidFill>
              </a:rPr>
              <a:t>via</a:t>
            </a:r>
            <a:r>
              <a:rPr lang="ru-RU" sz="2000" dirty="0">
                <a:solidFill>
                  <a:schemeClr val="dk1"/>
                </a:solidFill>
              </a:rPr>
              <a:t> </a:t>
            </a:r>
            <a:r>
              <a:rPr lang="ru-RU" sz="2000" dirty="0" err="1">
                <a:solidFill>
                  <a:schemeClr val="dk1"/>
                </a:solidFill>
              </a:rPr>
              <a:t>optimal</a:t>
            </a:r>
            <a:r>
              <a:rPr lang="ru-RU" sz="2000" dirty="0">
                <a:solidFill>
                  <a:schemeClr val="dk1"/>
                </a:solidFill>
              </a:rPr>
              <a:t> </a:t>
            </a:r>
            <a:r>
              <a:rPr lang="ru-RU" sz="2000" dirty="0" err="1">
                <a:solidFill>
                  <a:schemeClr val="dk1"/>
                </a:solidFill>
              </a:rPr>
              <a:t>solutions</a:t>
            </a:r>
            <a:r>
              <a:rPr lang="ru-RU" sz="2000" dirty="0">
                <a:solidFill>
                  <a:schemeClr val="dk1"/>
                </a:solidFill>
              </a:rPr>
              <a:t> </a:t>
            </a:r>
            <a:r>
              <a:rPr lang="ru-RU" sz="2000" dirty="0" err="1">
                <a:solidFill>
                  <a:schemeClr val="dk1"/>
                </a:solidFill>
              </a:rPr>
              <a:t>of</a:t>
            </a:r>
            <a:r>
              <a:rPr lang="ru-RU" sz="2000" dirty="0">
                <a:solidFill>
                  <a:schemeClr val="dk1"/>
                </a:solidFill>
              </a:rPr>
              <a:t> </a:t>
            </a:r>
            <a:r>
              <a:rPr lang="ru-RU" sz="2000" dirty="0" err="1">
                <a:solidFill>
                  <a:schemeClr val="dk1"/>
                </a:solidFill>
              </a:rPr>
              <a:t>some</a:t>
            </a:r>
            <a:r>
              <a:rPr lang="ru-RU" sz="2000" dirty="0">
                <a:solidFill>
                  <a:schemeClr val="dk1"/>
                </a:solidFill>
              </a:rPr>
              <a:t> </a:t>
            </a:r>
            <a:r>
              <a:rPr lang="ru-RU" sz="2000" dirty="0" err="1">
                <a:solidFill>
                  <a:schemeClr val="dk1"/>
                </a:solidFill>
              </a:rPr>
              <a:t>regularized</a:t>
            </a:r>
            <a:r>
              <a:rPr lang="ru-RU" sz="2000" dirty="0">
                <a:solidFill>
                  <a:schemeClr val="dk1"/>
                </a:solidFill>
              </a:rPr>
              <a:t> </a:t>
            </a:r>
            <a:r>
              <a:rPr lang="ru-RU" sz="2000" dirty="0" err="1">
                <a:solidFill>
                  <a:schemeClr val="dk1"/>
                </a:solidFill>
              </a:rPr>
              <a:t>problems</a:t>
            </a:r>
            <a:r>
              <a:rPr lang="ru-RU" sz="2000" dirty="0">
                <a:solidFill>
                  <a:schemeClr val="dk1"/>
                </a:solidFill>
              </a:rPr>
              <a:t>, </a:t>
            </a:r>
            <a:r>
              <a:rPr lang="ru-RU" sz="2000" dirty="0" err="1">
                <a:solidFill>
                  <a:schemeClr val="dk1"/>
                </a:solidFill>
              </a:rPr>
              <a:t>stability</a:t>
            </a:r>
            <a:r>
              <a:rPr lang="ru-RU" sz="2000" dirty="0">
                <a:solidFill>
                  <a:schemeClr val="dk1"/>
                </a:solidFill>
              </a:rPr>
              <a:t> </a:t>
            </a:r>
            <a:r>
              <a:rPr lang="ru-RU" sz="2000" dirty="0" err="1">
                <a:solidFill>
                  <a:schemeClr val="dk1"/>
                </a:solidFill>
              </a:rPr>
              <a:t>of</a:t>
            </a:r>
            <a:r>
              <a:rPr lang="ru-RU" sz="2000" dirty="0">
                <a:solidFill>
                  <a:schemeClr val="dk1"/>
                </a:solidFill>
              </a:rPr>
              <a:t> </a:t>
            </a:r>
            <a:r>
              <a:rPr lang="ru-RU" sz="2000" dirty="0" err="1">
                <a:solidFill>
                  <a:schemeClr val="dk1"/>
                </a:solidFill>
              </a:rPr>
              <a:t>considered</a:t>
            </a:r>
            <a:r>
              <a:rPr lang="ru-RU" sz="2000" dirty="0">
                <a:solidFill>
                  <a:schemeClr val="dk1"/>
                </a:solidFill>
              </a:rPr>
              <a:t> </a:t>
            </a:r>
            <a:r>
              <a:rPr lang="ru-RU" sz="2000" dirty="0" err="1">
                <a:solidFill>
                  <a:schemeClr val="dk1"/>
                </a:solidFill>
              </a:rPr>
              <a:t>optimization</a:t>
            </a:r>
            <a:r>
              <a:rPr lang="ru-RU" sz="2000" dirty="0">
                <a:solidFill>
                  <a:schemeClr val="dk1"/>
                </a:solidFill>
              </a:rPr>
              <a:t> </a:t>
            </a:r>
            <a:r>
              <a:rPr lang="ru-RU" sz="2000" dirty="0" err="1">
                <a:solidFill>
                  <a:schemeClr val="dk1"/>
                </a:solidFill>
              </a:rPr>
              <a:t>problems</a:t>
            </a:r>
            <a:r>
              <a:rPr lang="ru-RU" sz="2000" dirty="0">
                <a:solidFill>
                  <a:schemeClr val="dk1"/>
                </a:solidFill>
              </a:rPr>
              <a:t> </a:t>
            </a:r>
            <a:r>
              <a:rPr lang="ru-RU" sz="2000" dirty="0" err="1">
                <a:solidFill>
                  <a:schemeClr val="dk1"/>
                </a:solidFill>
              </a:rPr>
              <a:t>with</a:t>
            </a:r>
            <a:r>
              <a:rPr lang="ru-RU" sz="2000" dirty="0">
                <a:solidFill>
                  <a:schemeClr val="dk1"/>
                </a:solidFill>
              </a:rPr>
              <a:t> </a:t>
            </a:r>
            <a:r>
              <a:rPr lang="ru-RU" sz="2000" dirty="0" err="1">
                <a:solidFill>
                  <a:schemeClr val="dk1"/>
                </a:solidFill>
              </a:rPr>
              <a:t>respect</a:t>
            </a:r>
            <a:r>
              <a:rPr lang="ru-RU" sz="2000" dirty="0">
                <a:solidFill>
                  <a:schemeClr val="dk1"/>
                </a:solidFill>
              </a:rPr>
              <a:t> </a:t>
            </a:r>
            <a:r>
              <a:rPr lang="ru-RU" sz="2000" dirty="0" err="1">
                <a:solidFill>
                  <a:schemeClr val="dk1"/>
                </a:solidFill>
              </a:rPr>
              <a:t>to</a:t>
            </a:r>
            <a:r>
              <a:rPr lang="ru-RU" sz="2000" dirty="0">
                <a:solidFill>
                  <a:schemeClr val="dk1"/>
                </a:solidFill>
              </a:rPr>
              <a:t> </a:t>
            </a:r>
            <a:r>
              <a:rPr lang="ru-RU" sz="2000" dirty="0" err="1">
                <a:solidFill>
                  <a:schemeClr val="dk1"/>
                </a:solidFill>
              </a:rPr>
              <a:t>domain</a:t>
            </a:r>
            <a:r>
              <a:rPr lang="ru-RU" sz="2000" dirty="0">
                <a:solidFill>
                  <a:schemeClr val="dk1"/>
                </a:solidFill>
              </a:rPr>
              <a:t> </a:t>
            </a:r>
            <a:r>
              <a:rPr lang="ru-RU" sz="2000" dirty="0" err="1">
                <a:solidFill>
                  <a:schemeClr val="dk1"/>
                </a:solidFill>
              </a:rPr>
              <a:t>perturbations</a:t>
            </a:r>
            <a:r>
              <a:rPr lang="ru-RU" sz="2000" dirty="0">
                <a:solidFill>
                  <a:schemeClr val="dk1"/>
                </a:solidFill>
              </a:rPr>
              <a:t>, </a:t>
            </a:r>
            <a:r>
              <a:rPr lang="ru-RU" sz="2000" dirty="0" err="1">
                <a:solidFill>
                  <a:schemeClr val="dk1"/>
                </a:solidFill>
              </a:rPr>
              <a:t>as</a:t>
            </a:r>
            <a:r>
              <a:rPr lang="ru-RU" sz="2000" dirty="0">
                <a:solidFill>
                  <a:schemeClr val="dk1"/>
                </a:solidFill>
              </a:rPr>
              <a:t> </a:t>
            </a:r>
            <a:r>
              <a:rPr lang="ru-RU" sz="2000" dirty="0" err="1">
                <a:solidFill>
                  <a:schemeClr val="dk1"/>
                </a:solidFill>
              </a:rPr>
              <a:t>well</a:t>
            </a:r>
            <a:r>
              <a:rPr lang="ru-RU" sz="2000" dirty="0">
                <a:solidFill>
                  <a:schemeClr val="dk1"/>
                </a:solidFill>
              </a:rPr>
              <a:t> </a:t>
            </a:r>
            <a:r>
              <a:rPr lang="ru-RU" sz="2000" dirty="0" err="1">
                <a:solidFill>
                  <a:schemeClr val="dk1"/>
                </a:solidFill>
              </a:rPr>
              <a:t>as</a:t>
            </a:r>
            <a:r>
              <a:rPr lang="ru-RU" sz="2000" dirty="0">
                <a:solidFill>
                  <a:schemeClr val="dk1"/>
                </a:solidFill>
              </a:rPr>
              <a:t> </a:t>
            </a:r>
            <a:r>
              <a:rPr lang="ru-RU" sz="2000" dirty="0" err="1">
                <a:solidFill>
                  <a:schemeClr val="dk1"/>
                </a:solidFill>
              </a:rPr>
              <a:t>deriving</a:t>
            </a:r>
            <a:r>
              <a:rPr lang="ru-RU" sz="2000" dirty="0">
                <a:solidFill>
                  <a:schemeClr val="dk1"/>
                </a:solidFill>
              </a:rPr>
              <a:t> </a:t>
            </a:r>
            <a:r>
              <a:rPr lang="ru-RU" sz="2000" dirty="0" err="1">
                <a:solidFill>
                  <a:schemeClr val="dk1"/>
                </a:solidFill>
              </a:rPr>
              <a:t>and</a:t>
            </a:r>
            <a:r>
              <a:rPr lang="ru-RU" sz="2000" dirty="0">
                <a:solidFill>
                  <a:schemeClr val="dk1"/>
                </a:solidFill>
              </a:rPr>
              <a:t> </a:t>
            </a:r>
            <a:r>
              <a:rPr lang="ru-RU" sz="2000" dirty="0" err="1">
                <a:solidFill>
                  <a:schemeClr val="dk1"/>
                </a:solidFill>
              </a:rPr>
              <a:t>substantiation</a:t>
            </a:r>
            <a:r>
              <a:rPr lang="ru-RU" sz="2000" dirty="0">
                <a:solidFill>
                  <a:schemeClr val="dk1"/>
                </a:solidFill>
              </a:rPr>
              <a:t> </a:t>
            </a:r>
            <a:r>
              <a:rPr lang="ru-RU" sz="2000" dirty="0" err="1">
                <a:solidFill>
                  <a:schemeClr val="dk1"/>
                </a:solidFill>
              </a:rPr>
              <a:t>of</a:t>
            </a:r>
            <a:r>
              <a:rPr lang="ru-RU" sz="2000" dirty="0">
                <a:solidFill>
                  <a:schemeClr val="dk1"/>
                </a:solidFill>
              </a:rPr>
              <a:t> </a:t>
            </a:r>
            <a:r>
              <a:rPr lang="ru-RU" sz="2000" dirty="0" err="1">
                <a:solidFill>
                  <a:schemeClr val="dk1"/>
                </a:solidFill>
              </a:rPr>
              <a:t>optimality</a:t>
            </a:r>
            <a:r>
              <a:rPr lang="ru-RU" sz="2000" dirty="0">
                <a:solidFill>
                  <a:schemeClr val="dk1"/>
                </a:solidFill>
              </a:rPr>
              <a:t> </a:t>
            </a:r>
            <a:r>
              <a:rPr lang="ru-RU" sz="2000" dirty="0" err="1">
                <a:solidFill>
                  <a:schemeClr val="dk1"/>
                </a:solidFill>
              </a:rPr>
              <a:t>conditions</a:t>
            </a:r>
            <a:r>
              <a:rPr lang="ru-RU" sz="2000" dirty="0">
                <a:solidFill>
                  <a:schemeClr val="dk1"/>
                </a:solidFill>
              </a:rPr>
              <a:t> </a:t>
            </a:r>
            <a:r>
              <a:rPr lang="ru-RU" sz="2000" dirty="0" err="1">
                <a:solidFill>
                  <a:schemeClr val="dk1"/>
                </a:solidFill>
              </a:rPr>
              <a:t>to</a:t>
            </a:r>
            <a:r>
              <a:rPr lang="ru-RU" sz="2000" dirty="0">
                <a:solidFill>
                  <a:schemeClr val="dk1"/>
                </a:solidFill>
              </a:rPr>
              <a:t> </a:t>
            </a:r>
            <a:r>
              <a:rPr lang="ru-RU" sz="2000" dirty="0" err="1">
                <a:solidFill>
                  <a:schemeClr val="dk1"/>
                </a:solidFill>
              </a:rPr>
              <a:t>optimization</a:t>
            </a:r>
            <a:r>
              <a:rPr lang="ru-RU" sz="2000" dirty="0">
                <a:solidFill>
                  <a:schemeClr val="dk1"/>
                </a:solidFill>
              </a:rPr>
              <a:t> </a:t>
            </a:r>
            <a:r>
              <a:rPr lang="ru-RU" sz="2000" dirty="0" err="1">
                <a:solidFill>
                  <a:schemeClr val="dk1"/>
                </a:solidFill>
              </a:rPr>
              <a:t>problems</a:t>
            </a:r>
            <a:r>
              <a:rPr lang="ru-RU" sz="2000" dirty="0">
                <a:solidFill>
                  <a:schemeClr val="dk1"/>
                </a:solidFill>
              </a:rPr>
              <a:t> </a:t>
            </a:r>
            <a:r>
              <a:rPr lang="ru-RU" sz="2000" dirty="0" err="1">
                <a:solidFill>
                  <a:schemeClr val="dk1"/>
                </a:solidFill>
              </a:rPr>
              <a:t>associated</a:t>
            </a:r>
            <a:r>
              <a:rPr lang="ru-RU" sz="2000" dirty="0">
                <a:solidFill>
                  <a:schemeClr val="dk1"/>
                </a:solidFill>
              </a:rPr>
              <a:t> </a:t>
            </a:r>
            <a:r>
              <a:rPr lang="ru-RU" sz="2000" dirty="0" err="1">
                <a:solidFill>
                  <a:schemeClr val="dk1"/>
                </a:solidFill>
              </a:rPr>
              <a:t>with</a:t>
            </a:r>
            <a:r>
              <a:rPr lang="ru-RU" sz="2000" dirty="0">
                <a:solidFill>
                  <a:schemeClr val="dk1"/>
                </a:solidFill>
              </a:rPr>
              <a:t> </a:t>
            </a:r>
            <a:r>
              <a:rPr lang="ru-RU" sz="2000" dirty="0" err="1">
                <a:solidFill>
                  <a:schemeClr val="dk1"/>
                </a:solidFill>
              </a:rPr>
              <a:t>nonlinear</a:t>
            </a:r>
            <a:r>
              <a:rPr lang="ru-RU" sz="2000" dirty="0">
                <a:solidFill>
                  <a:schemeClr val="dk1"/>
                </a:solidFill>
              </a:rPr>
              <a:t> </a:t>
            </a:r>
            <a:r>
              <a:rPr lang="ru-RU" sz="2000" dirty="0" err="1">
                <a:solidFill>
                  <a:schemeClr val="dk1"/>
                </a:solidFill>
              </a:rPr>
              <a:t>elliptic</a:t>
            </a:r>
            <a:r>
              <a:rPr lang="ru-RU" sz="2000" dirty="0">
                <a:solidFill>
                  <a:schemeClr val="dk1"/>
                </a:solidFill>
              </a:rPr>
              <a:t> </a:t>
            </a:r>
            <a:r>
              <a:rPr lang="ru-RU" sz="2000" dirty="0" err="1">
                <a:solidFill>
                  <a:schemeClr val="dk1"/>
                </a:solidFill>
              </a:rPr>
              <a:t>equations</a:t>
            </a:r>
            <a:r>
              <a:rPr lang="ru-RU" sz="2000" dirty="0">
                <a:solidFill>
                  <a:schemeClr val="dk1"/>
                </a:solidFill>
              </a:rPr>
              <a:t>.</a:t>
            </a:r>
            <a:endParaRPr sz="2000" dirty="0"/>
          </a:p>
        </p:txBody>
      </p:sp>
      <p:pic>
        <p:nvPicPr>
          <p:cNvPr id="8" name="Google Shape;237;g6eb6e2a179_12_53">
            <a:extLst>
              <a:ext uri="{FF2B5EF4-FFF2-40B4-BE49-F238E27FC236}">
                <a16:creationId xmlns:a16="http://schemas.microsoft.com/office/drawing/2014/main" id="{0E1241A6-BAEB-4CE4-A0BB-C60D138FB776}"/>
              </a:ext>
            </a:extLst>
          </p:cNvPr>
          <p:cNvPicPr preferRelativeResize="0"/>
          <p:nvPr/>
        </p:nvPicPr>
        <p:blipFill rotWithShape="1">
          <a:blip r:embed="rId3">
            <a:alphaModFix/>
          </a:blip>
          <a:srcRect/>
          <a:stretch/>
        </p:blipFill>
        <p:spPr>
          <a:xfrm>
            <a:off x="10059370" y="1029642"/>
            <a:ext cx="1678819" cy="1735233"/>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6eb6e2a179_0_41"/>
          <p:cNvSpPr txBox="1">
            <a:spLocks noGrp="1"/>
          </p:cNvSpPr>
          <p:nvPr>
            <p:ph type="body" idx="1"/>
          </p:nvPr>
        </p:nvSpPr>
        <p:spPr>
          <a:xfrm>
            <a:off x="176009" y="220889"/>
            <a:ext cx="11817300" cy="9636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ru-RU" dirty="0" err="1"/>
              <a:t>Approximation</a:t>
            </a:r>
            <a:r>
              <a:rPr lang="ru-RU" dirty="0"/>
              <a:t> </a:t>
            </a:r>
            <a:r>
              <a:rPr lang="ru-RU" dirty="0" err="1"/>
              <a:t>of</a:t>
            </a:r>
            <a:r>
              <a:rPr lang="ru-RU" dirty="0"/>
              <a:t> </a:t>
            </a:r>
            <a:r>
              <a:rPr lang="ru-RU" dirty="0" err="1"/>
              <a:t>Optimization</a:t>
            </a:r>
            <a:r>
              <a:rPr lang="ru-RU" dirty="0"/>
              <a:t> </a:t>
            </a:r>
            <a:r>
              <a:rPr lang="ru-RU" dirty="0" err="1"/>
              <a:t>Problems</a:t>
            </a:r>
            <a:r>
              <a:rPr lang="ru-RU" dirty="0"/>
              <a:t> </a:t>
            </a:r>
            <a:r>
              <a:rPr lang="ru-RU" dirty="0" err="1"/>
              <a:t>for</a:t>
            </a:r>
            <a:r>
              <a:rPr lang="ru-RU" dirty="0"/>
              <a:t> </a:t>
            </a:r>
            <a:r>
              <a:rPr lang="ru-RU" dirty="0" err="1"/>
              <a:t>Ill-Posed</a:t>
            </a:r>
            <a:r>
              <a:rPr lang="ru-RU" dirty="0"/>
              <a:t> </a:t>
            </a:r>
            <a:r>
              <a:rPr lang="ru-RU" dirty="0" err="1"/>
              <a:t>Nonlinear</a:t>
            </a:r>
            <a:r>
              <a:rPr lang="ru-RU" dirty="0"/>
              <a:t> </a:t>
            </a:r>
            <a:r>
              <a:rPr lang="ru-RU" dirty="0" err="1"/>
              <a:t>Elliptic</a:t>
            </a:r>
            <a:r>
              <a:rPr lang="ru-RU" dirty="0"/>
              <a:t> </a:t>
            </a:r>
            <a:r>
              <a:rPr lang="ru-RU" dirty="0" err="1"/>
              <a:t>Systems</a:t>
            </a:r>
            <a:endParaRPr dirty="0"/>
          </a:p>
        </p:txBody>
      </p:sp>
      <p:sp>
        <p:nvSpPr>
          <p:cNvPr id="303" name="Google Shape;303;g6eb6e2a179_0_41"/>
          <p:cNvSpPr txBox="1">
            <a:spLocks noGrp="1"/>
          </p:cNvSpPr>
          <p:nvPr>
            <p:ph type="body" idx="2"/>
          </p:nvPr>
        </p:nvSpPr>
        <p:spPr>
          <a:xfrm>
            <a:off x="652916" y="6325828"/>
            <a:ext cx="9960600" cy="236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mc:AlternateContent xmlns:mc="http://schemas.openxmlformats.org/markup-compatibility/2006" xmlns:a14="http://schemas.microsoft.com/office/drawing/2010/main">
        <mc:Choice Requires="a14">
          <p:sp>
            <p:nvSpPr>
              <p:cNvPr id="2" name="Прямоугольник 1">
                <a:extLst>
                  <a:ext uri="{FF2B5EF4-FFF2-40B4-BE49-F238E27FC236}">
                    <a16:creationId xmlns:a16="http://schemas.microsoft.com/office/drawing/2014/main" id="{612310DB-A9AA-41A6-B483-F0BA69D6FC23}"/>
                  </a:ext>
                </a:extLst>
              </p:cNvPr>
              <p:cNvSpPr/>
              <p:nvPr/>
            </p:nvSpPr>
            <p:spPr>
              <a:xfrm>
                <a:off x="1040524" y="1184489"/>
                <a:ext cx="10342180" cy="5184496"/>
              </a:xfrm>
              <a:prstGeom prst="rect">
                <a:avLst/>
              </a:prstGeom>
            </p:spPr>
            <p:txBody>
              <a:bodyPr wrap="square">
                <a:spAutoFit/>
              </a:bodyPr>
              <a:lstStyle/>
              <a:p>
                <a:pPr algn="just">
                  <a:lnSpc>
                    <a:spcPct val="115000"/>
                  </a:lnSpc>
                  <a:spcAft>
                    <a:spcPts val="8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Physical Example.</a:t>
                </a:r>
                <a:r>
                  <a:rPr lang="en-US" sz="1600" dirty="0">
                    <a:latin typeface="Times New Roman" panose="02020603050405020304" pitchFamily="18" charset="0"/>
                    <a:ea typeface="Calibri" panose="020F0502020204030204" pitchFamily="34" charset="0"/>
                    <a:cs typeface="Times New Roman" panose="02020603050405020304" pitchFamily="18" charset="0"/>
                  </a:rPr>
                  <a:t> Let us give an example of a physical process where the optimization problem in coefficients of an elliptic system appears as a mathematical model. We consider an anisotropic body </a:t>
                </a:r>
                <a14:m>
                  <m:oMath xmlns:m="http://schemas.openxmlformats.org/officeDocument/2006/math">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r>
                      <a:rPr lang="en-US" sz="1600" i="1">
                        <a:latin typeface="Cambria Math" panose="02040503050406030204" pitchFamily="18" charset="0"/>
                        <a:ea typeface="Calibri" panose="020F0502020204030204" pitchFamily="34" charset="0"/>
                        <a:cs typeface="Times New Roman" panose="02020603050405020304" pitchFamily="18" charset="0"/>
                      </a:rPr>
                      <m:t>⊂</m:t>
                    </m:r>
                    <m:sSup>
                      <m:sSupPr>
                        <m:ctrlPr>
                          <a:rPr lang="ru-RU"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ℝ</m:t>
                        </m:r>
                      </m:e>
                      <m:sup>
                        <m:r>
                          <a:rPr lang="en-US" sz="1600" i="1">
                            <a:latin typeface="Cambria Math" panose="02040503050406030204" pitchFamily="18" charset="0"/>
                            <a:ea typeface="Calibri" panose="020F0502020204030204" pitchFamily="34" charset="0"/>
                            <a:cs typeface="Times New Roman" panose="02020603050405020304" pitchFamily="18" charset="0"/>
                          </a:rPr>
                          <m:t>𝑁</m:t>
                        </m:r>
                      </m:sup>
                    </m:sSup>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whose heat conductivity is described by a matrix of positive coefficients</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𝒰</m:t>
                    </m:r>
                    <m:r>
                      <a:rPr lang="en-US"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ru-RU"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ru-RU"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𝑎</m:t>
                            </m:r>
                          </m:e>
                          <m:sub>
                            <m:r>
                              <a:rPr lang="en-US" sz="1600" i="1">
                                <a:latin typeface="Cambria Math" panose="02040503050406030204" pitchFamily="18" charset="0"/>
                                <a:ea typeface="Calibri" panose="020F0502020204030204" pitchFamily="34" charset="0"/>
                                <a:cs typeface="Times New Roman" panose="02020603050405020304" pitchFamily="18" charset="0"/>
                              </a:rPr>
                              <m:t>𝑖𝑗</m:t>
                            </m:r>
                          </m:sub>
                        </m:sSub>
                        <m:d>
                          <m:dPr>
                            <m:ctrlPr>
                              <a:rPr lang="ru-RU"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𝑥</m:t>
                            </m:r>
                          </m:e>
                        </m:d>
                        <m:r>
                          <a:rPr lang="en-US" sz="1600" i="1">
                            <a:latin typeface="Cambria Math" panose="02040503050406030204" pitchFamily="18" charset="0"/>
                            <a:ea typeface="Calibri" panose="020F0502020204030204" pitchFamily="34" charset="0"/>
                            <a:cs typeface="Times New Roman" panose="02020603050405020304" pitchFamily="18" charset="0"/>
                          </a:rPr>
                          <m:t>]</m:t>
                        </m:r>
                      </m:e>
                      <m:sub>
                        <m:r>
                          <a:rPr lang="en-US" sz="1600" i="1">
                            <a:latin typeface="Cambria Math" panose="02040503050406030204" pitchFamily="18" charset="0"/>
                            <a:ea typeface="Calibri" panose="020F0502020204030204" pitchFamily="34" charset="0"/>
                            <a:cs typeface="Times New Roman" panose="02020603050405020304" pitchFamily="18" charset="0"/>
                          </a:rPr>
                          <m:t>1≤</m:t>
                        </m:r>
                        <m:r>
                          <a:rPr lang="en-US" sz="1600" i="1">
                            <a:latin typeface="Cambria Math" panose="02040503050406030204" pitchFamily="18" charset="0"/>
                            <a:ea typeface="Calibri" panose="020F0502020204030204" pitchFamily="34" charset="0"/>
                            <a:cs typeface="Times New Roman" panose="02020603050405020304" pitchFamily="18" charset="0"/>
                          </a:rPr>
                          <m:t>𝑖</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𝑗</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𝑁</m:t>
                        </m:r>
                      </m:sub>
                    </m:sSub>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supposing the density of heat source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𝑓</m:t>
                    </m:r>
                    <m:r>
                      <a:rPr lang="en-US" sz="1600" i="1">
                        <a:latin typeface="Cambria Math" panose="02040503050406030204" pitchFamily="18" charset="0"/>
                        <a:ea typeface="Calibri" panose="020F0502020204030204" pitchFamily="34" charset="0"/>
                        <a:cs typeface="Times New Roman" panose="02020603050405020304" pitchFamily="18" charset="0"/>
                      </a:rPr>
                      <m:t>∈</m:t>
                    </m:r>
                    <m:sSup>
                      <m:sSupPr>
                        <m:ctrlPr>
                          <a:rPr lang="ru-RU"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𝐿</m:t>
                        </m:r>
                      </m:e>
                      <m:sup>
                        <m:r>
                          <a:rPr lang="en-US" sz="1600" i="1">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r>
                      <a:rPr lang="en-US" sz="1600" i="1">
                        <a:latin typeface="Cambria Math" panose="02040503050406030204" pitchFamily="18" charset="0"/>
                        <a:ea typeface="Calibri" panose="020F0502020204030204" pitchFamily="34" charset="0"/>
                        <a:cs typeface="Times New Roman" panose="02020603050405020304" pitchFamily="18" charset="0"/>
                      </a:rPr>
                      <m:t>)</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and desired temperature distribution </a:t>
                </a:r>
                <a14:m>
                  <m:oMath xmlns:m="http://schemas.openxmlformats.org/officeDocument/2006/math">
                    <m:sSub>
                      <m:sSubPr>
                        <m:ctrlPr>
                          <a:rPr lang="ru-RU"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𝑧</m:t>
                        </m:r>
                      </m:e>
                      <m:sub>
                        <m:r>
                          <a:rPr lang="en-US" sz="1600" i="1">
                            <a:latin typeface="Cambria Math" panose="02040503050406030204" pitchFamily="18" charset="0"/>
                            <a:ea typeface="Calibri" panose="020F0502020204030204" pitchFamily="34" charset="0"/>
                            <a:cs typeface="Times New Roman" panose="02020603050405020304" pitchFamily="18" charset="0"/>
                          </a:rPr>
                          <m:t>𝜕</m:t>
                        </m:r>
                      </m:sub>
                    </m:sSub>
                    <m:r>
                      <a:rPr lang="en-US" sz="1600" i="1">
                        <a:latin typeface="Cambria Math" panose="02040503050406030204" pitchFamily="18" charset="0"/>
                        <a:ea typeface="Calibri" panose="020F0502020204030204" pitchFamily="34" charset="0"/>
                        <a:cs typeface="Times New Roman" panose="02020603050405020304" pitchFamily="18" charset="0"/>
                      </a:rPr>
                      <m:t> ∈</m:t>
                    </m:r>
                    <m:sSup>
                      <m:sSupPr>
                        <m:ctrlPr>
                          <a:rPr lang="ru-RU"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𝐿</m:t>
                        </m:r>
                      </m:e>
                      <m:sup>
                        <m:r>
                          <a:rPr lang="en-US" sz="1600" i="1">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r>
                      <a:rPr lang="en-US" sz="1600" i="1">
                        <a:latin typeface="Cambria Math" panose="02040503050406030204" pitchFamily="18" charset="0"/>
                        <a:ea typeface="Calibri" panose="020F0502020204030204" pitchFamily="34" charset="0"/>
                        <a:cs typeface="Times New Roman" panose="02020603050405020304" pitchFamily="18" charset="0"/>
                      </a:rPr>
                      <m:t>)</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in the body </a:t>
                </a:r>
                <a14:m>
                  <m:oMath xmlns:m="http://schemas.openxmlformats.org/officeDocument/2006/math">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are given. Due to the heat conservation law, it can be shown that an established temperature </a:t>
                </a:r>
                <a:r>
                  <a:rPr lang="en-US" sz="1600" i="1" dirty="0">
                    <a:latin typeface="Times New Roman" panose="02020603050405020304" pitchFamily="18" charset="0"/>
                    <a:ea typeface="Calibri" panose="020F0502020204030204" pitchFamily="34" charset="0"/>
                    <a:cs typeface="Times New Roman" panose="02020603050405020304" pitchFamily="18" charset="0"/>
                  </a:rPr>
                  <a:t>y(x)</a:t>
                </a:r>
                <a:r>
                  <a:rPr lang="en-US" sz="1600" dirty="0">
                    <a:latin typeface="Times New Roman" panose="02020603050405020304" pitchFamily="18" charset="0"/>
                    <a:ea typeface="Calibri" panose="020F0502020204030204" pitchFamily="34" charset="0"/>
                    <a:cs typeface="Times New Roman" panose="02020603050405020304" pitchFamily="18" charset="0"/>
                  </a:rPr>
                  <a:t> in </a:t>
                </a:r>
                <a14:m>
                  <m:oMath xmlns:m="http://schemas.openxmlformats.org/officeDocument/2006/math">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satisfies the following elliptic Dirichlet problem</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800"/>
                  </a:spcAft>
                </a:pP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𝑑𝑖𝑣</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𝒰</m:t>
                    </m:r>
                    <m:d>
                      <m:dPr>
                        <m:ctrlPr>
                          <a:rPr lang="ru-RU"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𝑥</m:t>
                        </m:r>
                      </m:e>
                    </m:d>
                    <m:r>
                      <a:rPr lang="en-US" sz="1600" i="1">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600">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𝑦</m:t>
                    </m:r>
                    <m:d>
                      <m:dPr>
                        <m:ctrlPr>
                          <a:rPr lang="ru-RU"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𝑥</m:t>
                        </m:r>
                      </m:e>
                    </m:d>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𝑓</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in  </a:t>
                </a:r>
                <a14:m>
                  <m:oMath xmlns:m="http://schemas.openxmlformats.org/officeDocument/2006/math">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en-US" sz="1600" i="1">
                        <a:latin typeface="Cambria Math" panose="02040503050406030204" pitchFamily="18" charset="0"/>
                        <a:ea typeface="Calibri" panose="020F0502020204030204" pitchFamily="34" charset="0"/>
                        <a:cs typeface="Times New Roman" panose="02020603050405020304" pitchFamily="18" charset="0"/>
                      </a:rPr>
                      <m:t>=0</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on </a:t>
                </a:r>
                <a14:m>
                  <m:oMath xmlns:m="http://schemas.openxmlformats.org/officeDocument/2006/math">
                    <m:r>
                      <a:rPr lang="en-US" sz="16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If we put forward an objective to find a heat-conductivity matrix  </a:t>
                </a:r>
                <a14:m>
                  <m:oMath xmlns:m="http://schemas.openxmlformats.org/officeDocument/2006/math">
                    <m:sSub>
                      <m:sSubPr>
                        <m:ctrlPr>
                          <a:rPr lang="ru-RU"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𝒰</m:t>
                        </m:r>
                      </m:e>
                      <m:sub>
                        <m:r>
                          <a:rPr lang="en-US" sz="1600" i="1">
                            <a:latin typeface="Cambria Math" panose="02040503050406030204" pitchFamily="18" charset="0"/>
                            <a:ea typeface="Calibri" panose="020F0502020204030204" pitchFamily="34" charset="0"/>
                            <a:cs typeface="Times New Roman" panose="02020603050405020304" pitchFamily="18" charset="0"/>
                          </a:rPr>
                          <m:t>𝑜𝑝𝑡</m:t>
                        </m:r>
                      </m:sub>
                    </m:sSub>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such that the corresponding temperature </a:t>
                </a:r>
                <a14:m>
                  <m:oMath xmlns:m="http://schemas.openxmlformats.org/officeDocument/2006/math">
                    <m:sSub>
                      <m:sSubPr>
                        <m:ctrlPr>
                          <a:rPr lang="ru-RU"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𝑦</m:t>
                        </m:r>
                      </m:e>
                      <m:sub>
                        <m:r>
                          <a:rPr lang="en-US" sz="1600" i="1">
                            <a:latin typeface="Cambria Math" panose="02040503050406030204" pitchFamily="18" charset="0"/>
                            <a:ea typeface="Calibri" panose="020F0502020204030204" pitchFamily="34" charset="0"/>
                            <a:cs typeface="Times New Roman" panose="02020603050405020304" pitchFamily="18" charset="0"/>
                          </a:rPr>
                          <m:t>𝑜𝑝𝑡</m:t>
                        </m:r>
                      </m:sub>
                    </m:sSub>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libri" panose="020F0502020204030204" pitchFamily="34" charset="0"/>
                        <a:cs typeface="Times New Roman" panose="02020603050405020304" pitchFamily="18" charset="0"/>
                      </a:rPr>
                      <m:t>)</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in </a:t>
                </a:r>
                <a14:m>
                  <m:oMath xmlns:m="http://schemas.openxmlformats.org/officeDocument/2006/math">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is as close to the desired one </a:t>
                </a:r>
                <a14:m>
                  <m:oMath xmlns:m="http://schemas.openxmlformats.org/officeDocument/2006/math">
                    <m:sSub>
                      <m:sSubPr>
                        <m:ctrlPr>
                          <a:rPr lang="ru-RU"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𝑧</m:t>
                        </m:r>
                      </m:e>
                      <m:sub>
                        <m:r>
                          <a:rPr lang="en-US" sz="1600" i="1">
                            <a:latin typeface="Cambria Math" panose="02040503050406030204" pitchFamily="18" charset="0"/>
                            <a:ea typeface="Calibri" panose="020F0502020204030204" pitchFamily="34" charset="0"/>
                            <a:cs typeface="Times New Roman" panose="02020603050405020304" pitchFamily="18" charset="0"/>
                          </a:rPr>
                          <m:t>𝜕</m:t>
                        </m:r>
                      </m:sub>
                    </m:sSub>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as possible, where the closeness is understood in the sense of </a:t>
                </a:r>
                <a14:m>
                  <m:oMath xmlns:m="http://schemas.openxmlformats.org/officeDocument/2006/math">
                    <m:sSup>
                      <m:sSupPr>
                        <m:ctrlPr>
                          <a:rPr lang="ru-RU"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𝐿</m:t>
                        </m:r>
                      </m:e>
                      <m:sup>
                        <m:r>
                          <a:rPr lang="en-US" sz="1600" i="1">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r>
                      <a:rPr lang="en-US" sz="1600" i="1">
                        <a:latin typeface="Cambria Math" panose="02040503050406030204" pitchFamily="18" charset="0"/>
                        <a:ea typeface="Calibri" panose="020F0502020204030204" pitchFamily="34" charset="0"/>
                        <a:cs typeface="Times New Roman" panose="02020603050405020304" pitchFamily="18" charset="0"/>
                      </a:rPr>
                      <m:t>)</m:t>
                    </m:r>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-norm, than the mathematical model of the considered problem can be recovered as follows: to minimize the value of the cost functional</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𝐼</m:t>
                    </m:r>
                    <m:d>
                      <m:dPr>
                        <m:ctrlPr>
                          <a:rPr lang="ru-RU"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𝒰</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𝑦</m:t>
                        </m:r>
                      </m:e>
                    </m:d>
                    <m:r>
                      <a:rPr lang="en-US" sz="1600" i="1">
                        <a:latin typeface="Cambria Math" panose="02040503050406030204" pitchFamily="18" charset="0"/>
                        <a:ea typeface="Calibri" panose="020F0502020204030204" pitchFamily="34" charset="0"/>
                        <a:cs typeface="Times New Roman" panose="02020603050405020304" pitchFamily="18" charset="0"/>
                      </a:rPr>
                      <m:t>= </m:t>
                    </m:r>
                    <m:nary>
                      <m:naryPr>
                        <m:limLoc m:val="subSup"/>
                        <m:ctrlPr>
                          <a:rPr lang="ru-RU" sz="1600" i="1">
                            <a:latin typeface="Cambria Math" panose="02040503050406030204" pitchFamily="18" charset="0"/>
                            <a:ea typeface="Calibri" panose="020F0502020204030204" pitchFamily="34" charset="0"/>
                            <a:cs typeface="Times New Roman" panose="02020603050405020304" pitchFamily="18" charset="0"/>
                          </a:rPr>
                        </m:ctrlPr>
                      </m:naryPr>
                      <m:sub>
                        <m:r>
                          <m:rPr>
                            <m:sty m:val="p"/>
                          </m:rPr>
                          <a:rPr lang="en-US" sz="1600">
                            <a:latin typeface="Cambria Math" panose="02040503050406030204" pitchFamily="18" charset="0"/>
                            <a:ea typeface="Calibri" panose="020F0502020204030204" pitchFamily="34" charset="0"/>
                            <a:cs typeface="Times New Roman" panose="02020603050405020304" pitchFamily="18" charset="0"/>
                          </a:rPr>
                          <m:t>Ω</m:t>
                        </m:r>
                      </m:sub>
                      <m:sup/>
                      <m:e>
                        <m:sSup>
                          <m:sSupPr>
                            <m:ctrlPr>
                              <a:rPr lang="ru-RU"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en-US" sz="1600" i="1">
                                <a:latin typeface="Cambria Math" panose="02040503050406030204" pitchFamily="18" charset="0"/>
                                <a:ea typeface="Calibri" panose="020F0502020204030204" pitchFamily="34" charset="0"/>
                                <a:cs typeface="Times New Roman" panose="02020603050405020304" pitchFamily="18" charset="0"/>
                              </a:rPr>
                              <m:t>−</m:t>
                            </m:r>
                            <m:sSub>
                              <m:sSubPr>
                                <m:ctrlPr>
                                  <a:rPr lang="ru-RU"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𝑧</m:t>
                                </m:r>
                              </m:e>
                              <m:sub>
                                <m:r>
                                  <a:rPr lang="en-US" sz="1600" i="1">
                                    <a:latin typeface="Cambria Math" panose="02040503050406030204" pitchFamily="18" charset="0"/>
                                    <a:ea typeface="Calibri" panose="020F0502020204030204" pitchFamily="34" charset="0"/>
                                    <a:cs typeface="Times New Roman" panose="02020603050405020304" pitchFamily="18" charset="0"/>
                                  </a:rPr>
                                  <m:t>𝜕</m:t>
                                </m:r>
                              </m:sub>
                            </m:sSub>
                            <m:r>
                              <a:rPr lang="en-US" sz="1600" i="1">
                                <a:latin typeface="Cambria Math" panose="02040503050406030204" pitchFamily="18" charset="0"/>
                                <a:ea typeface="Calibri" panose="020F0502020204030204" pitchFamily="34" charset="0"/>
                                <a:cs typeface="Times New Roman" panose="02020603050405020304" pitchFamily="18" charset="0"/>
                              </a:rPr>
                              <m:t>|</m:t>
                            </m:r>
                          </m:e>
                          <m:sup>
                            <m:r>
                              <a:rPr lang="en-US" sz="1600" i="1">
                                <a:latin typeface="Cambria Math" panose="02040503050406030204" pitchFamily="18" charset="0"/>
                                <a:ea typeface="Calibri" panose="020F0502020204030204" pitchFamily="34" charset="0"/>
                                <a:cs typeface="Times New Roman" panose="02020603050405020304" pitchFamily="18" charset="0"/>
                              </a:rPr>
                              <m:t>2</m:t>
                            </m:r>
                          </m:sup>
                        </m:sSup>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𝑑𝑥</m:t>
                        </m:r>
                        <m:r>
                          <a:rPr lang="en-US" sz="1600" i="1">
                            <a:latin typeface="Cambria Math" panose="02040503050406030204" pitchFamily="18" charset="0"/>
                            <a:ea typeface="Calibri" panose="020F0502020204030204" pitchFamily="34" charset="0"/>
                            <a:cs typeface="Times New Roman" panose="02020603050405020304" pitchFamily="18" charset="0"/>
                          </a:rPr>
                          <m:t> →</m:t>
                        </m:r>
                        <m:r>
                          <a:rPr lang="en-US" sz="1600" i="1">
                            <a:latin typeface="Cambria Math" panose="02040503050406030204" pitchFamily="18" charset="0"/>
                            <a:ea typeface="Calibri" panose="020F0502020204030204" pitchFamily="34" charset="0"/>
                            <a:cs typeface="Times New Roman" panose="02020603050405020304" pitchFamily="18" charset="0"/>
                          </a:rPr>
                          <m:t>𝑖𝑛𝑓</m:t>
                        </m:r>
                      </m:e>
                    </m:nary>
                  </m:oMath>
                </a14:m>
                <a:r>
                  <a:rPr lang="en-US" sz="1600" dirty="0">
                    <a:latin typeface="Times New Roman" panose="02020603050405020304" pitchFamily="18" charset="0"/>
                    <a:ea typeface="Calibri" panose="020F0502020204030204" pitchFamily="34" charset="0"/>
                    <a:cs typeface="Times New Roman" panose="02020603050405020304" pitchFamily="18" charset="0"/>
                  </a:rPr>
                  <a:t>.                                                                                    (2)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Mentioned above problem is close to the so-called inverse problem, which aims to determine certain physical properties of the body and its location through some remote-sensed parameters data. Due to the opportunity to determine material properties and parameters of various physical processes through mathematical calculations without carrying out any physical experiments, inverse problems found their wide applications in metallurgy, medicine, biology, ecology, space reconnaissance, etc. On the other side, enormous mathematical interest was triggered by the fact that majority of such problems are ill-posed in Hadamard sense.</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Прямоугольник 1">
                <a:extLst>
                  <a:ext uri="{FF2B5EF4-FFF2-40B4-BE49-F238E27FC236}">
                    <a16:creationId xmlns:a16="http://schemas.microsoft.com/office/drawing/2014/main" id="{612310DB-A9AA-41A6-B483-F0BA69D6FC23}"/>
                  </a:ext>
                </a:extLst>
              </p:cNvPr>
              <p:cNvSpPr>
                <a:spLocks noRot="1" noChangeAspect="1" noMove="1" noResize="1" noEditPoints="1" noAdjustHandles="1" noChangeArrowheads="1" noChangeShapeType="1" noTextEdit="1"/>
              </p:cNvSpPr>
              <p:nvPr/>
            </p:nvSpPr>
            <p:spPr>
              <a:xfrm>
                <a:off x="1040524" y="1184489"/>
                <a:ext cx="10342180" cy="5184496"/>
              </a:xfrm>
              <a:prstGeom prst="rect">
                <a:avLst/>
              </a:prstGeom>
              <a:blipFill>
                <a:blip r:embed="rId3"/>
                <a:stretch>
                  <a:fillRect l="-354" r="-767" b="-470"/>
                </a:stretch>
              </a:blipFill>
            </p:spPr>
            <p:txBody>
              <a:bodyPr/>
              <a:lstStyle/>
              <a:p>
                <a:r>
                  <a:rPr lang="ru-RU">
                    <a:noFill/>
                  </a:rPr>
                  <a:t> </a:t>
                </a:r>
              </a:p>
            </p:txBody>
          </p:sp>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25CD2278-A60E-47D1-BC8F-57EC286695AB}"/>
              </a:ext>
            </a:extLst>
          </p:cNvPr>
          <p:cNvSpPr>
            <a:spLocks noGrp="1"/>
          </p:cNvSpPr>
          <p:nvPr>
            <p:ph type="body" idx="1"/>
          </p:nvPr>
        </p:nvSpPr>
        <p:spPr/>
        <p:txBody>
          <a:bodyPr/>
          <a:lstStyle/>
          <a:p>
            <a:pPr algn="ctr"/>
            <a:r>
              <a:rPr lang="en-US" sz="2400" dirty="0"/>
              <a:t>References</a:t>
            </a:r>
          </a:p>
          <a:p>
            <a:endParaRPr lang="ru-RU" dirty="0"/>
          </a:p>
        </p:txBody>
      </p:sp>
      <p:sp>
        <p:nvSpPr>
          <p:cNvPr id="3" name="Текст 2">
            <a:extLst>
              <a:ext uri="{FF2B5EF4-FFF2-40B4-BE49-F238E27FC236}">
                <a16:creationId xmlns:a16="http://schemas.microsoft.com/office/drawing/2014/main" id="{DCECD564-3764-46B3-8A27-0F140F599CEF}"/>
              </a:ext>
            </a:extLst>
          </p:cNvPr>
          <p:cNvSpPr>
            <a:spLocks noGrp="1"/>
          </p:cNvSpPr>
          <p:nvPr>
            <p:ph type="body" idx="2"/>
          </p:nvPr>
        </p:nvSpPr>
        <p:spPr/>
        <p:txBody>
          <a:bodyPr/>
          <a:lstStyle/>
          <a:p>
            <a:endParaRPr lang="ru-RU"/>
          </a:p>
        </p:txBody>
      </p:sp>
      <p:sp>
        <p:nvSpPr>
          <p:cNvPr id="4" name="Прямоугольник 3">
            <a:extLst>
              <a:ext uri="{FF2B5EF4-FFF2-40B4-BE49-F238E27FC236}">
                <a16:creationId xmlns:a16="http://schemas.microsoft.com/office/drawing/2014/main" id="{48EFAFB4-BAFA-47C3-93B4-3F78BB90A3B0}"/>
              </a:ext>
            </a:extLst>
          </p:cNvPr>
          <p:cNvSpPr/>
          <p:nvPr/>
        </p:nvSpPr>
        <p:spPr>
          <a:xfrm>
            <a:off x="652917" y="1005840"/>
            <a:ext cx="10731516" cy="5010754"/>
          </a:xfrm>
          <a:prstGeom prst="rect">
            <a:avLst/>
          </a:prstGeom>
        </p:spPr>
        <p:txBody>
          <a:bodyPr wrap="square">
            <a:spAutoFit/>
          </a:bodyPr>
          <a:lstStyle/>
          <a:p>
            <a:r>
              <a:rPr lang="en-US" dirty="0"/>
              <a:t>[1] </a:t>
            </a:r>
            <a:r>
              <a:rPr lang="en-US" dirty="0" err="1"/>
              <a:t>Kogut</a:t>
            </a:r>
            <a:r>
              <a:rPr lang="en-US" dirty="0"/>
              <a:t> P. I. Optimal control problems in coeﬃcients for nonlinear Dirichlet problems of monotone type: Optimality conditions. Part I / P.I. </a:t>
            </a:r>
            <a:r>
              <a:rPr lang="en-US" dirty="0" err="1"/>
              <a:t>Kogut</a:t>
            </a:r>
            <a:r>
              <a:rPr lang="en-US" dirty="0"/>
              <a:t>, O.P </a:t>
            </a:r>
            <a:r>
              <a:rPr lang="en-US" dirty="0" err="1"/>
              <a:t>Kupenko</a:t>
            </a:r>
            <a:r>
              <a:rPr lang="en-US" dirty="0"/>
              <a:t>, G. </a:t>
            </a:r>
            <a:r>
              <a:rPr lang="en-US" dirty="0" err="1"/>
              <a:t>Leugering</a:t>
            </a:r>
            <a:r>
              <a:rPr lang="en-US" dirty="0"/>
              <a:t> // Z. Anal. </a:t>
            </a:r>
            <a:r>
              <a:rPr lang="en-US" dirty="0" err="1"/>
              <a:t>Anwend</a:t>
            </a:r>
            <a:r>
              <a:rPr lang="en-US" dirty="0"/>
              <a:t>. — 2015. — Vol. 34. — – 1. — P. 85–108, DOI: 10.4171/ZAA/1530.</a:t>
            </a:r>
          </a:p>
          <a:p>
            <a:r>
              <a:rPr lang="en-US" dirty="0"/>
              <a:t>[2] </a:t>
            </a:r>
            <a:r>
              <a:rPr lang="en-US" dirty="0" err="1"/>
              <a:t>Kogut</a:t>
            </a:r>
            <a:r>
              <a:rPr lang="en-US" dirty="0"/>
              <a:t> P. I. Optimal control problems in coeﬃcients for nonlinear Dirichlet problems of monotone type: Optimality conditions. Part II / P.I. </a:t>
            </a:r>
            <a:r>
              <a:rPr lang="en-US" dirty="0" err="1"/>
              <a:t>Kogut</a:t>
            </a:r>
            <a:r>
              <a:rPr lang="en-US" dirty="0"/>
              <a:t>, O.P </a:t>
            </a:r>
            <a:r>
              <a:rPr lang="en-US" dirty="0" err="1"/>
              <a:t>Kupenko</a:t>
            </a:r>
            <a:r>
              <a:rPr lang="en-US" dirty="0"/>
              <a:t>, G. </a:t>
            </a:r>
            <a:r>
              <a:rPr lang="en-US" dirty="0" err="1"/>
              <a:t>Leugering</a:t>
            </a:r>
            <a:r>
              <a:rPr lang="en-US" dirty="0"/>
              <a:t> // Z. Anal. </a:t>
            </a:r>
            <a:r>
              <a:rPr lang="en-US" dirty="0" err="1"/>
              <a:t>Anwend</a:t>
            </a:r>
            <a:r>
              <a:rPr lang="en-US" dirty="0"/>
              <a:t>. — 2015. — Vol. 34. — – 2. — P. 199–219, DOI: 10.4171/ZAA/1536.</a:t>
            </a:r>
          </a:p>
          <a:p>
            <a:r>
              <a:rPr lang="en-US" dirty="0"/>
              <a:t>[3] </a:t>
            </a:r>
            <a:r>
              <a:rPr lang="en-US" dirty="0" err="1"/>
              <a:t>Kupenko</a:t>
            </a:r>
            <a:r>
              <a:rPr lang="en-US" dirty="0"/>
              <a:t> O. P. On Existence and Attainability of Solutions to Optimal Control Problems in Coeﬃcients for Degenerate Variational Inequalities of Monotone Type / O.P. </a:t>
            </a:r>
            <a:r>
              <a:rPr lang="en-US" dirty="0" err="1"/>
              <a:t>Kupenko</a:t>
            </a:r>
            <a:r>
              <a:rPr lang="en-US" dirty="0"/>
              <a:t> // Continuous and Distributed Systems, Series: Solid Mechanics and Its Applications 211, Springer, 2013, DOI: 10.1007/9783-319-03146-0, P. 287–301.</a:t>
            </a:r>
          </a:p>
          <a:p>
            <a:r>
              <a:rPr lang="en-US" dirty="0"/>
              <a:t>[4] </a:t>
            </a:r>
            <a:r>
              <a:rPr lang="en-US" dirty="0" err="1"/>
              <a:t>Kupenko</a:t>
            </a:r>
            <a:r>
              <a:rPr lang="en-US" dirty="0"/>
              <a:t> O. P. On Existence of Weak Optimal Controls in Coeﬃcients for Degenerate Anisotropic </a:t>
            </a:r>
            <a:r>
              <a:rPr lang="en-US" dirty="0" err="1"/>
              <a:t>pLaplacian</a:t>
            </a:r>
            <a:r>
              <a:rPr lang="en-US" dirty="0"/>
              <a:t> / O.P. </a:t>
            </a:r>
            <a:r>
              <a:rPr lang="en-US" dirty="0" err="1"/>
              <a:t>Kupenko</a:t>
            </a:r>
            <a:r>
              <a:rPr lang="en-US" dirty="0"/>
              <a:t>, G. </a:t>
            </a:r>
            <a:r>
              <a:rPr lang="en-US" dirty="0" err="1"/>
              <a:t>Leugering</a:t>
            </a:r>
            <a:r>
              <a:rPr lang="en-US" dirty="0"/>
              <a:t> // Continuous and Distributed Systems II, 2015. — P. 315–337, doi:10.1007/978-3-319-19075-4 19.</a:t>
            </a:r>
          </a:p>
          <a:p>
            <a:r>
              <a:rPr lang="en-US" dirty="0"/>
              <a:t>[5] </a:t>
            </a:r>
            <a:r>
              <a:rPr lang="en-US" dirty="0" err="1"/>
              <a:t>Kupenko</a:t>
            </a:r>
            <a:r>
              <a:rPr lang="en-US" dirty="0"/>
              <a:t> O. P. On Optimality Conditions for Optimal Control Problem in Coeﬃcients for ∆p-Laplacian / O.P. </a:t>
            </a:r>
            <a:r>
              <a:rPr lang="en-US" dirty="0" err="1"/>
              <a:t>Kupenko</a:t>
            </a:r>
            <a:r>
              <a:rPr lang="en-US" dirty="0"/>
              <a:t>, R. Manzo// Boundary Value Problems (BVP). — 2014. — Vol. 72. — P. 1–29. http://www.boundaryvalueproblems.com/content/2014/1/72.</a:t>
            </a:r>
          </a:p>
          <a:p>
            <a:r>
              <a:rPr lang="en-US" dirty="0"/>
              <a:t>[6] </a:t>
            </a:r>
            <a:r>
              <a:rPr lang="en-US" dirty="0" err="1"/>
              <a:t>Kupenko</a:t>
            </a:r>
            <a:r>
              <a:rPr lang="en-US" dirty="0"/>
              <a:t> O. P. Optimal Control Problems in Coeﬃcients for Coupled System of Hammerstein Type / O.P. </a:t>
            </a:r>
            <a:r>
              <a:rPr lang="en-US" dirty="0" err="1"/>
              <a:t>Kupenko</a:t>
            </a:r>
            <a:r>
              <a:rPr lang="en-US" dirty="0"/>
              <a:t>, R. Manzo // DCDS, series B. — 2015. — Vol. 20. — – 9. — P. 2967–2992.</a:t>
            </a:r>
          </a:p>
          <a:p>
            <a:r>
              <a:rPr lang="en-US" dirty="0"/>
              <a:t>[7] </a:t>
            </a:r>
            <a:r>
              <a:rPr lang="en-US" dirty="0" err="1"/>
              <a:t>Kupenko</a:t>
            </a:r>
            <a:r>
              <a:rPr lang="en-US" dirty="0"/>
              <a:t> O. P. Approximation of an optimal control problem in coeﬃcient for variational inequality with anisotropic p-Laplacian / O.P. </a:t>
            </a:r>
            <a:r>
              <a:rPr lang="en-US" dirty="0" err="1"/>
              <a:t>Kupenko</a:t>
            </a:r>
            <a:r>
              <a:rPr lang="en-US" dirty="0"/>
              <a:t>, R. Manzo // Nonlinear Diﬀerential Equations and Applications. — 2016. — Vol. 23. — – 3. — DOI: 10.1007/s00030-016-0387-9.</a:t>
            </a:r>
          </a:p>
          <a:p>
            <a:r>
              <a:rPr lang="en-US" dirty="0"/>
              <a:t>[8] Durante T. On attainability of optimal controls in coeﬃcients for system of Hammerstein type with anisotropic p-Laplacian Laplacian / T. Durante, O.P. </a:t>
            </a:r>
            <a:r>
              <a:rPr lang="en-US" dirty="0" err="1"/>
              <a:t>Kupenko</a:t>
            </a:r>
            <a:r>
              <a:rPr lang="en-US" dirty="0"/>
              <a:t>, R. Manzo // </a:t>
            </a:r>
            <a:r>
              <a:rPr lang="en-US" dirty="0" err="1"/>
              <a:t>Ricerche</a:t>
            </a:r>
            <a:r>
              <a:rPr lang="en-US" dirty="0"/>
              <a:t> di </a:t>
            </a:r>
            <a:r>
              <a:rPr lang="en-US" dirty="0" err="1"/>
              <a:t>Matematica</a:t>
            </a:r>
            <a:r>
              <a:rPr lang="en-US" dirty="0"/>
              <a:t>. — 2016. — – 6, DOI: 10.1007/s11587-016-0300-1.</a:t>
            </a:r>
          </a:p>
          <a:p>
            <a:r>
              <a:rPr lang="en-US" dirty="0"/>
              <a:t>[9] </a:t>
            </a:r>
            <a:r>
              <a:rPr lang="en-US" dirty="0" err="1"/>
              <a:t>Kupenko</a:t>
            </a:r>
            <a:r>
              <a:rPr lang="en-US" dirty="0"/>
              <a:t> O. P. On Optimal Controls in Coeﬃcients for Ill-Posed Non-Linear Elliptic Dirichlet Boundary Value Problems / O.P. </a:t>
            </a:r>
            <a:r>
              <a:rPr lang="en-US" dirty="0" err="1"/>
              <a:t>Kupenko</a:t>
            </a:r>
            <a:r>
              <a:rPr lang="en-US" dirty="0"/>
              <a:t>, R. Manzo // DCDS, Series B. — 2018. — Vol. 23. — – 4. — pp. 1363–1393. DOI: 10.3934/dcdsb.2018155</a:t>
            </a:r>
          </a:p>
          <a:p>
            <a:r>
              <a:rPr lang="en-US" dirty="0"/>
              <a:t>[10] Durante T. On optimal boundary control problem for a strongly degenerate elliptic equation / T. Durante, O.P. </a:t>
            </a:r>
            <a:r>
              <a:rPr lang="en-US" dirty="0" err="1"/>
              <a:t>Kupenko</a:t>
            </a:r>
            <a:r>
              <a:rPr lang="en-US" dirty="0"/>
              <a:t>, R. Manzo // </a:t>
            </a:r>
            <a:r>
              <a:rPr lang="en-US" dirty="0" err="1"/>
              <a:t>Ricerche</a:t>
            </a:r>
            <a:r>
              <a:rPr lang="en-US" dirty="0"/>
              <a:t> di </a:t>
            </a:r>
            <a:r>
              <a:rPr lang="en-US" dirty="0" err="1"/>
              <a:t>Matematica</a:t>
            </a:r>
            <a:r>
              <a:rPr lang="en-US" dirty="0"/>
              <a:t>. — 2020. — Vol. 33. — – 1. — pp. 63–88, DOI: 10.1007/s13163-019-00310-5</a:t>
            </a:r>
          </a:p>
        </p:txBody>
      </p:sp>
    </p:spTree>
    <p:extLst>
      <p:ext uri="{BB962C8B-B14F-4D97-AF65-F5344CB8AC3E}">
        <p14:creationId xmlns:p14="http://schemas.microsoft.com/office/powerpoint/2010/main" val="283905113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C00000"/>
      </a:accent1>
      <a:accent2>
        <a:srgbClr val="035F8E"/>
      </a:accent2>
      <a:accent3>
        <a:srgbClr val="70AD47"/>
      </a:accent3>
      <a:accent4>
        <a:srgbClr val="093864"/>
      </a:accent4>
      <a:accent5>
        <a:srgbClr val="ED7D31"/>
      </a:accent5>
      <a:accent6>
        <a:srgbClr val="FFC000"/>
      </a:accent6>
      <a:hlink>
        <a:srgbClr val="5B9BD5"/>
      </a:hlink>
      <a:folHlink>
        <a:srgbClr val="70AD4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DNUT">
      <a:dk1>
        <a:srgbClr val="000000"/>
      </a:dk1>
      <a:lt1>
        <a:srgbClr val="FFFFFF"/>
      </a:lt1>
      <a:dk2>
        <a:srgbClr val="44546A"/>
      </a:dk2>
      <a:lt2>
        <a:srgbClr val="E7E6E6"/>
      </a:lt2>
      <a:accent1>
        <a:srgbClr val="C00000"/>
      </a:accent1>
      <a:accent2>
        <a:srgbClr val="035F8E"/>
      </a:accent2>
      <a:accent3>
        <a:srgbClr val="70AD47"/>
      </a:accent3>
      <a:accent4>
        <a:srgbClr val="093864"/>
      </a:accent4>
      <a:accent5>
        <a:srgbClr val="ED7D31"/>
      </a:accent5>
      <a:accent6>
        <a:srgbClr val="FFC000"/>
      </a:accent6>
      <a:hlink>
        <a:srgbClr val="5B9BD5"/>
      </a:hlink>
      <a:folHlink>
        <a:srgbClr val="70AD4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DNUT">
      <a:dk1>
        <a:srgbClr val="000000"/>
      </a:dk1>
      <a:lt1>
        <a:srgbClr val="FFFFFF"/>
      </a:lt1>
      <a:dk2>
        <a:srgbClr val="44546A"/>
      </a:dk2>
      <a:lt2>
        <a:srgbClr val="E7E6E6"/>
      </a:lt2>
      <a:accent1>
        <a:srgbClr val="C00000"/>
      </a:accent1>
      <a:accent2>
        <a:srgbClr val="035F8E"/>
      </a:accent2>
      <a:accent3>
        <a:srgbClr val="70AD47"/>
      </a:accent3>
      <a:accent4>
        <a:srgbClr val="093864"/>
      </a:accent4>
      <a:accent5>
        <a:srgbClr val="ED7D31"/>
      </a:accent5>
      <a:accent6>
        <a:srgbClr val="FFC000"/>
      </a:accent6>
      <a:hlink>
        <a:srgbClr val="5B9BD5"/>
      </a:hlink>
      <a:folHlink>
        <a:srgbClr val="70AD4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Тема Office">
  <a:themeElements>
    <a:clrScheme name="DNUT">
      <a:dk1>
        <a:sysClr val="windowText" lastClr="000000"/>
      </a:dk1>
      <a:lt1>
        <a:sysClr val="window" lastClr="FFFFFF"/>
      </a:lt1>
      <a:dk2>
        <a:srgbClr val="44546A"/>
      </a:dk2>
      <a:lt2>
        <a:srgbClr val="E7E6E6"/>
      </a:lt2>
      <a:accent1>
        <a:srgbClr val="C00000"/>
      </a:accent1>
      <a:accent2>
        <a:srgbClr val="035F8E"/>
      </a:accent2>
      <a:accent3>
        <a:srgbClr val="70AD47"/>
      </a:accent3>
      <a:accent4>
        <a:srgbClr val="093864"/>
      </a:accent4>
      <a:accent5>
        <a:srgbClr val="ED7D31"/>
      </a:accent5>
      <a:accent6>
        <a:srgbClr val="FFC000"/>
      </a:accent6>
      <a:hlink>
        <a:srgbClr val="5B9BD5"/>
      </a:hlink>
      <a:folHlink>
        <a:srgbClr val="70AD47"/>
      </a:folHlink>
    </a:clrScheme>
    <a:fontScheme name="DNUT Aria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1276</TotalTime>
  <Words>4188</Words>
  <Application>Microsoft Office PowerPoint</Application>
  <PresentationFormat>Широкоэкранный</PresentationFormat>
  <Paragraphs>369</Paragraphs>
  <Slides>35</Slides>
  <Notes>21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6</vt:i4>
      </vt:variant>
      <vt:variant>
        <vt:lpstr>Заголовки слайдов</vt:lpstr>
      </vt:variant>
      <vt:variant>
        <vt:i4>35</vt:i4>
      </vt:variant>
    </vt:vector>
  </HeadingPairs>
  <TitlesOfParts>
    <vt:vector size="49" baseType="lpstr">
      <vt:lpstr>Arial</vt:lpstr>
      <vt:lpstr>Calibri</vt:lpstr>
      <vt:lpstr>Calibri Light</vt:lpstr>
      <vt:lpstr>Cambria Math</vt:lpstr>
      <vt:lpstr>Courier New</vt:lpstr>
      <vt:lpstr>Symbol</vt:lpstr>
      <vt:lpstr>Times New Roman</vt:lpstr>
      <vt:lpstr>Wingdings</vt:lpstr>
      <vt:lpstr>Office Theme</vt:lpstr>
      <vt:lpstr>Тема Office</vt:lpstr>
      <vt:lpstr>Тема Office</vt:lpstr>
      <vt:lpstr>1_Тема Office</vt:lpstr>
      <vt:lpstr>2_Тема Office</vt:lpstr>
      <vt:lpstr>3_Тема Office</vt:lpstr>
      <vt:lpstr>Department of  System Analysis and Control</vt:lpstr>
      <vt:lpstr>Dnipro University of Technology</vt:lpstr>
      <vt:lpstr>System analysis and control department http://sau.nmu.org.ua/en/index.php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Examples of project results </vt:lpstr>
      <vt:lpstr>Practical applications</vt:lpstr>
      <vt:lpstr>Презентация PowerPoint</vt:lpstr>
      <vt:lpstr>Презентация PowerPoint</vt:lpstr>
      <vt:lpstr>Презентация PowerPoint</vt:lpstr>
      <vt:lpstr>Adversarial attacks can be conducted in real-world</vt:lpstr>
      <vt:lpstr>Practical application </vt:lpstr>
      <vt:lpstr>Attacks performed with the help of the designed importance map are successful</vt:lpstr>
      <vt:lpstr>What was be used?</vt:lpstr>
      <vt:lpstr> Random perturbations without knowing vulnerable regions have no effect </vt:lpstr>
      <vt:lpstr>Презентация PowerPoint</vt:lpstr>
      <vt:lpstr>Презентация PowerPoint</vt:lpstr>
      <vt:lpstr>Презентация PowerPoint</vt:lpstr>
      <vt:lpstr>Презентация PowerPoint</vt:lpstr>
      <vt:lpstr>Презентация PowerPoint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dc:title>
  <dc:creator>Пользователь Windows</dc:creator>
  <cp:lastModifiedBy>Ус Світлана Альбертівна</cp:lastModifiedBy>
  <cp:revision>68</cp:revision>
  <dcterms:created xsi:type="dcterms:W3CDTF">2018-01-06T22:34:48Z</dcterms:created>
  <dcterms:modified xsi:type="dcterms:W3CDTF">2020-04-09T20:08:40Z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Широкий екран</vt:lpwstr>
  </property>
  <property fmtid="{D5CDD505-2E9C-101B-9397-08002B2CF9AE}" pid="9" name="ScaleCrop">
    <vt:bool>false</vt:bool>
  </property>
  <property fmtid="{D5CDD505-2E9C-101B-9397-08002B2CF9AE}" pid="10" name="ShareDoc">
    <vt:bool>false</vt:bool>
  </property>
  <property fmtid="{D5CDD505-2E9C-101B-9397-08002B2CF9AE}" pid="11" name="Slides">
    <vt:i4>3</vt:i4>
  </property>
</Properties>
</file>