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</p:sldMasterIdLst>
  <p:sldIdLst>
    <p:sldId id="256" r:id="rId3"/>
    <p:sldId id="266" r:id="rId4"/>
    <p:sldId id="264" r:id="rId5"/>
    <p:sldId id="258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6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8E5D2-D954-4EFD-B8C1-91EDF0E0A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CE0307-AFF2-B13C-9543-EAB125F13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39AA3D-44B0-AE90-EC3B-AECAC58E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370A4A-C14D-D66F-9270-BE57E7EA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F1C023-8493-C563-5F2A-FC71EAF4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44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7EA51-CD35-DD64-958B-DFF76184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54A7EB7-5A76-8308-5DEC-11834FE4C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D6E469-6FFD-890F-0D20-388EF3EE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63A07-A612-50F2-FDDB-859B5131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C6DCD8-26BA-6F50-FC79-30D280E2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6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BAB615F-0449-6298-2D5B-BCBCCA45B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167CEEB-1D72-FF5F-90BB-C5C283C3C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4E9A30-3F4E-6116-7959-A4BCA00A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FCB09E-BDAA-3B1E-954D-1E0168BB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334CB0-7DDB-8973-9DDA-0D11D551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37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972C1-716E-D263-4E1C-DBD24E8C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784A3B-EA0A-6C38-39DC-6598AECF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896417-AF8C-0F3C-A0B0-B3E61FCD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50B6C0-9FD7-B254-0E92-033CA22E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670020-EC09-E453-2D02-8D408BBC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E646-33E2-3B8C-045D-3B992D76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79F9096-C018-BB23-0D79-3E9A1AA5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EE96A7-FCA2-DE80-4C75-0B8091E3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4DF047-F41F-F83D-CA25-14A3974E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0A832-7250-D949-1FFA-C96416F2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70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A51F6-7350-AC17-9763-B9740158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D350F6-AF17-D087-E6DB-5D8445C46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BAAE8F-4177-5C3C-3250-783797298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4DE09F-4369-4C86-B60C-554EE3E6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C86D1F-C9B1-F85F-3134-2BF6A393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F1213F-C226-C81B-5CE9-62BFDC7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32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91B2E-4921-9BF5-8BB3-565D3234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622658-CE5E-BC35-406B-96C0C357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9943-F158-2D30-D9D3-DA4B6A66F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B297FBF-9B1A-3748-AA6E-B2117F9E5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092B7-FFDF-F149-5723-EC585C09C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2AE7C9-37A9-1970-BF57-1DDC8708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41F698C-CFEE-176D-8BE3-C9712B16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6D501F9-DDF4-C1DD-493C-399EAA46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12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858AF-65A2-AC4E-A981-BD094C24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A3F368A-85D7-6898-4970-EC391953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D19EA0-41ED-F33F-668A-005AA29A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180513A-7105-A1F5-8A59-B5ED6399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72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AA7A634-DB27-A1FA-E4EB-EF32564F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996FF7-78AC-37AF-94FF-F29FA805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D59338-A1C8-8757-8BD0-61C066A9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0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3458-F250-B45A-A956-7FC647FB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1398FB-B8B5-AD01-7D1A-827F1C9E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B7FAF8-6305-1949-FAEC-074033AED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B6CC1-530B-2B24-35A8-7AAD11CF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39756E-BA28-63B4-4692-FED004E3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EA05CB-6581-C8D8-98CE-1669A199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3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5B129-1F7F-B519-2B87-AA2F2951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B548749-1693-329C-5253-A2899F967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258097-5DD7-A8CE-5AC3-3DC9F20FA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9F28A9-2BB3-2148-68B5-7549F2C9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9A8F44-9F07-6F30-BD97-CBD18C4F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9972B0E-B3BD-6C38-515F-FC8ED26B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2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B1EF2D7-D007-8AD8-E927-751288DF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AA37AE-E18F-E7DD-8199-728EC1C50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953AF0-F019-50BF-C7FD-F8CEFE1EE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5C6048-FB86-4A72-A133-44FD24FA0B76}" type="datetimeFigureOut">
              <a:rPr lang="uk-UA" smtClean="0"/>
              <a:t>19.01.2024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88D8DB-E99B-1389-3B69-12F0851F3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6A8E7-C268-60ED-19DB-B31AB72C3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CA833-27FE-43D3-B81C-78B2DE1E5E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2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8" r:id="rId3"/>
    <p:sldLayoutId id="2147483760" r:id="rId4"/>
    <p:sldLayoutId id="2147483759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HyDXTqk-NFBR1A9_5s5Ymjz9epzU_YGjLXealJnZfnpaDQ/viewform?usp=sharin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cs.google.com/spreadsheets/d/1DPyBn1oqC5ycVkhthqJyCFW3Fypd3Eu4HkDKFn0cKZk/edit?usp=shar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1ECC6-3825-EB74-A6F3-7799B4C7CCFD}"/>
              </a:ext>
            </a:extLst>
          </p:cNvPr>
          <p:cNvSpPr txBox="1"/>
          <p:nvPr/>
        </p:nvSpPr>
        <p:spPr>
          <a:xfrm>
            <a:off x="139700" y="134636"/>
            <a:ext cx="11709922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Міністерство освіти і науки України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Національний технічний університет  «Дніпровська </a:t>
            </a: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пoлiтехнікa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Національний університет  «Запорізька політехніка» 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 «Системні дослідження»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.png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BC0FB2-DC69-40C2-E83B-27B0888DABE7}"/>
              </a:ext>
            </a:extLst>
          </p:cNvPr>
          <p:cNvPicPr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342379" y="48115"/>
            <a:ext cx="2325666" cy="1263166"/>
          </a:xfrm>
          <a:prstGeom prst="rect">
            <a:avLst/>
          </a:prstGeom>
          <a:ln/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EA532796-0677-0443-956C-ADBEE4FA9FD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381210" y="134636"/>
            <a:ext cx="1060693" cy="1135579"/>
          </a:xfrm>
          <a:prstGeom prst="rect">
            <a:avLst/>
          </a:prstGeom>
          <a:ln/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BF76A47-5CC0-4D8B-B40B-28A1D84B7D60}"/>
              </a:ext>
            </a:extLst>
          </p:cNvPr>
          <p:cNvGrpSpPr/>
          <p:nvPr/>
        </p:nvGrpSpPr>
        <p:grpSpPr>
          <a:xfrm>
            <a:off x="151911" y="1484323"/>
            <a:ext cx="11888177" cy="5239041"/>
            <a:chOff x="151911" y="1484323"/>
            <a:chExt cx="11888177" cy="5239041"/>
          </a:xfrm>
        </p:grpSpPr>
        <p:pic>
          <p:nvPicPr>
            <p:cNvPr id="9" name="Місце для вмісту 4" descr="Зображення, що містить сніг, зима, замерзання, ялина&#10;&#10;Автоматично згенерований опис">
              <a:extLst>
                <a:ext uri="{FF2B5EF4-FFF2-40B4-BE49-F238E27FC236}">
                  <a16:creationId xmlns:a16="http://schemas.microsoft.com/office/drawing/2014/main" id="{95EE5904-6401-5078-782D-100F1D59F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54" b="11402"/>
            <a:stretch/>
          </p:blipFill>
          <p:spPr>
            <a:xfrm>
              <a:off x="151911" y="1484323"/>
              <a:ext cx="11888177" cy="5239041"/>
            </a:xfrm>
            <a:prstGeom prst="rect">
              <a:avLst/>
            </a:prstGeom>
          </p:spPr>
        </p:pic>
        <p:sp>
          <p:nvSpPr>
            <p:cNvPr id="7" name="Заголовок 2">
              <a:extLst>
                <a:ext uri="{FF2B5EF4-FFF2-40B4-BE49-F238E27FC236}">
                  <a16:creationId xmlns:a16="http://schemas.microsoft.com/office/drawing/2014/main" id="{C33DA2BA-42F9-97E9-22AF-1D6635DACA4F}"/>
                </a:ext>
              </a:extLst>
            </p:cNvPr>
            <p:cNvSpPr txBox="1">
              <a:spLocks/>
            </p:cNvSpPr>
            <p:nvPr/>
          </p:nvSpPr>
          <p:spPr>
            <a:xfrm>
              <a:off x="2337282" y="2619497"/>
              <a:ext cx="7833852" cy="216580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3200" b="1" kern="100" dirty="0">
                  <a:ln w="76200">
                    <a:solidFill>
                      <a:schemeClr val="tx1"/>
                    </a:solidFill>
                    <a:prstDash val="solid"/>
                  </a:ln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Зимова школа з системного аналізу та штучного інтелекту</a:t>
              </a:r>
            </a:p>
            <a:p>
              <a:pPr algn="ctr"/>
              <a:endParaRPr lang="uk-UA" sz="3200" b="1" kern="100" dirty="0">
                <a:ln w="7620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3200" b="1" kern="100" dirty="0">
                  <a:ln w="76200">
                    <a:solidFill>
                      <a:schemeClr val="tx1"/>
                    </a:solidFill>
                    <a:prstDash val="solid"/>
                  </a:ln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15 – 20 січня 2024 р</a:t>
              </a:r>
              <a:br>
                <a:rPr lang="uk-UA" sz="3200" kern="100" dirty="0">
                  <a:ln w="76200">
                    <a:solidFill>
                      <a:schemeClr val="tx1"/>
                    </a:solidFill>
                  </a:ln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endParaRPr lang="ru-RU" sz="3200" dirty="0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C589A1E4-9ADF-4751-8373-3D4999C335D2}"/>
              </a:ext>
            </a:extLst>
          </p:cNvPr>
          <p:cNvSpPr txBox="1">
            <a:spLocks/>
          </p:cNvSpPr>
          <p:nvPr/>
        </p:nvSpPr>
        <p:spPr>
          <a:xfrm>
            <a:off x="2337282" y="2619496"/>
            <a:ext cx="7833852" cy="216580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kern="1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Зимова школа з системного аналізу та штучного інтелекту</a:t>
            </a:r>
          </a:p>
          <a:p>
            <a:pPr algn="ctr"/>
            <a:endParaRPr lang="uk-UA" sz="3200" b="1" kern="100" dirty="0">
              <a:ln w="127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kern="1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– 20 січня 2024 р</a:t>
            </a:r>
            <a:br>
              <a:rPr lang="uk-UA" sz="3200" kern="100" dirty="0">
                <a:ln w="12700">
                  <a:solidFill>
                    <a:schemeClr val="tx2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dirty="0">
              <a:ln w="12700">
                <a:solidFill>
                  <a:schemeClr val="tx2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C62C7246-F133-6C9F-E229-CEEE5861D7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3F297F86-81A5-4219-13AC-24349E09C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30753"/>
              </p:ext>
            </p:extLst>
          </p:nvPr>
        </p:nvGraphicFramePr>
        <p:xfrm>
          <a:off x="1017902" y="898223"/>
          <a:ext cx="10229221" cy="51626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02636">
                  <a:extLst>
                    <a:ext uri="{9D8B030D-6E8A-4147-A177-3AD203B41FA5}">
                      <a16:colId xmlns:a16="http://schemas.microsoft.com/office/drawing/2014/main" val="645174727"/>
                    </a:ext>
                  </a:extLst>
                </a:gridCol>
                <a:gridCol w="3973803">
                  <a:extLst>
                    <a:ext uri="{9D8B030D-6E8A-4147-A177-3AD203B41FA5}">
                      <a16:colId xmlns:a16="http://schemas.microsoft.com/office/drawing/2014/main" val="2007896638"/>
                    </a:ext>
                  </a:extLst>
                </a:gridCol>
                <a:gridCol w="755663">
                  <a:extLst>
                    <a:ext uri="{9D8B030D-6E8A-4147-A177-3AD203B41FA5}">
                      <a16:colId xmlns:a16="http://schemas.microsoft.com/office/drawing/2014/main" val="1763965968"/>
                    </a:ext>
                  </a:extLst>
                </a:gridCol>
                <a:gridCol w="755663">
                  <a:extLst>
                    <a:ext uri="{9D8B030D-6E8A-4147-A177-3AD203B41FA5}">
                      <a16:colId xmlns:a16="http://schemas.microsoft.com/office/drawing/2014/main" val="2684347835"/>
                    </a:ext>
                  </a:extLst>
                </a:gridCol>
                <a:gridCol w="755663">
                  <a:extLst>
                    <a:ext uri="{9D8B030D-6E8A-4147-A177-3AD203B41FA5}">
                      <a16:colId xmlns:a16="http://schemas.microsoft.com/office/drawing/2014/main" val="862749377"/>
                    </a:ext>
                  </a:extLst>
                </a:gridCol>
                <a:gridCol w="755663">
                  <a:extLst>
                    <a:ext uri="{9D8B030D-6E8A-4147-A177-3AD203B41FA5}">
                      <a16:colId xmlns:a16="http://schemas.microsoft.com/office/drawing/2014/main" val="3155459089"/>
                    </a:ext>
                  </a:extLst>
                </a:gridCol>
                <a:gridCol w="1365065">
                  <a:extLst>
                    <a:ext uri="{9D8B030D-6E8A-4147-A177-3AD203B41FA5}">
                      <a16:colId xmlns:a16="http://schemas.microsoft.com/office/drawing/2014/main" val="4032153380"/>
                    </a:ext>
                  </a:extLst>
                </a:gridCol>
                <a:gridCol w="1365065">
                  <a:extLst>
                    <a:ext uri="{9D8B030D-6E8A-4147-A177-3AD203B41FA5}">
                      <a16:colId xmlns:a16="http://schemas.microsoft.com/office/drawing/2014/main" val="2622434227"/>
                    </a:ext>
                  </a:extLst>
                </a:gridCol>
              </a:tblGrid>
              <a:tr h="65589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Учасник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Бали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Результат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055236"/>
                  </a:ext>
                </a:extLst>
              </a:tr>
              <a:tr h="2590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День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33667"/>
                  </a:ext>
                </a:extLst>
              </a:tr>
              <a:tr h="2715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effectLst/>
                        </a:rPr>
                        <a:t>1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effectLst/>
                        </a:rPr>
                        <a:t>2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effectLst/>
                        </a:rPr>
                        <a:t>3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effectLst/>
                        </a:rPr>
                        <a:t>5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6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026475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Беспалова Катерина Юріївна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4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4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18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788059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2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Горб Катерина Сергіївна 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3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8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56526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3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 err="1">
                          <a:effectLst/>
                        </a:rPr>
                        <a:t>Клевізаль</a:t>
                      </a:r>
                      <a:r>
                        <a:rPr lang="uk-UA" sz="1800" kern="0" dirty="0">
                          <a:effectLst/>
                        </a:rPr>
                        <a:t> Ілона Денисівна 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8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809873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Коломацька </a:t>
                      </a:r>
                      <a:r>
                        <a:rPr lang="uk-UA" sz="1800" kern="0" dirty="0" err="1">
                          <a:effectLst/>
                        </a:rPr>
                        <a:t>Дарʼя</a:t>
                      </a:r>
                      <a:r>
                        <a:rPr lang="uk-UA" sz="1800" kern="0" dirty="0">
                          <a:effectLst/>
                        </a:rPr>
                        <a:t> Сергіївна 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0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слухач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13650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Короткова Дарина Олександрівна 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4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19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78391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6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Мормуль Антон Сергійович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8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39313"/>
                  </a:ext>
                </a:extLst>
              </a:tr>
              <a:tr h="282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7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Погодаєв Дмитро Володимирович 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17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90990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8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Полещук Наталья 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0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слухач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62973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9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Проскура Еріка Сергіївна 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5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5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5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52334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10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Руденок Вадим Васильович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3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7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05458"/>
                  </a:ext>
                </a:extLst>
              </a:tr>
              <a:tr h="29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11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Стехін Олександр Павлович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8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450573"/>
                  </a:ext>
                </a:extLst>
              </a:tr>
              <a:tr h="2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12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 err="1">
                          <a:effectLst/>
                        </a:rPr>
                        <a:t>Сурінов</a:t>
                      </a:r>
                      <a:r>
                        <a:rPr lang="uk-UA" sz="1800" kern="0" dirty="0">
                          <a:effectLst/>
                        </a:rPr>
                        <a:t> </a:t>
                      </a:r>
                      <a:r>
                        <a:rPr lang="uk-UA" sz="1800" kern="0" dirty="0" err="1">
                          <a:effectLst/>
                        </a:rPr>
                        <a:t>Вячеслав</a:t>
                      </a:r>
                      <a:r>
                        <a:rPr lang="uk-UA" sz="1800" kern="0" dirty="0">
                          <a:effectLst/>
                        </a:rPr>
                        <a:t> Андрійович 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4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19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60506"/>
                  </a:ext>
                </a:extLst>
              </a:tr>
              <a:tr h="266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13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Цибульська Олександра Вадимівна 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 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4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5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19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659"/>
                  </a:ext>
                </a:extLst>
              </a:tr>
              <a:tr h="259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14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Чутов Роман Васильович 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0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>
                          <a:effectLst/>
                        </a:rPr>
                        <a:t> </a:t>
                      </a:r>
                      <a:endParaRPr lang="uk-UA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0" dirty="0">
                          <a:effectLst/>
                        </a:rPr>
                        <a:t>слухач</a:t>
                      </a:r>
                      <a:endParaRPr lang="uk-UA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553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63343A-34BB-9AB2-E118-F185CA8A1854}"/>
              </a:ext>
            </a:extLst>
          </p:cNvPr>
          <p:cNvSpPr txBox="1"/>
          <p:nvPr/>
        </p:nvSpPr>
        <p:spPr>
          <a:xfrm>
            <a:off x="3083561" y="263933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Результати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7188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D8DF9FD0-2163-A9BB-729C-905F95780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5E3E1-54BF-716D-FFE8-613227DEB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1138" y="-2901138"/>
            <a:ext cx="6389725" cy="12191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9F5AB-DBB4-0917-A4A5-CFEC89B26A32}"/>
              </a:ext>
            </a:extLst>
          </p:cNvPr>
          <p:cNvSpPr txBox="1"/>
          <p:nvPr/>
        </p:nvSpPr>
        <p:spPr>
          <a:xfrm>
            <a:off x="264296" y="1100809"/>
            <a:ext cx="866253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Сторінка Зимової школи </a:t>
            </a:r>
          </a:p>
          <a:p>
            <a:endParaRPr lang="uk-UA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https://sau.nmu.org.ua/ua/school_analysis.intelligence/2024/winter_school2024.php</a:t>
            </a:r>
            <a:r>
              <a:rPr lang="uk-U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endParaRPr lang="uk-UA" sz="24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UA" sz="24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Зворотний</a:t>
            </a:r>
            <a:r>
              <a:rPr lang="ru-UA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UA" sz="24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зв</a:t>
            </a:r>
            <a:r>
              <a:rPr lang="uk-UA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ru-UA" sz="24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язок</a:t>
            </a:r>
            <a:endParaRPr lang="ru-UA" sz="24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uk-UA" sz="20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UA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dirty="0">
                <a:solidFill>
                  <a:srgbClr val="5B9BD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https://docs.google.com/forms/d/e/1FAIpQLSeuHyDXTqk-NFBR1A9_5s5Ymjz9epzU_YGjLXealJnZfnpaDQ/viewform?usp=sharing</a:t>
            </a:r>
            <a:r>
              <a:rPr lang="ru-UA" dirty="0">
                <a:solidFill>
                  <a:srgbClr val="5B9BD5"/>
                </a:solidFill>
              </a:rPr>
              <a:t> </a:t>
            </a:r>
            <a:endParaRPr lang="ru-UA" dirty="0"/>
          </a:p>
          <a:p>
            <a:endParaRPr lang="uk-UA" dirty="0"/>
          </a:p>
          <a:p>
            <a:r>
              <a:rPr lang="uk-UA" sz="2400" b="1" dirty="0"/>
              <a:t>Сертифікати</a:t>
            </a:r>
            <a:endParaRPr lang="ru-UA" sz="2400" b="1" dirty="0"/>
          </a:p>
          <a:p>
            <a:endParaRPr lang="uk-UA" dirty="0"/>
          </a:p>
          <a:p>
            <a:r>
              <a:rPr lang="en-US" dirty="0">
                <a:hlinkClick r:id="rId4"/>
              </a:rPr>
              <a:t>https://docs.google.com/spreadsheets/d/1DPyBn1oqC5ycVkhthqJyCFW3Fypd3Eu4HkDKFn0cKZk/edit?usp=sharing</a:t>
            </a:r>
            <a:r>
              <a:rPr lang="ru-UA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39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4103174E-E046-628F-E754-E4E0FE26F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134A6AE-6172-F853-876B-BC639BAF9005}"/>
              </a:ext>
            </a:extLst>
          </p:cNvPr>
          <p:cNvSpPr/>
          <p:nvPr/>
        </p:nvSpPr>
        <p:spPr>
          <a:xfrm>
            <a:off x="-857250" y="-160021"/>
            <a:ext cx="7475220" cy="53149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0"/>
              </a:spcAft>
            </a:pPr>
            <a:r>
              <a:rPr lang="uk-UA" sz="36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Дякуємо за участь,</a:t>
            </a:r>
            <a:endParaRPr lang="ru-UA" sz="3600" b="1" kern="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uk-UA" sz="36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 наступних зустрічей! </a:t>
            </a:r>
            <a:endParaRPr lang="uk-UA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17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5551C5026EE8945A8C22F4B336555AB" ma:contentTypeVersion="11" ma:contentTypeDescription="Создание документа." ma:contentTypeScope="" ma:versionID="6a8dc8d27214eeaa6f65cdfd7aefb105">
  <xsd:schema xmlns:xsd="http://www.w3.org/2001/XMLSchema" xmlns:xs="http://www.w3.org/2001/XMLSchema" xmlns:p="http://schemas.microsoft.com/office/2006/metadata/properties" xmlns:ns2="5ce8fc94-aa56-4f1a-a2af-26ca65c515e6" xmlns:ns3="4c8f8452-c73e-4f89-8504-fb54f3ee09b6" targetNamespace="http://schemas.microsoft.com/office/2006/metadata/properties" ma:root="true" ma:fieldsID="cd49b14f43d215d32aed8e38c3853493" ns2:_="" ns3:_="">
    <xsd:import namespace="5ce8fc94-aa56-4f1a-a2af-26ca65c515e6"/>
    <xsd:import namespace="4c8f8452-c73e-4f89-8504-fb54f3ee09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8fc94-aa56-4f1a-a2af-26ca65c51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5b62e61-8bd4-4200-9368-9b04ab029e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f8452-c73e-4f89-8504-fb54f3ee09b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fd372ea-eccd-4987-b6e6-9d9cc437c97b}" ma:internalName="TaxCatchAll" ma:showField="CatchAllData" ma:web="4c8f8452-c73e-4f89-8504-fb54f3ee09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f8452-c73e-4f89-8504-fb54f3ee09b6" xsi:nil="true"/>
    <lcf76f155ced4ddcb4097134ff3c332f xmlns="5ce8fc94-aa56-4f1a-a2af-26ca65c515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44492B-9ADF-4DBD-B95D-CE84C061C56D}"/>
</file>

<file path=customXml/itemProps2.xml><?xml version="1.0" encoding="utf-8"?>
<ds:datastoreItem xmlns:ds="http://schemas.openxmlformats.org/officeDocument/2006/customXml" ds:itemID="{F3ABD9C7-EDF1-42E6-A256-94B22EE8046C}"/>
</file>

<file path=customXml/itemProps3.xml><?xml version="1.0" encoding="utf-8"?>
<ds:datastoreItem xmlns:ds="http://schemas.openxmlformats.org/officeDocument/2006/customXml" ds:itemID="{AFC029AC-4F1C-423B-B9D1-33213069044D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288</Words>
  <Application>Microsoft Office PowerPoint</Application>
  <PresentationFormat>Широкий екран</PresentationFormat>
  <Paragraphs>147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Тема Office</vt:lpstr>
      <vt:lpstr>1_Тема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Ус Світлана Альбертівна</dc:creator>
  <cp:lastModifiedBy>Ус Світлана Альбертівна</cp:lastModifiedBy>
  <cp:revision>7</cp:revision>
  <dcterms:created xsi:type="dcterms:W3CDTF">2024-01-18T17:02:57Z</dcterms:created>
  <dcterms:modified xsi:type="dcterms:W3CDTF">2024-01-19T15:31:11Z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0x01010055551C5026EE8945A8C22F4B336555AB</vt:lpwstr>
  </property>
</Properties>
</file>